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 id="2147483662" r:id="rId2"/>
  </p:sldMasterIdLst>
  <p:notesMasterIdLst>
    <p:notesMasterId r:id="rId59"/>
  </p:notesMasterIdLst>
  <p:handoutMasterIdLst>
    <p:handoutMasterId r:id="rId60"/>
  </p:handoutMasterIdLst>
  <p:sldIdLst>
    <p:sldId id="256" r:id="rId3"/>
    <p:sldId id="280" r:id="rId4"/>
    <p:sldId id="283" r:id="rId5"/>
    <p:sldId id="281" r:id="rId6"/>
    <p:sldId id="291" r:id="rId7"/>
    <p:sldId id="297" r:id="rId8"/>
    <p:sldId id="292" r:id="rId9"/>
    <p:sldId id="282" r:id="rId10"/>
    <p:sldId id="825" r:id="rId11"/>
    <p:sldId id="284" r:id="rId12"/>
    <p:sldId id="328" r:id="rId13"/>
    <p:sldId id="298" r:id="rId14"/>
    <p:sldId id="299" r:id="rId15"/>
    <p:sldId id="300" r:id="rId16"/>
    <p:sldId id="315" r:id="rId17"/>
    <p:sldId id="311" r:id="rId18"/>
    <p:sldId id="329" r:id="rId19"/>
    <p:sldId id="303" r:id="rId20"/>
    <p:sldId id="313" r:id="rId21"/>
    <p:sldId id="285" r:id="rId22"/>
    <p:sldId id="316" r:id="rId23"/>
    <p:sldId id="318" r:id="rId24"/>
    <p:sldId id="320" r:id="rId25"/>
    <p:sldId id="322" r:id="rId26"/>
    <p:sldId id="321" r:id="rId27"/>
    <p:sldId id="816" r:id="rId28"/>
    <p:sldId id="305" r:id="rId29"/>
    <p:sldId id="323" r:id="rId30"/>
    <p:sldId id="319" r:id="rId31"/>
    <p:sldId id="324" r:id="rId32"/>
    <p:sldId id="306" r:id="rId33"/>
    <p:sldId id="325" r:id="rId34"/>
    <p:sldId id="817" r:id="rId35"/>
    <p:sldId id="326" r:id="rId36"/>
    <p:sldId id="327" r:id="rId37"/>
    <p:sldId id="286" r:id="rId38"/>
    <p:sldId id="810" r:id="rId39"/>
    <p:sldId id="824" r:id="rId40"/>
    <p:sldId id="811" r:id="rId41"/>
    <p:sldId id="308" r:id="rId42"/>
    <p:sldId id="812" r:id="rId43"/>
    <p:sldId id="813" r:id="rId44"/>
    <p:sldId id="815" r:id="rId45"/>
    <p:sldId id="819" r:id="rId46"/>
    <p:sldId id="287" r:id="rId47"/>
    <p:sldId id="309" r:id="rId48"/>
    <p:sldId id="818" r:id="rId49"/>
    <p:sldId id="288" r:id="rId50"/>
    <p:sldId id="296" r:id="rId51"/>
    <p:sldId id="820" r:id="rId52"/>
    <p:sldId id="293" r:id="rId53"/>
    <p:sldId id="822" r:id="rId54"/>
    <p:sldId id="821" r:id="rId55"/>
    <p:sldId id="294" r:id="rId56"/>
    <p:sldId id="295" r:id="rId57"/>
    <p:sldId id="823" r:id="rId5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5FB2"/>
    <a:srgbClr val="000000"/>
    <a:srgbClr val="00A9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0528" autoAdjust="0"/>
  </p:normalViewPr>
  <p:slideViewPr>
    <p:cSldViewPr>
      <p:cViewPr varScale="1">
        <p:scale>
          <a:sx n="103" d="100"/>
          <a:sy n="103" d="100"/>
        </p:scale>
        <p:origin x="1863" y="57"/>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75" d="100"/>
          <a:sy n="75" d="100"/>
        </p:scale>
        <p:origin x="-202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ABA2AE-DD3E-45DF-993B-AACF736E6CA3}"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8DBEFE77-EF89-4F11-A147-E032BB0E85DD}">
      <dgm:prSet phldrT="[Text]"/>
      <dgm:spPr/>
      <dgm:t>
        <a:bodyPr/>
        <a:lstStyle/>
        <a:p>
          <a:r>
            <a:rPr lang="en-US" dirty="0"/>
            <a:t>Data Source &amp; Outcome to Predict</a:t>
          </a:r>
        </a:p>
      </dgm:t>
    </dgm:pt>
    <dgm:pt modelId="{7A6FC71E-9CA3-41E1-AB09-8CDFF867E551}" type="parTrans" cxnId="{B9D9CE72-16E4-48E6-B6F9-CEED47C3FB08}">
      <dgm:prSet/>
      <dgm:spPr/>
      <dgm:t>
        <a:bodyPr/>
        <a:lstStyle/>
        <a:p>
          <a:endParaRPr lang="en-US"/>
        </a:p>
      </dgm:t>
    </dgm:pt>
    <dgm:pt modelId="{B9C68FB2-124C-4826-B2C1-469DBFB8DA75}" type="sibTrans" cxnId="{B9D9CE72-16E4-48E6-B6F9-CEED47C3FB08}">
      <dgm:prSet/>
      <dgm:spPr/>
      <dgm:t>
        <a:bodyPr/>
        <a:lstStyle/>
        <a:p>
          <a:endParaRPr lang="en-US"/>
        </a:p>
      </dgm:t>
    </dgm:pt>
    <dgm:pt modelId="{15362EF5-CFE2-483B-BFE1-DF852FDCF7F3}">
      <dgm:prSet phldrT="[Text]"/>
      <dgm:spPr/>
      <dgm:t>
        <a:bodyPr/>
        <a:lstStyle/>
        <a:p>
          <a:r>
            <a:rPr lang="en-US" dirty="0"/>
            <a:t>Variable Selection</a:t>
          </a:r>
        </a:p>
      </dgm:t>
    </dgm:pt>
    <dgm:pt modelId="{47C98914-ADDA-4636-93D8-E2D50E58D5EB}" type="parTrans" cxnId="{45BD855B-18AD-48AE-A789-183BEDCEF15A}">
      <dgm:prSet/>
      <dgm:spPr/>
      <dgm:t>
        <a:bodyPr/>
        <a:lstStyle/>
        <a:p>
          <a:endParaRPr lang="en-US"/>
        </a:p>
      </dgm:t>
    </dgm:pt>
    <dgm:pt modelId="{7AB52800-5B89-479E-8C5B-67BD8415B808}" type="sibTrans" cxnId="{45BD855B-18AD-48AE-A789-183BEDCEF15A}">
      <dgm:prSet/>
      <dgm:spPr/>
      <dgm:t>
        <a:bodyPr/>
        <a:lstStyle/>
        <a:p>
          <a:endParaRPr lang="en-US"/>
        </a:p>
      </dgm:t>
    </dgm:pt>
    <dgm:pt modelId="{9E9FE515-1652-46C4-AC2F-4E7BA0190617}">
      <dgm:prSet phldrT="[Text]"/>
      <dgm:spPr/>
      <dgm:t>
        <a:bodyPr/>
        <a:lstStyle/>
        <a:p>
          <a:r>
            <a:rPr lang="en-US" dirty="0"/>
            <a:t>Model Creation &amp; Validation</a:t>
          </a:r>
        </a:p>
      </dgm:t>
    </dgm:pt>
    <dgm:pt modelId="{49667154-3439-461F-AA45-DC4E82A904BE}" type="parTrans" cxnId="{2C9A5BD5-5B48-4C85-B274-06FAA96D4032}">
      <dgm:prSet/>
      <dgm:spPr/>
      <dgm:t>
        <a:bodyPr/>
        <a:lstStyle/>
        <a:p>
          <a:endParaRPr lang="en-US"/>
        </a:p>
      </dgm:t>
    </dgm:pt>
    <dgm:pt modelId="{0B7AB959-11D7-4702-92BE-9B4367CB00E9}" type="sibTrans" cxnId="{2C9A5BD5-5B48-4C85-B274-06FAA96D4032}">
      <dgm:prSet/>
      <dgm:spPr/>
      <dgm:t>
        <a:bodyPr/>
        <a:lstStyle/>
        <a:p>
          <a:endParaRPr lang="en-US"/>
        </a:p>
      </dgm:t>
    </dgm:pt>
    <dgm:pt modelId="{F1FC6A74-AAC8-48B8-8213-C0B77DE9E3F9}">
      <dgm:prSet/>
      <dgm:spPr/>
      <dgm:t>
        <a:bodyPr/>
        <a:lstStyle/>
        <a:p>
          <a:r>
            <a:rPr lang="en-US" dirty="0"/>
            <a:t>External Validation &amp; Implementation</a:t>
          </a:r>
        </a:p>
      </dgm:t>
    </dgm:pt>
    <dgm:pt modelId="{94FA642A-F112-4FC9-85B1-97AE371775A0}" type="parTrans" cxnId="{251503FE-18AA-4EB7-A545-6D7DC7B7590F}">
      <dgm:prSet/>
      <dgm:spPr/>
      <dgm:t>
        <a:bodyPr/>
        <a:lstStyle/>
        <a:p>
          <a:endParaRPr lang="en-US"/>
        </a:p>
      </dgm:t>
    </dgm:pt>
    <dgm:pt modelId="{D7573E56-EDF9-4095-B653-598DD368206D}" type="sibTrans" cxnId="{251503FE-18AA-4EB7-A545-6D7DC7B7590F}">
      <dgm:prSet/>
      <dgm:spPr/>
      <dgm:t>
        <a:bodyPr/>
        <a:lstStyle/>
        <a:p>
          <a:endParaRPr lang="en-US"/>
        </a:p>
      </dgm:t>
    </dgm:pt>
    <dgm:pt modelId="{B4591E88-EE3F-4004-A161-87B5BB94C545}" type="pres">
      <dgm:prSet presAssocID="{B5ABA2AE-DD3E-45DF-993B-AACF736E6CA3}" presName="outerComposite" presStyleCnt="0">
        <dgm:presLayoutVars>
          <dgm:chMax val="5"/>
          <dgm:dir/>
          <dgm:resizeHandles val="exact"/>
        </dgm:presLayoutVars>
      </dgm:prSet>
      <dgm:spPr/>
    </dgm:pt>
    <dgm:pt modelId="{53763E08-227D-4CAD-BACC-9E228DFC1E17}" type="pres">
      <dgm:prSet presAssocID="{B5ABA2AE-DD3E-45DF-993B-AACF736E6CA3}" presName="dummyMaxCanvas" presStyleCnt="0">
        <dgm:presLayoutVars/>
      </dgm:prSet>
      <dgm:spPr/>
    </dgm:pt>
    <dgm:pt modelId="{D791E13B-2344-4CA5-8029-6651202530EF}" type="pres">
      <dgm:prSet presAssocID="{B5ABA2AE-DD3E-45DF-993B-AACF736E6CA3}" presName="FourNodes_1" presStyleLbl="node1" presStyleIdx="0" presStyleCnt="4">
        <dgm:presLayoutVars>
          <dgm:bulletEnabled val="1"/>
        </dgm:presLayoutVars>
      </dgm:prSet>
      <dgm:spPr/>
    </dgm:pt>
    <dgm:pt modelId="{BC64BB7E-063F-4061-A875-36734DB77FF3}" type="pres">
      <dgm:prSet presAssocID="{B5ABA2AE-DD3E-45DF-993B-AACF736E6CA3}" presName="FourNodes_2" presStyleLbl="node1" presStyleIdx="1" presStyleCnt="4">
        <dgm:presLayoutVars>
          <dgm:bulletEnabled val="1"/>
        </dgm:presLayoutVars>
      </dgm:prSet>
      <dgm:spPr/>
    </dgm:pt>
    <dgm:pt modelId="{02C0CB4E-CA7E-493D-BB65-0967F6F9CCCF}" type="pres">
      <dgm:prSet presAssocID="{B5ABA2AE-DD3E-45DF-993B-AACF736E6CA3}" presName="FourNodes_3" presStyleLbl="node1" presStyleIdx="2" presStyleCnt="4">
        <dgm:presLayoutVars>
          <dgm:bulletEnabled val="1"/>
        </dgm:presLayoutVars>
      </dgm:prSet>
      <dgm:spPr/>
    </dgm:pt>
    <dgm:pt modelId="{B794314B-7E7A-4850-A497-49A6326DA058}" type="pres">
      <dgm:prSet presAssocID="{B5ABA2AE-DD3E-45DF-993B-AACF736E6CA3}" presName="FourNodes_4" presStyleLbl="node1" presStyleIdx="3" presStyleCnt="4">
        <dgm:presLayoutVars>
          <dgm:bulletEnabled val="1"/>
        </dgm:presLayoutVars>
      </dgm:prSet>
      <dgm:spPr/>
    </dgm:pt>
    <dgm:pt modelId="{4B6E9F24-EC20-4541-B0F0-54DE5CE3DE93}" type="pres">
      <dgm:prSet presAssocID="{B5ABA2AE-DD3E-45DF-993B-AACF736E6CA3}" presName="FourConn_1-2" presStyleLbl="fgAccFollowNode1" presStyleIdx="0" presStyleCnt="3">
        <dgm:presLayoutVars>
          <dgm:bulletEnabled val="1"/>
        </dgm:presLayoutVars>
      </dgm:prSet>
      <dgm:spPr/>
    </dgm:pt>
    <dgm:pt modelId="{FB3E179B-83D2-4404-A283-F81E017B2BE0}" type="pres">
      <dgm:prSet presAssocID="{B5ABA2AE-DD3E-45DF-993B-AACF736E6CA3}" presName="FourConn_2-3" presStyleLbl="fgAccFollowNode1" presStyleIdx="1" presStyleCnt="3">
        <dgm:presLayoutVars>
          <dgm:bulletEnabled val="1"/>
        </dgm:presLayoutVars>
      </dgm:prSet>
      <dgm:spPr/>
    </dgm:pt>
    <dgm:pt modelId="{F97AC450-AB0F-4425-BF29-4E17C3E3AB8D}" type="pres">
      <dgm:prSet presAssocID="{B5ABA2AE-DD3E-45DF-993B-AACF736E6CA3}" presName="FourConn_3-4" presStyleLbl="fgAccFollowNode1" presStyleIdx="2" presStyleCnt="3">
        <dgm:presLayoutVars>
          <dgm:bulletEnabled val="1"/>
        </dgm:presLayoutVars>
      </dgm:prSet>
      <dgm:spPr/>
    </dgm:pt>
    <dgm:pt modelId="{19C8E1F8-A315-4051-9E6F-575770488E9C}" type="pres">
      <dgm:prSet presAssocID="{B5ABA2AE-DD3E-45DF-993B-AACF736E6CA3}" presName="FourNodes_1_text" presStyleLbl="node1" presStyleIdx="3" presStyleCnt="4">
        <dgm:presLayoutVars>
          <dgm:bulletEnabled val="1"/>
        </dgm:presLayoutVars>
      </dgm:prSet>
      <dgm:spPr/>
    </dgm:pt>
    <dgm:pt modelId="{39B3485B-E37A-422F-8165-5CEF1DD10946}" type="pres">
      <dgm:prSet presAssocID="{B5ABA2AE-DD3E-45DF-993B-AACF736E6CA3}" presName="FourNodes_2_text" presStyleLbl="node1" presStyleIdx="3" presStyleCnt="4">
        <dgm:presLayoutVars>
          <dgm:bulletEnabled val="1"/>
        </dgm:presLayoutVars>
      </dgm:prSet>
      <dgm:spPr/>
    </dgm:pt>
    <dgm:pt modelId="{ABEBAD74-61C0-4085-B312-04D450F7DF7A}" type="pres">
      <dgm:prSet presAssocID="{B5ABA2AE-DD3E-45DF-993B-AACF736E6CA3}" presName="FourNodes_3_text" presStyleLbl="node1" presStyleIdx="3" presStyleCnt="4">
        <dgm:presLayoutVars>
          <dgm:bulletEnabled val="1"/>
        </dgm:presLayoutVars>
      </dgm:prSet>
      <dgm:spPr/>
    </dgm:pt>
    <dgm:pt modelId="{1360B648-532C-4792-852D-1CC0F15DFF08}" type="pres">
      <dgm:prSet presAssocID="{B5ABA2AE-DD3E-45DF-993B-AACF736E6CA3}" presName="FourNodes_4_text" presStyleLbl="node1" presStyleIdx="3" presStyleCnt="4">
        <dgm:presLayoutVars>
          <dgm:bulletEnabled val="1"/>
        </dgm:presLayoutVars>
      </dgm:prSet>
      <dgm:spPr/>
    </dgm:pt>
  </dgm:ptLst>
  <dgm:cxnLst>
    <dgm:cxn modelId="{E3FF7503-ECC1-44F8-950F-32A2FBF83E27}" type="presOf" srcId="{15362EF5-CFE2-483B-BFE1-DF852FDCF7F3}" destId="{39B3485B-E37A-422F-8165-5CEF1DD10946}" srcOrd="1" destOrd="0" presId="urn:microsoft.com/office/officeart/2005/8/layout/vProcess5"/>
    <dgm:cxn modelId="{AF00162F-9AD3-474D-B28B-BCFE21A1646D}" type="presOf" srcId="{F1FC6A74-AAC8-48B8-8213-C0B77DE9E3F9}" destId="{1360B648-532C-4792-852D-1CC0F15DFF08}" srcOrd="1" destOrd="0" presId="urn:microsoft.com/office/officeart/2005/8/layout/vProcess5"/>
    <dgm:cxn modelId="{45BD855B-18AD-48AE-A789-183BEDCEF15A}" srcId="{B5ABA2AE-DD3E-45DF-993B-AACF736E6CA3}" destId="{15362EF5-CFE2-483B-BFE1-DF852FDCF7F3}" srcOrd="1" destOrd="0" parTransId="{47C98914-ADDA-4636-93D8-E2D50E58D5EB}" sibTransId="{7AB52800-5B89-479E-8C5B-67BD8415B808}"/>
    <dgm:cxn modelId="{C80DAB43-1BD9-49C6-9F43-7A63538A3831}" type="presOf" srcId="{7AB52800-5B89-479E-8C5B-67BD8415B808}" destId="{FB3E179B-83D2-4404-A283-F81E017B2BE0}" srcOrd="0" destOrd="0" presId="urn:microsoft.com/office/officeart/2005/8/layout/vProcess5"/>
    <dgm:cxn modelId="{A7CB0D47-44B4-4A9E-97FF-C6302B9CAE71}" type="presOf" srcId="{B9C68FB2-124C-4826-B2C1-469DBFB8DA75}" destId="{4B6E9F24-EC20-4541-B0F0-54DE5CE3DE93}" srcOrd="0" destOrd="0" presId="urn:microsoft.com/office/officeart/2005/8/layout/vProcess5"/>
    <dgm:cxn modelId="{B9D9CE72-16E4-48E6-B6F9-CEED47C3FB08}" srcId="{B5ABA2AE-DD3E-45DF-993B-AACF736E6CA3}" destId="{8DBEFE77-EF89-4F11-A147-E032BB0E85DD}" srcOrd="0" destOrd="0" parTransId="{7A6FC71E-9CA3-41E1-AB09-8CDFF867E551}" sibTransId="{B9C68FB2-124C-4826-B2C1-469DBFB8DA75}"/>
    <dgm:cxn modelId="{CE49FB7D-4DB6-44AC-A0A6-AF83D89F1ED3}" type="presOf" srcId="{0B7AB959-11D7-4702-92BE-9B4367CB00E9}" destId="{F97AC450-AB0F-4425-BF29-4E17C3E3AB8D}" srcOrd="0" destOrd="0" presId="urn:microsoft.com/office/officeart/2005/8/layout/vProcess5"/>
    <dgm:cxn modelId="{79357A87-900F-498F-8001-D22656379809}" type="presOf" srcId="{9E9FE515-1652-46C4-AC2F-4E7BA0190617}" destId="{02C0CB4E-CA7E-493D-BB65-0967F6F9CCCF}" srcOrd="0" destOrd="0" presId="urn:microsoft.com/office/officeart/2005/8/layout/vProcess5"/>
    <dgm:cxn modelId="{0CC5AF95-4D41-449E-A614-13652D457490}" type="presOf" srcId="{B5ABA2AE-DD3E-45DF-993B-AACF736E6CA3}" destId="{B4591E88-EE3F-4004-A161-87B5BB94C545}" srcOrd="0" destOrd="0" presId="urn:microsoft.com/office/officeart/2005/8/layout/vProcess5"/>
    <dgm:cxn modelId="{59A97096-F584-4106-8B44-55F9ADC562B4}" type="presOf" srcId="{F1FC6A74-AAC8-48B8-8213-C0B77DE9E3F9}" destId="{B794314B-7E7A-4850-A497-49A6326DA058}" srcOrd="0" destOrd="0" presId="urn:microsoft.com/office/officeart/2005/8/layout/vProcess5"/>
    <dgm:cxn modelId="{45FF6398-8948-4C61-9B5E-6D89C05FDFCA}" type="presOf" srcId="{8DBEFE77-EF89-4F11-A147-E032BB0E85DD}" destId="{19C8E1F8-A315-4051-9E6F-575770488E9C}" srcOrd="1" destOrd="0" presId="urn:microsoft.com/office/officeart/2005/8/layout/vProcess5"/>
    <dgm:cxn modelId="{F3B21FB3-3367-459F-B97D-2E59CBE70879}" type="presOf" srcId="{9E9FE515-1652-46C4-AC2F-4E7BA0190617}" destId="{ABEBAD74-61C0-4085-B312-04D450F7DF7A}" srcOrd="1" destOrd="0" presId="urn:microsoft.com/office/officeart/2005/8/layout/vProcess5"/>
    <dgm:cxn modelId="{184C13B8-448B-4B24-8BAB-AFDB42E34AAD}" type="presOf" srcId="{8DBEFE77-EF89-4F11-A147-E032BB0E85DD}" destId="{D791E13B-2344-4CA5-8029-6651202530EF}" srcOrd="0" destOrd="0" presId="urn:microsoft.com/office/officeart/2005/8/layout/vProcess5"/>
    <dgm:cxn modelId="{2C9A5BD5-5B48-4C85-B274-06FAA96D4032}" srcId="{B5ABA2AE-DD3E-45DF-993B-AACF736E6CA3}" destId="{9E9FE515-1652-46C4-AC2F-4E7BA0190617}" srcOrd="2" destOrd="0" parTransId="{49667154-3439-461F-AA45-DC4E82A904BE}" sibTransId="{0B7AB959-11D7-4702-92BE-9B4367CB00E9}"/>
    <dgm:cxn modelId="{C176F5D7-6621-4E2B-B25A-26A26A0F1A6A}" type="presOf" srcId="{15362EF5-CFE2-483B-BFE1-DF852FDCF7F3}" destId="{BC64BB7E-063F-4061-A875-36734DB77FF3}" srcOrd="0" destOrd="0" presId="urn:microsoft.com/office/officeart/2005/8/layout/vProcess5"/>
    <dgm:cxn modelId="{251503FE-18AA-4EB7-A545-6D7DC7B7590F}" srcId="{B5ABA2AE-DD3E-45DF-993B-AACF736E6CA3}" destId="{F1FC6A74-AAC8-48B8-8213-C0B77DE9E3F9}" srcOrd="3" destOrd="0" parTransId="{94FA642A-F112-4FC9-85B1-97AE371775A0}" sibTransId="{D7573E56-EDF9-4095-B653-598DD368206D}"/>
    <dgm:cxn modelId="{433153D9-0909-473F-9BF1-AC956C83CDFC}" type="presParOf" srcId="{B4591E88-EE3F-4004-A161-87B5BB94C545}" destId="{53763E08-227D-4CAD-BACC-9E228DFC1E17}" srcOrd="0" destOrd="0" presId="urn:microsoft.com/office/officeart/2005/8/layout/vProcess5"/>
    <dgm:cxn modelId="{02BC2149-6D83-4662-9404-F03AF1839E9F}" type="presParOf" srcId="{B4591E88-EE3F-4004-A161-87B5BB94C545}" destId="{D791E13B-2344-4CA5-8029-6651202530EF}" srcOrd="1" destOrd="0" presId="urn:microsoft.com/office/officeart/2005/8/layout/vProcess5"/>
    <dgm:cxn modelId="{44E8A16B-8D56-4C63-9DEF-6C6E7E5DC826}" type="presParOf" srcId="{B4591E88-EE3F-4004-A161-87B5BB94C545}" destId="{BC64BB7E-063F-4061-A875-36734DB77FF3}" srcOrd="2" destOrd="0" presId="urn:microsoft.com/office/officeart/2005/8/layout/vProcess5"/>
    <dgm:cxn modelId="{21F61F07-8E6D-4A09-A249-8C242D6B1680}" type="presParOf" srcId="{B4591E88-EE3F-4004-A161-87B5BB94C545}" destId="{02C0CB4E-CA7E-493D-BB65-0967F6F9CCCF}" srcOrd="3" destOrd="0" presId="urn:microsoft.com/office/officeart/2005/8/layout/vProcess5"/>
    <dgm:cxn modelId="{5B8AC9AA-6BCE-440B-A3EA-90A82BEFE13F}" type="presParOf" srcId="{B4591E88-EE3F-4004-A161-87B5BB94C545}" destId="{B794314B-7E7A-4850-A497-49A6326DA058}" srcOrd="4" destOrd="0" presId="urn:microsoft.com/office/officeart/2005/8/layout/vProcess5"/>
    <dgm:cxn modelId="{2AAA3394-47F6-4975-8259-CFDF5877C910}" type="presParOf" srcId="{B4591E88-EE3F-4004-A161-87B5BB94C545}" destId="{4B6E9F24-EC20-4541-B0F0-54DE5CE3DE93}" srcOrd="5" destOrd="0" presId="urn:microsoft.com/office/officeart/2005/8/layout/vProcess5"/>
    <dgm:cxn modelId="{18AAA6EE-A908-41A4-8F73-E7843DDC1476}" type="presParOf" srcId="{B4591E88-EE3F-4004-A161-87B5BB94C545}" destId="{FB3E179B-83D2-4404-A283-F81E017B2BE0}" srcOrd="6" destOrd="0" presId="urn:microsoft.com/office/officeart/2005/8/layout/vProcess5"/>
    <dgm:cxn modelId="{CA29700B-65E3-4F73-B407-D3C3C47588BE}" type="presParOf" srcId="{B4591E88-EE3F-4004-A161-87B5BB94C545}" destId="{F97AC450-AB0F-4425-BF29-4E17C3E3AB8D}" srcOrd="7" destOrd="0" presId="urn:microsoft.com/office/officeart/2005/8/layout/vProcess5"/>
    <dgm:cxn modelId="{0B397914-00BD-47A4-9C64-F9E43C499084}" type="presParOf" srcId="{B4591E88-EE3F-4004-A161-87B5BB94C545}" destId="{19C8E1F8-A315-4051-9E6F-575770488E9C}" srcOrd="8" destOrd="0" presId="urn:microsoft.com/office/officeart/2005/8/layout/vProcess5"/>
    <dgm:cxn modelId="{225314E6-CBAB-4A44-8F76-7D9126D7FAB0}" type="presParOf" srcId="{B4591E88-EE3F-4004-A161-87B5BB94C545}" destId="{39B3485B-E37A-422F-8165-5CEF1DD10946}" srcOrd="9" destOrd="0" presId="urn:microsoft.com/office/officeart/2005/8/layout/vProcess5"/>
    <dgm:cxn modelId="{8399BE8F-1C58-417B-8343-F7C57F1F69C6}" type="presParOf" srcId="{B4591E88-EE3F-4004-A161-87B5BB94C545}" destId="{ABEBAD74-61C0-4085-B312-04D450F7DF7A}" srcOrd="10" destOrd="0" presId="urn:microsoft.com/office/officeart/2005/8/layout/vProcess5"/>
    <dgm:cxn modelId="{CEC58FF3-6B94-4AE6-8517-FACBC0E2E0B3}" type="presParOf" srcId="{B4591E88-EE3F-4004-A161-87B5BB94C545}" destId="{1360B648-532C-4792-852D-1CC0F15DFF08}"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1E13B-2344-4CA5-8029-6651202530EF}">
      <dsp:nvSpPr>
        <dsp:cNvPr id="0" name=""/>
        <dsp:cNvSpPr/>
      </dsp:nvSpPr>
      <dsp:spPr>
        <a:xfrm>
          <a:off x="0" y="0"/>
          <a:ext cx="4876800" cy="89408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Data Source &amp; Outcome to Predict</a:t>
          </a:r>
        </a:p>
      </dsp:txBody>
      <dsp:txXfrm>
        <a:off x="26187" y="26187"/>
        <a:ext cx="3836467" cy="841706"/>
      </dsp:txXfrm>
    </dsp:sp>
    <dsp:sp modelId="{BC64BB7E-063F-4061-A875-36734DB77FF3}">
      <dsp:nvSpPr>
        <dsp:cNvPr id="0" name=""/>
        <dsp:cNvSpPr/>
      </dsp:nvSpPr>
      <dsp:spPr>
        <a:xfrm>
          <a:off x="408432" y="1056640"/>
          <a:ext cx="4876800" cy="89408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Variable Selection</a:t>
          </a:r>
        </a:p>
      </dsp:txBody>
      <dsp:txXfrm>
        <a:off x="434619" y="1082827"/>
        <a:ext cx="3834841" cy="841706"/>
      </dsp:txXfrm>
    </dsp:sp>
    <dsp:sp modelId="{02C0CB4E-CA7E-493D-BB65-0967F6F9CCCF}">
      <dsp:nvSpPr>
        <dsp:cNvPr id="0" name=""/>
        <dsp:cNvSpPr/>
      </dsp:nvSpPr>
      <dsp:spPr>
        <a:xfrm>
          <a:off x="810768" y="2113280"/>
          <a:ext cx="4876800" cy="89408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Model Creation &amp; Validation</a:t>
          </a:r>
        </a:p>
      </dsp:txBody>
      <dsp:txXfrm>
        <a:off x="836955" y="2139467"/>
        <a:ext cx="3840937" cy="841706"/>
      </dsp:txXfrm>
    </dsp:sp>
    <dsp:sp modelId="{B794314B-7E7A-4850-A497-49A6326DA058}">
      <dsp:nvSpPr>
        <dsp:cNvPr id="0" name=""/>
        <dsp:cNvSpPr/>
      </dsp:nvSpPr>
      <dsp:spPr>
        <a:xfrm>
          <a:off x="1219200" y="3169919"/>
          <a:ext cx="4876800" cy="894080"/>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External Validation &amp; Implementation</a:t>
          </a:r>
        </a:p>
      </dsp:txBody>
      <dsp:txXfrm>
        <a:off x="1245387" y="3196106"/>
        <a:ext cx="3834841" cy="841706"/>
      </dsp:txXfrm>
    </dsp:sp>
    <dsp:sp modelId="{4B6E9F24-EC20-4541-B0F0-54DE5CE3DE93}">
      <dsp:nvSpPr>
        <dsp:cNvPr id="0" name=""/>
        <dsp:cNvSpPr/>
      </dsp:nvSpPr>
      <dsp:spPr>
        <a:xfrm>
          <a:off x="4295647" y="684783"/>
          <a:ext cx="581152" cy="581152"/>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426406" y="684783"/>
        <a:ext cx="319634" cy="437317"/>
      </dsp:txXfrm>
    </dsp:sp>
    <dsp:sp modelId="{FB3E179B-83D2-4404-A283-F81E017B2BE0}">
      <dsp:nvSpPr>
        <dsp:cNvPr id="0" name=""/>
        <dsp:cNvSpPr/>
      </dsp:nvSpPr>
      <dsp:spPr>
        <a:xfrm>
          <a:off x="4704080" y="1741423"/>
          <a:ext cx="581152" cy="581152"/>
        </a:xfrm>
        <a:prstGeom prst="downArrow">
          <a:avLst>
            <a:gd name="adj1" fmla="val 55000"/>
            <a:gd name="adj2" fmla="val 45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834839" y="1741423"/>
        <a:ext cx="319634" cy="437317"/>
      </dsp:txXfrm>
    </dsp:sp>
    <dsp:sp modelId="{F97AC450-AB0F-4425-BF29-4E17C3E3AB8D}">
      <dsp:nvSpPr>
        <dsp:cNvPr id="0" name=""/>
        <dsp:cNvSpPr/>
      </dsp:nvSpPr>
      <dsp:spPr>
        <a:xfrm>
          <a:off x="5106415" y="2798064"/>
          <a:ext cx="581152" cy="581152"/>
        </a:xfrm>
        <a:prstGeom prst="downArrow">
          <a:avLst>
            <a:gd name="adj1" fmla="val 55000"/>
            <a:gd name="adj2" fmla="val 45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5237174" y="2798064"/>
        <a:ext cx="319634" cy="43731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43423D-D253-3B80-4C3F-304CE4CB691F}"/>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pitchFamily="34" charset="0"/>
                <a:ea typeface="+mn-ea"/>
                <a:cs typeface="Arial" charset="0"/>
              </a:defRPr>
            </a:lvl1pPr>
          </a:lstStyle>
          <a:p>
            <a:pPr>
              <a:defRPr/>
            </a:pPr>
            <a:endParaRPr lang="en-US"/>
          </a:p>
        </p:txBody>
      </p:sp>
      <p:sp>
        <p:nvSpPr>
          <p:cNvPr id="3" name="Date Placeholder 2">
            <a:extLst>
              <a:ext uri="{FF2B5EF4-FFF2-40B4-BE49-F238E27FC236}">
                <a16:creationId xmlns:a16="http://schemas.microsoft.com/office/drawing/2014/main" id="{5FE22C72-B64E-58F6-27ED-9E757333BC16}"/>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cs typeface="Arial" panose="020B0604020202020204" pitchFamily="34" charset="0"/>
              </a:defRPr>
            </a:lvl1pPr>
          </a:lstStyle>
          <a:p>
            <a:pPr>
              <a:defRPr/>
            </a:pPr>
            <a:fld id="{64213980-F31E-434D-9B0E-6BF3EFBC4369}" type="datetimeFigureOut">
              <a:rPr lang="en-US" altLang="en-US"/>
              <a:pPr>
                <a:defRPr/>
              </a:pPr>
              <a:t>2/29/2024</a:t>
            </a:fld>
            <a:endParaRPr lang="en-US" altLang="en-US"/>
          </a:p>
        </p:txBody>
      </p:sp>
      <p:sp>
        <p:nvSpPr>
          <p:cNvPr id="4" name="Footer Placeholder 3">
            <a:extLst>
              <a:ext uri="{FF2B5EF4-FFF2-40B4-BE49-F238E27FC236}">
                <a16:creationId xmlns:a16="http://schemas.microsoft.com/office/drawing/2014/main" id="{A0020F12-F7FF-A4BB-1341-2368432F12F1}"/>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pitchFamily="34" charset="0"/>
                <a:ea typeface="+mn-ea"/>
                <a:cs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5F90A996-5E7E-FF43-EE15-DC2D461DA7AD}"/>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cs typeface="Arial" panose="020B0604020202020204" pitchFamily="34" charset="0"/>
              </a:defRPr>
            </a:lvl1pPr>
          </a:lstStyle>
          <a:p>
            <a:pPr>
              <a:defRPr/>
            </a:pPr>
            <a:fld id="{54E8A554-F6BC-4160-8B2E-47FED12D4317}"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3E9CBD6-36D7-17F4-0DE1-3BA12867386C}"/>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AF5B66ED-0CB1-9981-FCA4-730D709EF78D}"/>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cs typeface="Arial" panose="020B0604020202020204" pitchFamily="34" charset="0"/>
              </a:defRPr>
            </a:lvl1pPr>
          </a:lstStyle>
          <a:p>
            <a:pPr>
              <a:defRPr/>
            </a:pPr>
            <a:fld id="{528C7972-C3E4-4CEB-A6A8-F0D25F9A2563}" type="datetimeFigureOut">
              <a:rPr lang="en-US" altLang="en-US"/>
              <a:pPr>
                <a:defRPr/>
              </a:pPr>
              <a:t>2/29/2024</a:t>
            </a:fld>
            <a:endParaRPr lang="en-US" altLang="en-US"/>
          </a:p>
        </p:txBody>
      </p:sp>
      <p:sp>
        <p:nvSpPr>
          <p:cNvPr id="4" name="Slide Image Placeholder 3">
            <a:extLst>
              <a:ext uri="{FF2B5EF4-FFF2-40B4-BE49-F238E27FC236}">
                <a16:creationId xmlns:a16="http://schemas.microsoft.com/office/drawing/2014/main" id="{81DAF9B0-CF05-AD4D-DFDC-14A4D234DB58}"/>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1321941-8B98-19FC-4DFC-531D84B044C4}"/>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662548A-C2F2-52A5-1473-5273FF7F3E22}"/>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36CC3A31-9738-4C14-94EA-3B4CA3807FFA}"/>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cs typeface="Arial" panose="020B0604020202020204" pitchFamily="34" charset="0"/>
              </a:defRPr>
            </a:lvl1pPr>
          </a:lstStyle>
          <a:p>
            <a:pPr>
              <a:defRPr/>
            </a:pPr>
            <a:fld id="{4AB1AB3C-7156-4729-8493-1EE208E0EB0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umentation.sas.com/doc/en/vdmmlcdc/8.4/vdmmlref/n13ok4xxdx6368n1x2rjo9tnr6w0.htm"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lexjansen.com/sesug/2019/SESUG2019_Paper-242_Final_PDF.pdf"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nlinelibrary.wiley.com/doi/abs/10.1002/sim.3177?casa_token=HHkVIMnq1DgAAAAA:3hWF0qstXPVBM8VL0c44LNUCif_m8fuO5DlWGfZppNuhBdgFemTuKVrN5PQOURARokgprJIHoP8d"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doi.org/10.1002/sim.3177"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a:t>
            </a:r>
            <a:r>
              <a:rPr lang="en-US" dirty="0" err="1"/>
              <a:t>apgar</a:t>
            </a:r>
            <a:r>
              <a:rPr lang="en-US" dirty="0"/>
              <a:t> score</a:t>
            </a:r>
          </a:p>
        </p:txBody>
      </p:sp>
      <p:sp>
        <p:nvSpPr>
          <p:cNvPr id="4" name="Slide Number Placeholder 3"/>
          <p:cNvSpPr>
            <a:spLocks noGrp="1"/>
          </p:cNvSpPr>
          <p:nvPr>
            <p:ph type="sldNum" sz="quarter" idx="5"/>
          </p:nvPr>
        </p:nvSpPr>
        <p:spPr/>
        <p:txBody>
          <a:bodyPr/>
          <a:lstStyle/>
          <a:p>
            <a:pPr>
              <a:defRPr/>
            </a:pPr>
            <a:fld id="{4AB1AB3C-7156-4729-8493-1EE208E0EB08}" type="slidenum">
              <a:rPr lang="en-US" altLang="en-US" smtClean="0"/>
              <a:pPr>
                <a:defRPr/>
              </a:pPr>
              <a:t>12</a:t>
            </a:fld>
            <a:endParaRPr lang="en-US" altLang="en-US"/>
          </a:p>
        </p:txBody>
      </p:sp>
    </p:spTree>
    <p:extLst>
      <p:ext uri="{BB962C8B-B14F-4D97-AF65-F5344CB8AC3E}">
        <p14:creationId xmlns:p14="http://schemas.microsoft.com/office/powerpoint/2010/main" val="459649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forward is for having a lot of variables whereas backwards works better with a smaller number of variables </a:t>
            </a:r>
          </a:p>
        </p:txBody>
      </p:sp>
      <p:sp>
        <p:nvSpPr>
          <p:cNvPr id="4" name="Slide Number Placeholder 3"/>
          <p:cNvSpPr>
            <a:spLocks noGrp="1"/>
          </p:cNvSpPr>
          <p:nvPr>
            <p:ph type="sldNum" sz="quarter" idx="5"/>
          </p:nvPr>
        </p:nvSpPr>
        <p:spPr/>
        <p:txBody>
          <a:bodyPr/>
          <a:lstStyle/>
          <a:p>
            <a:pPr>
              <a:defRPr/>
            </a:pPr>
            <a:fld id="{4AB1AB3C-7156-4729-8493-1EE208E0EB08}" type="slidenum">
              <a:rPr lang="en-US" altLang="en-US" smtClean="0"/>
              <a:pPr>
                <a:defRPr/>
              </a:pPr>
              <a:t>13</a:t>
            </a:fld>
            <a:endParaRPr lang="en-US" altLang="en-US"/>
          </a:p>
        </p:txBody>
      </p:sp>
    </p:spTree>
    <p:extLst>
      <p:ext uri="{BB962C8B-B14F-4D97-AF65-F5344CB8AC3E}">
        <p14:creationId xmlns:p14="http://schemas.microsoft.com/office/powerpoint/2010/main" val="2886043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stepwise regression does not handle collinearity well </a:t>
            </a:r>
          </a:p>
        </p:txBody>
      </p:sp>
      <p:sp>
        <p:nvSpPr>
          <p:cNvPr id="4" name="Slide Number Placeholder 3"/>
          <p:cNvSpPr>
            <a:spLocks noGrp="1"/>
          </p:cNvSpPr>
          <p:nvPr>
            <p:ph type="sldNum" sz="quarter" idx="5"/>
          </p:nvPr>
        </p:nvSpPr>
        <p:spPr/>
        <p:txBody>
          <a:bodyPr/>
          <a:lstStyle/>
          <a:p>
            <a:pPr>
              <a:defRPr/>
            </a:pPr>
            <a:fld id="{4AB1AB3C-7156-4729-8493-1EE208E0EB08}" type="slidenum">
              <a:rPr lang="en-US" altLang="en-US" smtClean="0"/>
              <a:pPr>
                <a:defRPr/>
              </a:pPr>
              <a:t>14</a:t>
            </a:fld>
            <a:endParaRPr lang="en-US" altLang="en-US"/>
          </a:p>
        </p:txBody>
      </p:sp>
    </p:spTree>
    <p:extLst>
      <p:ext uri="{BB962C8B-B14F-4D97-AF65-F5344CB8AC3E}">
        <p14:creationId xmlns:p14="http://schemas.microsoft.com/office/powerpoint/2010/main" val="2355821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 dirty="0"/>
              <a:t>This is a like “refined” all models selection approach. Like an all models approach, you (or better yet your program) are fitting every single possible model but unlike a general all models approach, you are applying some kind of criteria for what you consider best upfront– like the global chi-square score or highest R2, so you will get more refined results instead of all possible results. </a:t>
            </a:r>
          </a:p>
          <a:p>
            <a:pPr marL="0" lvl="0" indent="0" algn="l" rtl="0">
              <a:spcBef>
                <a:spcPts val="0"/>
              </a:spcBef>
              <a:spcAft>
                <a:spcPts val="0"/>
              </a:spcAft>
              <a:buNone/>
            </a:pPr>
            <a:r>
              <a:rPr lang="en" dirty="0"/>
              <a:t>Best subset is not recommended for large datasets due to the computational expense. In fact, SAS won’t even run past a certain number of variables.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4AB1AB3C-7156-4729-8493-1EE208E0EB08}" type="slidenum">
              <a:rPr lang="en-US" altLang="en-US" smtClean="0"/>
              <a:pPr>
                <a:defRPr/>
              </a:pPr>
              <a:t>16</a:t>
            </a:fld>
            <a:endParaRPr lang="en-US" altLang="en-US"/>
          </a:p>
        </p:txBody>
      </p:sp>
    </p:spTree>
    <p:extLst>
      <p:ext uri="{BB962C8B-B14F-4D97-AF65-F5344CB8AC3E}">
        <p14:creationId xmlns:p14="http://schemas.microsoft.com/office/powerpoint/2010/main" val="553969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LASSO doesn’t handle multicollinearity well because it tends to randomly pick one of the effects and leave out the rest which may not be optimal for prediction. </a:t>
            </a:r>
          </a:p>
          <a:p>
            <a:pPr marL="0" lvl="0" indent="0" algn="l" rtl="0">
              <a:spcBef>
                <a:spcPts val="0"/>
              </a:spcBef>
              <a:spcAft>
                <a:spcPts val="0"/>
              </a:spcAft>
              <a:buClr>
                <a:schemeClr val="dk1"/>
              </a:buClr>
              <a:buSzPts val="1100"/>
              <a:buFont typeface="Arial"/>
              <a:buNone/>
            </a:pPr>
            <a:r>
              <a:rPr lang="en-US" dirty="0">
                <a:solidFill>
                  <a:schemeClr val="dk1"/>
                </a:solidFill>
              </a:rPr>
              <a:t>Ridge regression should not be used for variable selection because it doesn’t perform variable selection but to talk about elastic net, we have to talk about ridge first. Because ridge does not shrink any of the coefficients to zero, just very close to it, you will still have all the predictors you threw in and you will have very small coefficients to interpret and deal with. </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more predictors are added in a model, this will increase the likelihood of overfitting the data. Which decreases the accuracy and quality of the model.   </a:t>
            </a:r>
          </a:p>
          <a:p>
            <a:pPr marL="0" lvl="0" indent="0" algn="l" rtl="0">
              <a:spcBef>
                <a:spcPts val="0"/>
              </a:spcBef>
              <a:spcAft>
                <a:spcPts val="0"/>
              </a:spcAft>
              <a:buNone/>
            </a:pPr>
            <a:r>
              <a:rPr lang="en-US" dirty="0"/>
              <a:t>Regularization techniques is used to reduce regression estimates towards zero. Stepwise, backward and forward approaches procedure regression coefficient estimates that are too large in absolute value. </a:t>
            </a:r>
          </a:p>
          <a:p>
            <a:pPr marL="457200" lvl="0" indent="-298450" algn="l" rtl="0">
              <a:spcBef>
                <a:spcPts val="0"/>
              </a:spcBef>
              <a:spcAft>
                <a:spcPts val="0"/>
              </a:spcAft>
              <a:buSzPts val="1100"/>
              <a:buChar char="-"/>
            </a:pPr>
            <a:r>
              <a:rPr lang="en-US" dirty="0"/>
              <a:t>Lasso is used in SAS Proc GLMSELECT.  </a:t>
            </a:r>
          </a:p>
          <a:p>
            <a:pPr marL="0" lvl="0" indent="0" algn="l" rtl="0">
              <a:spcBef>
                <a:spcPts val="0"/>
              </a:spcBef>
              <a:spcAft>
                <a:spcPts val="0"/>
              </a:spcAft>
              <a:buNone/>
            </a:pPr>
            <a:endParaRPr lang="en-US" dirty="0"/>
          </a:p>
          <a:p>
            <a:pPr marL="0" lvl="0" indent="0" algn="l" rtl="0">
              <a:spcBef>
                <a:spcPts val="480"/>
              </a:spcBef>
              <a:spcAft>
                <a:spcPts val="0"/>
              </a:spcAft>
              <a:buClr>
                <a:schemeClr val="dk1"/>
              </a:buClr>
              <a:buSzPts val="2400"/>
              <a:buFont typeface="Arial"/>
              <a:buNone/>
            </a:pPr>
            <a:r>
              <a:rPr lang="en-US" sz="900" dirty="0">
                <a:solidFill>
                  <a:schemeClr val="dk1"/>
                </a:solidFill>
              </a:rPr>
              <a:t>Reference Links: </a:t>
            </a:r>
            <a:r>
              <a:rPr lang="en-US" sz="900" u="sng" dirty="0">
                <a:solidFill>
                  <a:srgbClr val="0097A7"/>
                </a:solidFill>
                <a:hlinkClick r:id="rId3">
                  <a:extLst>
                    <a:ext uri="{A12FA001-AC4F-418D-AE19-62706E023703}">
                      <ahyp:hlinkClr xmlns:ahyp="http://schemas.microsoft.com/office/drawing/2018/hyperlinkcolor" val="tx"/>
                    </a:ext>
                  </a:extLst>
                </a:hlinkClick>
              </a:rPr>
              <a:t>https://documentation.sas.com/doc/en/vdmmlcdc/8.4/vdmmlref/n13ok4xxdx6368n1x2rjo9tnr6w0.htm</a:t>
            </a:r>
            <a:r>
              <a:rPr lang="en-US" sz="900" dirty="0">
                <a:solidFill>
                  <a:schemeClr val="dk1"/>
                </a:solidFill>
              </a:rPr>
              <a:t> </a:t>
            </a:r>
          </a:p>
          <a:p>
            <a:pPr marL="0" lvl="0" indent="0" algn="l" rtl="0">
              <a:spcBef>
                <a:spcPts val="480"/>
              </a:spcBef>
              <a:spcAft>
                <a:spcPts val="0"/>
              </a:spcAft>
              <a:buClr>
                <a:schemeClr val="dk1"/>
              </a:buClr>
              <a:buSzPts val="2400"/>
              <a:buFont typeface="Arial"/>
              <a:buNone/>
            </a:pPr>
            <a:r>
              <a:rPr lang="en-US" sz="900" dirty="0">
                <a:solidFill>
                  <a:schemeClr val="dk1"/>
                </a:solidFill>
              </a:rPr>
              <a:t>Taken from notes from BUSPH BS 805:Intermediate Statistical computing and Regression analysis. </a:t>
            </a:r>
          </a:p>
          <a:p>
            <a:pPr marL="0" lvl="0" indent="0" algn="l" rtl="0">
              <a:spcBef>
                <a:spcPts val="480"/>
              </a:spcBef>
              <a:spcAft>
                <a:spcPts val="0"/>
              </a:spcAft>
              <a:buClr>
                <a:schemeClr val="dk1"/>
              </a:buClr>
              <a:buSzPts val="2400"/>
              <a:buFont typeface="Arial"/>
              <a:buNone/>
            </a:pPr>
            <a:r>
              <a:rPr lang="en-US" sz="900" u="sng" dirty="0">
                <a:solidFill>
                  <a:srgbClr val="0097A7"/>
                </a:solidFill>
                <a:hlinkClick r:id="rId4">
                  <a:extLst>
                    <a:ext uri="{A12FA001-AC4F-418D-AE19-62706E023703}">
                      <ahyp:hlinkClr xmlns:ahyp="http://schemas.microsoft.com/office/drawing/2018/hyperlinkcolor" val="tx"/>
                    </a:ext>
                  </a:extLst>
                </a:hlinkClick>
              </a:rPr>
              <a:t>https://www.lexjansen.com/sesug/2019/SESUG2019_Paper-242_Final_PDF.pdf</a:t>
            </a:r>
            <a:r>
              <a:rPr lang="en-US" sz="900" dirty="0">
                <a:solidFill>
                  <a:schemeClr val="dk1"/>
                </a:solidFill>
              </a:rPr>
              <a:t> (p.12)</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4AB1AB3C-7156-4729-8493-1EE208E0EB08}" type="slidenum">
              <a:rPr lang="en-US" altLang="en-US" smtClean="0"/>
              <a:pPr>
                <a:defRPr/>
              </a:pPr>
              <a:t>18</a:t>
            </a:fld>
            <a:endParaRPr lang="en-US" altLang="en-US"/>
          </a:p>
        </p:txBody>
      </p:sp>
    </p:spTree>
    <p:extLst>
      <p:ext uri="{BB962C8B-B14F-4D97-AF65-F5344CB8AC3E}">
        <p14:creationId xmlns:p14="http://schemas.microsoft.com/office/powerpoint/2010/main" val="3709193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4FC37-3395-4BC4-A450-92BC89A4B0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E2A25A-0172-D76C-6409-B73F8035E5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9EBCD2-C7D7-6D5D-CD8A-9F59D827A0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5A7DB0-3017-2774-5156-AB3D19E8543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B1AB3C-7156-4729-8493-1EE208E0EB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155732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AB1AB3C-7156-4729-8493-1EE208E0EB08}" type="slidenum">
              <a:rPr lang="en-US" altLang="en-US" smtClean="0"/>
              <a:pPr>
                <a:defRPr/>
              </a:pPr>
              <a:t>24</a:t>
            </a:fld>
            <a:endParaRPr lang="en-US" altLang="en-US"/>
          </a:p>
        </p:txBody>
      </p:sp>
    </p:spTree>
    <p:extLst>
      <p:ext uri="{BB962C8B-B14F-4D97-AF65-F5344CB8AC3E}">
        <p14:creationId xmlns:p14="http://schemas.microsoft.com/office/powerpoint/2010/main" val="415467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r>
              <a:rPr lang="en-US" b="0" i="0" dirty="0">
                <a:solidFill>
                  <a:srgbClr val="333333"/>
                </a:solidFill>
                <a:effectLst/>
                <a:latin typeface="inherit"/>
              </a:rPr>
              <a:t>Riley R D</a:t>
            </a:r>
            <a:r>
              <a:rPr lang="en-US" b="0" i="0" dirty="0">
                <a:solidFill>
                  <a:srgbClr val="333333"/>
                </a:solidFill>
                <a:effectLst/>
                <a:latin typeface="interfaceregular"/>
              </a:rPr>
              <a:t>, </a:t>
            </a:r>
            <a:r>
              <a:rPr lang="en-US" b="0" i="0" dirty="0">
                <a:solidFill>
                  <a:srgbClr val="333333"/>
                </a:solidFill>
                <a:effectLst/>
                <a:latin typeface="inherit"/>
              </a:rPr>
              <a:t>Ensor J</a:t>
            </a:r>
            <a:r>
              <a:rPr lang="en-US" b="0" i="0" dirty="0">
                <a:solidFill>
                  <a:srgbClr val="333333"/>
                </a:solidFill>
                <a:effectLst/>
                <a:latin typeface="interfaceregular"/>
              </a:rPr>
              <a:t>, </a:t>
            </a:r>
            <a:r>
              <a:rPr lang="en-US" b="0" i="0" dirty="0">
                <a:solidFill>
                  <a:srgbClr val="333333"/>
                </a:solidFill>
                <a:effectLst/>
                <a:latin typeface="inherit"/>
              </a:rPr>
              <a:t>Snell K I E</a:t>
            </a:r>
            <a:r>
              <a:rPr lang="en-US" b="0" i="0" dirty="0">
                <a:solidFill>
                  <a:srgbClr val="333333"/>
                </a:solidFill>
                <a:effectLst/>
                <a:latin typeface="interfaceregular"/>
              </a:rPr>
              <a:t>, </a:t>
            </a:r>
            <a:r>
              <a:rPr lang="en-US" b="0" i="0" dirty="0">
                <a:solidFill>
                  <a:srgbClr val="333333"/>
                </a:solidFill>
                <a:effectLst/>
                <a:latin typeface="inherit"/>
              </a:rPr>
              <a:t>Harrell F E</a:t>
            </a:r>
            <a:r>
              <a:rPr lang="en-US" b="0" i="0" dirty="0">
                <a:solidFill>
                  <a:srgbClr val="333333"/>
                </a:solidFill>
                <a:effectLst/>
                <a:latin typeface="interfaceregular"/>
              </a:rPr>
              <a:t>, </a:t>
            </a:r>
            <a:r>
              <a:rPr lang="en-US" b="0" i="0" dirty="0">
                <a:solidFill>
                  <a:srgbClr val="333333"/>
                </a:solidFill>
                <a:effectLst/>
                <a:latin typeface="inherit"/>
              </a:rPr>
              <a:t>Martin G P</a:t>
            </a:r>
            <a:r>
              <a:rPr lang="en-US" b="0" i="0" dirty="0">
                <a:solidFill>
                  <a:srgbClr val="333333"/>
                </a:solidFill>
                <a:effectLst/>
                <a:latin typeface="interfaceregular"/>
              </a:rPr>
              <a:t>, </a:t>
            </a:r>
            <a:r>
              <a:rPr lang="en-US" b="0" i="0" dirty="0" err="1">
                <a:solidFill>
                  <a:srgbClr val="333333"/>
                </a:solidFill>
                <a:effectLst/>
                <a:latin typeface="inherit"/>
              </a:rPr>
              <a:t>Reitsma</a:t>
            </a:r>
            <a:r>
              <a:rPr lang="en-US" b="0" i="0" dirty="0">
                <a:solidFill>
                  <a:srgbClr val="333333"/>
                </a:solidFill>
                <a:effectLst/>
                <a:latin typeface="inherit"/>
              </a:rPr>
              <a:t> J B</a:t>
            </a:r>
            <a:r>
              <a:rPr lang="en-US" b="0" i="0" dirty="0">
                <a:solidFill>
                  <a:srgbClr val="333333"/>
                </a:solidFill>
                <a:effectLst/>
                <a:latin typeface="interfaceregular"/>
              </a:rPr>
              <a:t> et al. Calculating the sample size required for developing a clinical prediction model </a:t>
            </a:r>
            <a:r>
              <a:rPr lang="en-US" b="0" i="1" dirty="0">
                <a:solidFill>
                  <a:srgbClr val="333333"/>
                </a:solidFill>
                <a:effectLst/>
                <a:latin typeface="inherit"/>
              </a:rPr>
              <a:t>BMJ </a:t>
            </a:r>
            <a:r>
              <a:rPr lang="en-US" b="0" i="0" dirty="0">
                <a:solidFill>
                  <a:srgbClr val="555555"/>
                </a:solidFill>
                <a:effectLst/>
                <a:latin typeface="inherit"/>
              </a:rPr>
              <a:t>2020; </a:t>
            </a:r>
            <a:r>
              <a:rPr lang="en-US" b="0" i="0" dirty="0">
                <a:solidFill>
                  <a:srgbClr val="333333"/>
                </a:solidFill>
                <a:effectLst/>
                <a:latin typeface="inherit"/>
              </a:rPr>
              <a:t>368 :m441 </a:t>
            </a:r>
            <a:r>
              <a:rPr lang="en-US" b="0" i="0" dirty="0">
                <a:solidFill>
                  <a:srgbClr val="333333"/>
                </a:solidFill>
                <a:effectLst/>
                <a:latin typeface="interfaceregular"/>
              </a:rPr>
              <a:t>doi:10.1136/bmj.m441</a:t>
            </a:r>
            <a:endParaRPr lang="en-US" dirty="0"/>
          </a:p>
        </p:txBody>
      </p:sp>
      <p:sp>
        <p:nvSpPr>
          <p:cNvPr id="4" name="Slide Number Placeholder 3"/>
          <p:cNvSpPr>
            <a:spLocks noGrp="1"/>
          </p:cNvSpPr>
          <p:nvPr>
            <p:ph type="sldNum" sz="quarter" idx="5"/>
          </p:nvPr>
        </p:nvSpPr>
        <p:spPr/>
        <p:txBody>
          <a:bodyPr/>
          <a:lstStyle/>
          <a:p>
            <a:pPr>
              <a:defRPr/>
            </a:pPr>
            <a:fld id="{4AB1AB3C-7156-4729-8493-1EE208E0EB08}" type="slidenum">
              <a:rPr lang="en-US" altLang="en-US" smtClean="0"/>
              <a:pPr>
                <a:defRPr/>
              </a:pPr>
              <a:t>50</a:t>
            </a:fld>
            <a:endParaRPr lang="en-US" altLang="en-US"/>
          </a:p>
        </p:txBody>
      </p:sp>
    </p:spTree>
    <p:extLst>
      <p:ext uri="{BB962C8B-B14F-4D97-AF65-F5344CB8AC3E}">
        <p14:creationId xmlns:p14="http://schemas.microsoft.com/office/powerpoint/2010/main" val="4170930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u="sng" dirty="0">
                <a:solidFill>
                  <a:srgbClr val="0000FF"/>
                </a:solidFill>
                <a:effectLst/>
                <a:latin typeface="Aptos" panose="020B0004020202020204" pitchFamily="34" charset="0"/>
                <a:ea typeface="Aptos" panose="020B0004020202020204" pitchFamily="34" charset="0"/>
                <a:cs typeface="Aptos" panose="020B0004020202020204" pitchFamily="34" charset="0"/>
                <a:hlinkClick r:id="rId3"/>
              </a:rPr>
              <a:t>https://onlinelibrary.wiley.com/doi/abs/10.1002/sim.3177?casa_token=HHkVIMnq1DgAAAAA:3hWF0qstXPVBM8VL0c44LNUCif_m8fuO5DlWGfZppNuhBdgFemTuKVrN5PQOURARokgprJIHoP8d</a:t>
            </a:r>
            <a:endParaRPr lang="en-US" sz="1800" dirty="0">
              <a:effectLst/>
              <a:latin typeface="Aptos" panose="020B0004020202020204" pitchFamily="34" charset="0"/>
              <a:ea typeface="Aptos" panose="020B0004020202020204" pitchFamily="34" charset="0"/>
              <a:cs typeface="Aptos" panose="020B0004020202020204" pitchFamily="34" charset="0"/>
            </a:endParaRPr>
          </a:p>
          <a:p>
            <a:r>
              <a:rPr lang="en-US" b="0" i="0" dirty="0">
                <a:solidFill>
                  <a:srgbClr val="1C1D1E"/>
                </a:solidFill>
                <a:effectLst/>
                <a:latin typeface="Open Sans" panose="020B0606030504020204" pitchFamily="34" charset="0"/>
              </a:rPr>
              <a:t>Wood, A.M., White, I.R. and Royston, P. (2008), How should variable selection be performed with multiply imputed data?. Statist. Med., 27: 3227-3246. </a:t>
            </a:r>
            <a:r>
              <a:rPr lang="en-US" b="0" i="0" u="none" strike="noStrike" dirty="0">
                <a:effectLst/>
                <a:latin typeface="Open Sans" panose="020B0606030504020204" pitchFamily="34" charset="0"/>
                <a:hlinkClick r:id="rId4"/>
              </a:rPr>
              <a:t>https://doi.org/10.1002/sim.3177</a:t>
            </a:r>
            <a:endParaRPr lang="en-US" dirty="0"/>
          </a:p>
        </p:txBody>
      </p:sp>
      <p:sp>
        <p:nvSpPr>
          <p:cNvPr id="4" name="Slide Number Placeholder 3"/>
          <p:cNvSpPr>
            <a:spLocks noGrp="1"/>
          </p:cNvSpPr>
          <p:nvPr>
            <p:ph type="sldNum" sz="quarter" idx="5"/>
          </p:nvPr>
        </p:nvSpPr>
        <p:spPr/>
        <p:txBody>
          <a:bodyPr/>
          <a:lstStyle/>
          <a:p>
            <a:pPr>
              <a:defRPr/>
            </a:pPr>
            <a:fld id="{4AB1AB3C-7156-4729-8493-1EE208E0EB08}" type="slidenum">
              <a:rPr lang="en-US" altLang="en-US" smtClean="0"/>
              <a:pPr>
                <a:defRPr/>
              </a:pPr>
              <a:t>53</a:t>
            </a:fld>
            <a:endParaRPr lang="en-US" altLang="en-US"/>
          </a:p>
        </p:txBody>
      </p:sp>
    </p:spTree>
    <p:extLst>
      <p:ext uri="{BB962C8B-B14F-4D97-AF65-F5344CB8AC3E}">
        <p14:creationId xmlns:p14="http://schemas.microsoft.com/office/powerpoint/2010/main" val="27917086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60DF1774-705D-D4EA-3181-FD00CE8902BF}"/>
              </a:ext>
            </a:extLst>
          </p:cNvPr>
          <p:cNvSpPr>
            <a:spLocks/>
          </p:cNvSpPr>
          <p:nvPr/>
        </p:nvSpPr>
        <p:spPr bwMode="auto">
          <a:xfrm>
            <a:off x="371475" y="6384925"/>
            <a:ext cx="8401050" cy="114300"/>
          </a:xfrm>
          <a:custGeom>
            <a:avLst/>
            <a:gdLst>
              <a:gd name="T0" fmla="*/ 56466 w 8402320"/>
              <a:gd name="T1" fmla="*/ 120293 h 113664"/>
              <a:gd name="T2" fmla="*/ 315067 w 8402320"/>
              <a:gd name="T3" fmla="*/ 0 h 113664"/>
              <a:gd name="T4" fmla="*/ 336988 w 8402320"/>
              <a:gd name="T5" fmla="*/ 115615 h 113664"/>
              <a:gd name="T6" fmla="*/ 552125 w 8402320"/>
              <a:gd name="T7" fmla="*/ 4677 h 113664"/>
              <a:gd name="T8" fmla="*/ 613555 w 8402320"/>
              <a:gd name="T9" fmla="*/ 102845 h 113664"/>
              <a:gd name="T10" fmla="*/ 792728 w 8402320"/>
              <a:gd name="T11" fmla="*/ 17446 h 113664"/>
              <a:gd name="T12" fmla="*/ 884291 w 8402320"/>
              <a:gd name="T13" fmla="*/ 83877 h 113664"/>
              <a:gd name="T14" fmla="*/ 1039003 w 8402320"/>
              <a:gd name="T15" fmla="*/ 36415 h 113664"/>
              <a:gd name="T16" fmla="*/ 1147361 w 8402320"/>
              <a:gd name="T17" fmla="*/ 60605 h 113664"/>
              <a:gd name="T18" fmla="*/ 1293017 w 8402320"/>
              <a:gd name="T19" fmla="*/ 59686 h 113664"/>
              <a:gd name="T20" fmla="*/ 1405960 w 8402320"/>
              <a:gd name="T21" fmla="*/ 59686 h 113664"/>
              <a:gd name="T22" fmla="*/ 1551628 w 8402320"/>
              <a:gd name="T23" fmla="*/ 60605 h 113664"/>
              <a:gd name="T24" fmla="*/ 1659935 w 8402320"/>
              <a:gd name="T25" fmla="*/ 36415 h 113664"/>
              <a:gd name="T26" fmla="*/ 1814688 w 8402320"/>
              <a:gd name="T27" fmla="*/ 83877 h 113664"/>
              <a:gd name="T28" fmla="*/ 1906094 w 8402320"/>
              <a:gd name="T29" fmla="*/ 17446 h 113664"/>
              <a:gd name="T30" fmla="*/ 2085438 w 8402320"/>
              <a:gd name="T31" fmla="*/ 102845 h 113664"/>
              <a:gd name="T32" fmla="*/ 2146683 w 8402320"/>
              <a:gd name="T33" fmla="*/ 4677 h 113664"/>
              <a:gd name="T34" fmla="*/ 2361996 w 8402320"/>
              <a:gd name="T35" fmla="*/ 115615 h 113664"/>
              <a:gd name="T36" fmla="*/ 2383911 w 8402320"/>
              <a:gd name="T37" fmla="*/ 0 h 113664"/>
              <a:gd name="T38" fmla="*/ 2642522 w 8402320"/>
              <a:gd name="T39" fmla="*/ 120293 h 113664"/>
              <a:gd name="T40" fmla="*/ 2901121 w 8402320"/>
              <a:gd name="T41" fmla="*/ 0 h 113664"/>
              <a:gd name="T42" fmla="*/ 2923041 w 8402320"/>
              <a:gd name="T43" fmla="*/ 115615 h 113664"/>
              <a:gd name="T44" fmla="*/ 3138179 w 8402320"/>
              <a:gd name="T45" fmla="*/ 4677 h 113664"/>
              <a:gd name="T46" fmla="*/ 3199609 w 8402320"/>
              <a:gd name="T47" fmla="*/ 102845 h 113664"/>
              <a:gd name="T48" fmla="*/ 3378781 w 8402320"/>
              <a:gd name="T49" fmla="*/ 17446 h 113664"/>
              <a:gd name="T50" fmla="*/ 3470345 w 8402320"/>
              <a:gd name="T51" fmla="*/ 83877 h 113664"/>
              <a:gd name="T52" fmla="*/ 3625052 w 8402320"/>
              <a:gd name="T53" fmla="*/ 36415 h 113664"/>
              <a:gd name="T54" fmla="*/ 3733416 w 8402320"/>
              <a:gd name="T55" fmla="*/ 60605 h 113664"/>
              <a:gd name="T56" fmla="*/ 3879071 w 8402320"/>
              <a:gd name="T57" fmla="*/ 59686 h 113664"/>
              <a:gd name="T58" fmla="*/ 3992015 w 8402320"/>
              <a:gd name="T59" fmla="*/ 59686 h 113664"/>
              <a:gd name="T60" fmla="*/ 4137683 w 8402320"/>
              <a:gd name="T61" fmla="*/ 60605 h 113664"/>
              <a:gd name="T62" fmla="*/ 4245985 w 8402320"/>
              <a:gd name="T63" fmla="*/ 36415 h 113664"/>
              <a:gd name="T64" fmla="*/ 4400741 w 8402320"/>
              <a:gd name="T65" fmla="*/ 83877 h 113664"/>
              <a:gd name="T66" fmla="*/ 4492144 w 8402320"/>
              <a:gd name="T67" fmla="*/ 17446 h 113664"/>
              <a:gd name="T68" fmla="*/ 4671490 w 8402320"/>
              <a:gd name="T69" fmla="*/ 102845 h 113664"/>
              <a:gd name="T70" fmla="*/ 4732737 w 8402320"/>
              <a:gd name="T71" fmla="*/ 4677 h 113664"/>
              <a:gd name="T72" fmla="*/ 4948046 w 8402320"/>
              <a:gd name="T73" fmla="*/ 115615 h 113664"/>
              <a:gd name="T74" fmla="*/ 4969964 w 8402320"/>
              <a:gd name="T75" fmla="*/ 0 h 113664"/>
              <a:gd name="T76" fmla="*/ 5228575 w 8402320"/>
              <a:gd name="T77" fmla="*/ 120293 h 113664"/>
              <a:gd name="T78" fmla="*/ 5487173 w 8402320"/>
              <a:gd name="T79" fmla="*/ 0 h 113664"/>
              <a:gd name="T80" fmla="*/ 5509092 w 8402320"/>
              <a:gd name="T81" fmla="*/ 115615 h 113664"/>
              <a:gd name="T82" fmla="*/ 5724231 w 8402320"/>
              <a:gd name="T83" fmla="*/ 4677 h 113664"/>
              <a:gd name="T84" fmla="*/ 5785660 w 8402320"/>
              <a:gd name="T85" fmla="*/ 102845 h 113664"/>
              <a:gd name="T86" fmla="*/ 5964832 w 8402320"/>
              <a:gd name="T87" fmla="*/ 17446 h 113664"/>
              <a:gd name="T88" fmla="*/ 6056396 w 8402320"/>
              <a:gd name="T89" fmla="*/ 83877 h 113664"/>
              <a:gd name="T90" fmla="*/ 6211105 w 8402320"/>
              <a:gd name="T91" fmla="*/ 36415 h 113664"/>
              <a:gd name="T92" fmla="*/ 6319468 w 8402320"/>
              <a:gd name="T93" fmla="*/ 60605 h 113664"/>
              <a:gd name="T94" fmla="*/ 6465123 w 8402320"/>
              <a:gd name="T95" fmla="*/ 59686 h 113664"/>
              <a:gd name="T96" fmla="*/ 6578066 w 8402320"/>
              <a:gd name="T97" fmla="*/ 59686 h 113664"/>
              <a:gd name="T98" fmla="*/ 6723734 w 8402320"/>
              <a:gd name="T99" fmla="*/ 60605 h 113664"/>
              <a:gd name="T100" fmla="*/ 6832038 w 8402320"/>
              <a:gd name="T101" fmla="*/ 36415 h 113664"/>
              <a:gd name="T102" fmla="*/ 6986792 w 8402320"/>
              <a:gd name="T103" fmla="*/ 83877 h 113664"/>
              <a:gd name="T104" fmla="*/ 7078196 w 8402320"/>
              <a:gd name="T105" fmla="*/ 17446 h 113664"/>
              <a:gd name="T106" fmla="*/ 7257542 w 8402320"/>
              <a:gd name="T107" fmla="*/ 102845 h 113664"/>
              <a:gd name="T108" fmla="*/ 7318789 w 8402320"/>
              <a:gd name="T109" fmla="*/ 4677 h 113664"/>
              <a:gd name="T110" fmla="*/ 7534099 w 8402320"/>
              <a:gd name="T111" fmla="*/ 115615 h 113664"/>
              <a:gd name="T112" fmla="*/ 7556016 w 8402320"/>
              <a:gd name="T113" fmla="*/ 0 h 113664"/>
              <a:gd name="T114" fmla="*/ 7814627 w 8402320"/>
              <a:gd name="T115" fmla="*/ 120293 h 113664"/>
              <a:gd name="T116" fmla="*/ 8073226 w 8402320"/>
              <a:gd name="T117" fmla="*/ 0 h 113664"/>
              <a:gd name="T118" fmla="*/ 8095144 w 8402320"/>
              <a:gd name="T119" fmla="*/ 115615 h 113664"/>
              <a:gd name="T120" fmla="*/ 8310284 w 8402320"/>
              <a:gd name="T121" fmla="*/ 4677 h 113664"/>
              <a:gd name="T122" fmla="*/ 8371712 w 8402320"/>
              <a:gd name="T123" fmla="*/ 102845 h 113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8402320" h="113664">
                <a:moveTo>
                  <a:pt x="56565" y="0"/>
                </a:moveTo>
                <a:lnTo>
                  <a:pt x="34975" y="4398"/>
                </a:lnTo>
                <a:lnTo>
                  <a:pt x="16948" y="16408"/>
                </a:lnTo>
                <a:lnTo>
                  <a:pt x="4587" y="34247"/>
                </a:lnTo>
                <a:lnTo>
                  <a:pt x="0" y="56133"/>
                </a:lnTo>
                <a:lnTo>
                  <a:pt x="0" y="56997"/>
                </a:lnTo>
                <a:lnTo>
                  <a:pt x="4466" y="78884"/>
                </a:lnTo>
                <a:lnTo>
                  <a:pt x="16624" y="96723"/>
                </a:lnTo>
                <a:lnTo>
                  <a:pt x="34611" y="108732"/>
                </a:lnTo>
                <a:lnTo>
                  <a:pt x="56565" y="113131"/>
                </a:lnTo>
                <a:lnTo>
                  <a:pt x="78520" y="108732"/>
                </a:lnTo>
                <a:lnTo>
                  <a:pt x="96507" y="96723"/>
                </a:lnTo>
                <a:lnTo>
                  <a:pt x="108665" y="78884"/>
                </a:lnTo>
                <a:lnTo>
                  <a:pt x="113131" y="56997"/>
                </a:lnTo>
                <a:lnTo>
                  <a:pt x="113131" y="56133"/>
                </a:lnTo>
                <a:lnTo>
                  <a:pt x="108483" y="34247"/>
                </a:lnTo>
                <a:lnTo>
                  <a:pt x="96021" y="16408"/>
                </a:lnTo>
                <a:lnTo>
                  <a:pt x="77973" y="4398"/>
                </a:lnTo>
                <a:lnTo>
                  <a:pt x="56565" y="0"/>
                </a:lnTo>
                <a:close/>
              </a:path>
              <a:path w="8402320" h="113664">
                <a:moveTo>
                  <a:pt x="315595" y="0"/>
                </a:moveTo>
                <a:lnTo>
                  <a:pt x="294005" y="4398"/>
                </a:lnTo>
                <a:lnTo>
                  <a:pt x="275977" y="16408"/>
                </a:lnTo>
                <a:lnTo>
                  <a:pt x="263617" y="34247"/>
                </a:lnTo>
                <a:lnTo>
                  <a:pt x="259029" y="56133"/>
                </a:lnTo>
                <a:lnTo>
                  <a:pt x="259029" y="56997"/>
                </a:lnTo>
                <a:lnTo>
                  <a:pt x="263495" y="78884"/>
                </a:lnTo>
                <a:lnTo>
                  <a:pt x="275653" y="96723"/>
                </a:lnTo>
                <a:lnTo>
                  <a:pt x="293640" y="108732"/>
                </a:lnTo>
                <a:lnTo>
                  <a:pt x="315595" y="113131"/>
                </a:lnTo>
                <a:lnTo>
                  <a:pt x="337549" y="108732"/>
                </a:lnTo>
                <a:lnTo>
                  <a:pt x="355536" y="96723"/>
                </a:lnTo>
                <a:lnTo>
                  <a:pt x="367694" y="78884"/>
                </a:lnTo>
                <a:lnTo>
                  <a:pt x="372160" y="56997"/>
                </a:lnTo>
                <a:lnTo>
                  <a:pt x="372160" y="56133"/>
                </a:lnTo>
                <a:lnTo>
                  <a:pt x="367512" y="34247"/>
                </a:lnTo>
                <a:lnTo>
                  <a:pt x="355050" y="16408"/>
                </a:lnTo>
                <a:lnTo>
                  <a:pt x="337002" y="4398"/>
                </a:lnTo>
                <a:lnTo>
                  <a:pt x="315595" y="0"/>
                </a:lnTo>
                <a:close/>
              </a:path>
              <a:path w="8402320" h="113664">
                <a:moveTo>
                  <a:pt x="574636" y="0"/>
                </a:moveTo>
                <a:lnTo>
                  <a:pt x="553046" y="4398"/>
                </a:lnTo>
                <a:lnTo>
                  <a:pt x="535019" y="16408"/>
                </a:lnTo>
                <a:lnTo>
                  <a:pt x="522658" y="34247"/>
                </a:lnTo>
                <a:lnTo>
                  <a:pt x="518071" y="56133"/>
                </a:lnTo>
                <a:lnTo>
                  <a:pt x="518071" y="56997"/>
                </a:lnTo>
                <a:lnTo>
                  <a:pt x="522537" y="78884"/>
                </a:lnTo>
                <a:lnTo>
                  <a:pt x="534695" y="96723"/>
                </a:lnTo>
                <a:lnTo>
                  <a:pt x="552682" y="108732"/>
                </a:lnTo>
                <a:lnTo>
                  <a:pt x="574636" y="113131"/>
                </a:lnTo>
                <a:lnTo>
                  <a:pt x="596591" y="108732"/>
                </a:lnTo>
                <a:lnTo>
                  <a:pt x="614578" y="96723"/>
                </a:lnTo>
                <a:lnTo>
                  <a:pt x="626736" y="78884"/>
                </a:lnTo>
                <a:lnTo>
                  <a:pt x="631202" y="56997"/>
                </a:lnTo>
                <a:lnTo>
                  <a:pt x="631202" y="56133"/>
                </a:lnTo>
                <a:lnTo>
                  <a:pt x="626554" y="34247"/>
                </a:lnTo>
                <a:lnTo>
                  <a:pt x="614092" y="16408"/>
                </a:lnTo>
                <a:lnTo>
                  <a:pt x="596044" y="4398"/>
                </a:lnTo>
                <a:lnTo>
                  <a:pt x="574636" y="0"/>
                </a:lnTo>
                <a:close/>
              </a:path>
              <a:path w="8402320" h="113664">
                <a:moveTo>
                  <a:pt x="833666" y="0"/>
                </a:moveTo>
                <a:lnTo>
                  <a:pt x="812076" y="4398"/>
                </a:lnTo>
                <a:lnTo>
                  <a:pt x="794048" y="16408"/>
                </a:lnTo>
                <a:lnTo>
                  <a:pt x="781688" y="34247"/>
                </a:lnTo>
                <a:lnTo>
                  <a:pt x="777100" y="56133"/>
                </a:lnTo>
                <a:lnTo>
                  <a:pt x="777100" y="56997"/>
                </a:lnTo>
                <a:lnTo>
                  <a:pt x="781566" y="78884"/>
                </a:lnTo>
                <a:lnTo>
                  <a:pt x="793724" y="96723"/>
                </a:lnTo>
                <a:lnTo>
                  <a:pt x="811711" y="108732"/>
                </a:lnTo>
                <a:lnTo>
                  <a:pt x="833666" y="113131"/>
                </a:lnTo>
                <a:lnTo>
                  <a:pt x="855620" y="108732"/>
                </a:lnTo>
                <a:lnTo>
                  <a:pt x="873607" y="96723"/>
                </a:lnTo>
                <a:lnTo>
                  <a:pt x="885765" y="78884"/>
                </a:lnTo>
                <a:lnTo>
                  <a:pt x="890231" y="56997"/>
                </a:lnTo>
                <a:lnTo>
                  <a:pt x="890231" y="56133"/>
                </a:lnTo>
                <a:lnTo>
                  <a:pt x="885583" y="34247"/>
                </a:lnTo>
                <a:lnTo>
                  <a:pt x="873121" y="16408"/>
                </a:lnTo>
                <a:lnTo>
                  <a:pt x="855073" y="4398"/>
                </a:lnTo>
                <a:lnTo>
                  <a:pt x="833666" y="0"/>
                </a:lnTo>
                <a:close/>
              </a:path>
              <a:path w="8402320" h="113664">
                <a:moveTo>
                  <a:pt x="1092708" y="0"/>
                </a:moveTo>
                <a:lnTo>
                  <a:pt x="1071118" y="4398"/>
                </a:lnTo>
                <a:lnTo>
                  <a:pt x="1053090" y="16408"/>
                </a:lnTo>
                <a:lnTo>
                  <a:pt x="1040730" y="34247"/>
                </a:lnTo>
                <a:lnTo>
                  <a:pt x="1036142" y="56133"/>
                </a:lnTo>
                <a:lnTo>
                  <a:pt x="1036142" y="56997"/>
                </a:lnTo>
                <a:lnTo>
                  <a:pt x="1040608" y="78884"/>
                </a:lnTo>
                <a:lnTo>
                  <a:pt x="1052766" y="96723"/>
                </a:lnTo>
                <a:lnTo>
                  <a:pt x="1070753" y="108732"/>
                </a:lnTo>
                <a:lnTo>
                  <a:pt x="1092708" y="113131"/>
                </a:lnTo>
                <a:lnTo>
                  <a:pt x="1114662" y="108732"/>
                </a:lnTo>
                <a:lnTo>
                  <a:pt x="1132649" y="96723"/>
                </a:lnTo>
                <a:lnTo>
                  <a:pt x="1144807" y="78884"/>
                </a:lnTo>
                <a:lnTo>
                  <a:pt x="1149273" y="56997"/>
                </a:lnTo>
                <a:lnTo>
                  <a:pt x="1149273" y="56133"/>
                </a:lnTo>
                <a:lnTo>
                  <a:pt x="1144625" y="34247"/>
                </a:lnTo>
                <a:lnTo>
                  <a:pt x="1132163" y="16408"/>
                </a:lnTo>
                <a:lnTo>
                  <a:pt x="1114115" y="4398"/>
                </a:lnTo>
                <a:lnTo>
                  <a:pt x="1092708" y="0"/>
                </a:lnTo>
                <a:close/>
              </a:path>
              <a:path w="8402320" h="113664">
                <a:moveTo>
                  <a:pt x="1351737" y="0"/>
                </a:moveTo>
                <a:lnTo>
                  <a:pt x="1330147" y="4398"/>
                </a:lnTo>
                <a:lnTo>
                  <a:pt x="1312119" y="16408"/>
                </a:lnTo>
                <a:lnTo>
                  <a:pt x="1299759" y="34247"/>
                </a:lnTo>
                <a:lnTo>
                  <a:pt x="1295171" y="56133"/>
                </a:lnTo>
                <a:lnTo>
                  <a:pt x="1295171" y="56997"/>
                </a:lnTo>
                <a:lnTo>
                  <a:pt x="1299637" y="78884"/>
                </a:lnTo>
                <a:lnTo>
                  <a:pt x="1311795" y="96723"/>
                </a:lnTo>
                <a:lnTo>
                  <a:pt x="1329782" y="108732"/>
                </a:lnTo>
                <a:lnTo>
                  <a:pt x="1351737" y="113131"/>
                </a:lnTo>
                <a:lnTo>
                  <a:pt x="1373691" y="108732"/>
                </a:lnTo>
                <a:lnTo>
                  <a:pt x="1391678" y="96723"/>
                </a:lnTo>
                <a:lnTo>
                  <a:pt x="1403836" y="78884"/>
                </a:lnTo>
                <a:lnTo>
                  <a:pt x="1408303" y="56997"/>
                </a:lnTo>
                <a:lnTo>
                  <a:pt x="1408303" y="56133"/>
                </a:lnTo>
                <a:lnTo>
                  <a:pt x="1403654" y="34247"/>
                </a:lnTo>
                <a:lnTo>
                  <a:pt x="1391192" y="16408"/>
                </a:lnTo>
                <a:lnTo>
                  <a:pt x="1373145" y="4398"/>
                </a:lnTo>
                <a:lnTo>
                  <a:pt x="1351737" y="0"/>
                </a:lnTo>
                <a:close/>
              </a:path>
              <a:path w="8402320" h="113664">
                <a:moveTo>
                  <a:pt x="1610779" y="0"/>
                </a:moveTo>
                <a:lnTo>
                  <a:pt x="1589189" y="4398"/>
                </a:lnTo>
                <a:lnTo>
                  <a:pt x="1571161" y="16408"/>
                </a:lnTo>
                <a:lnTo>
                  <a:pt x="1558801" y="34247"/>
                </a:lnTo>
                <a:lnTo>
                  <a:pt x="1554213" y="56133"/>
                </a:lnTo>
                <a:lnTo>
                  <a:pt x="1554213" y="56997"/>
                </a:lnTo>
                <a:lnTo>
                  <a:pt x="1558679" y="78884"/>
                </a:lnTo>
                <a:lnTo>
                  <a:pt x="1570837" y="96723"/>
                </a:lnTo>
                <a:lnTo>
                  <a:pt x="1588824" y="108732"/>
                </a:lnTo>
                <a:lnTo>
                  <a:pt x="1610779" y="113131"/>
                </a:lnTo>
                <a:lnTo>
                  <a:pt x="1632733" y="108732"/>
                </a:lnTo>
                <a:lnTo>
                  <a:pt x="1650720" y="96723"/>
                </a:lnTo>
                <a:lnTo>
                  <a:pt x="1662878" y="78884"/>
                </a:lnTo>
                <a:lnTo>
                  <a:pt x="1667344" y="56997"/>
                </a:lnTo>
                <a:lnTo>
                  <a:pt x="1667344" y="56133"/>
                </a:lnTo>
                <a:lnTo>
                  <a:pt x="1662696" y="34247"/>
                </a:lnTo>
                <a:lnTo>
                  <a:pt x="1650234" y="16408"/>
                </a:lnTo>
                <a:lnTo>
                  <a:pt x="1632186" y="4398"/>
                </a:lnTo>
                <a:lnTo>
                  <a:pt x="1610779" y="0"/>
                </a:lnTo>
                <a:close/>
              </a:path>
              <a:path w="8402320" h="113664">
                <a:moveTo>
                  <a:pt x="1869808" y="0"/>
                </a:moveTo>
                <a:lnTo>
                  <a:pt x="1848218" y="4398"/>
                </a:lnTo>
                <a:lnTo>
                  <a:pt x="1830190" y="16408"/>
                </a:lnTo>
                <a:lnTo>
                  <a:pt x="1817830" y="34247"/>
                </a:lnTo>
                <a:lnTo>
                  <a:pt x="1813242" y="56133"/>
                </a:lnTo>
                <a:lnTo>
                  <a:pt x="1813242" y="56997"/>
                </a:lnTo>
                <a:lnTo>
                  <a:pt x="1817708" y="78884"/>
                </a:lnTo>
                <a:lnTo>
                  <a:pt x="1829866" y="96723"/>
                </a:lnTo>
                <a:lnTo>
                  <a:pt x="1847853" y="108732"/>
                </a:lnTo>
                <a:lnTo>
                  <a:pt x="1869808" y="113131"/>
                </a:lnTo>
                <a:lnTo>
                  <a:pt x="1891762" y="108732"/>
                </a:lnTo>
                <a:lnTo>
                  <a:pt x="1909749" y="96723"/>
                </a:lnTo>
                <a:lnTo>
                  <a:pt x="1921907" y="78884"/>
                </a:lnTo>
                <a:lnTo>
                  <a:pt x="1926374" y="56997"/>
                </a:lnTo>
                <a:lnTo>
                  <a:pt x="1926374" y="56133"/>
                </a:lnTo>
                <a:lnTo>
                  <a:pt x="1921725" y="34247"/>
                </a:lnTo>
                <a:lnTo>
                  <a:pt x="1909264" y="16408"/>
                </a:lnTo>
                <a:lnTo>
                  <a:pt x="1891216" y="4398"/>
                </a:lnTo>
                <a:lnTo>
                  <a:pt x="1869808" y="0"/>
                </a:lnTo>
                <a:close/>
              </a:path>
              <a:path w="8402320" h="113664">
                <a:moveTo>
                  <a:pt x="2128850" y="0"/>
                </a:moveTo>
                <a:lnTo>
                  <a:pt x="2107260" y="4398"/>
                </a:lnTo>
                <a:lnTo>
                  <a:pt x="2089232" y="16408"/>
                </a:lnTo>
                <a:lnTo>
                  <a:pt x="2076872" y="34247"/>
                </a:lnTo>
                <a:lnTo>
                  <a:pt x="2072284" y="56133"/>
                </a:lnTo>
                <a:lnTo>
                  <a:pt x="2072284" y="56997"/>
                </a:lnTo>
                <a:lnTo>
                  <a:pt x="2076750" y="78884"/>
                </a:lnTo>
                <a:lnTo>
                  <a:pt x="2088908" y="96723"/>
                </a:lnTo>
                <a:lnTo>
                  <a:pt x="2106895" y="108732"/>
                </a:lnTo>
                <a:lnTo>
                  <a:pt x="2128850" y="113131"/>
                </a:lnTo>
                <a:lnTo>
                  <a:pt x="2150804" y="108732"/>
                </a:lnTo>
                <a:lnTo>
                  <a:pt x="2168791" y="96723"/>
                </a:lnTo>
                <a:lnTo>
                  <a:pt x="2180949" y="78884"/>
                </a:lnTo>
                <a:lnTo>
                  <a:pt x="2185416" y="56997"/>
                </a:lnTo>
                <a:lnTo>
                  <a:pt x="2185416" y="56133"/>
                </a:lnTo>
                <a:lnTo>
                  <a:pt x="2180767" y="34247"/>
                </a:lnTo>
                <a:lnTo>
                  <a:pt x="2168305" y="16408"/>
                </a:lnTo>
                <a:lnTo>
                  <a:pt x="2150258" y="4398"/>
                </a:lnTo>
                <a:lnTo>
                  <a:pt x="2128850" y="0"/>
                </a:lnTo>
                <a:close/>
              </a:path>
              <a:path w="8402320" h="113664">
                <a:moveTo>
                  <a:pt x="2387879" y="0"/>
                </a:moveTo>
                <a:lnTo>
                  <a:pt x="2366289" y="4398"/>
                </a:lnTo>
                <a:lnTo>
                  <a:pt x="2348261" y="16408"/>
                </a:lnTo>
                <a:lnTo>
                  <a:pt x="2335901" y="34247"/>
                </a:lnTo>
                <a:lnTo>
                  <a:pt x="2331313" y="56133"/>
                </a:lnTo>
                <a:lnTo>
                  <a:pt x="2331313" y="56997"/>
                </a:lnTo>
                <a:lnTo>
                  <a:pt x="2335780" y="78884"/>
                </a:lnTo>
                <a:lnTo>
                  <a:pt x="2347937" y="96723"/>
                </a:lnTo>
                <a:lnTo>
                  <a:pt x="2365925" y="108732"/>
                </a:lnTo>
                <a:lnTo>
                  <a:pt x="2387879" y="113131"/>
                </a:lnTo>
                <a:lnTo>
                  <a:pt x="2409833" y="108732"/>
                </a:lnTo>
                <a:lnTo>
                  <a:pt x="2427820" y="96723"/>
                </a:lnTo>
                <a:lnTo>
                  <a:pt x="2439978" y="78884"/>
                </a:lnTo>
                <a:lnTo>
                  <a:pt x="2444445" y="56997"/>
                </a:lnTo>
                <a:lnTo>
                  <a:pt x="2444445" y="56133"/>
                </a:lnTo>
                <a:lnTo>
                  <a:pt x="2439796" y="34247"/>
                </a:lnTo>
                <a:lnTo>
                  <a:pt x="2427335" y="16408"/>
                </a:lnTo>
                <a:lnTo>
                  <a:pt x="2409287" y="4398"/>
                </a:lnTo>
                <a:lnTo>
                  <a:pt x="2387879" y="0"/>
                </a:lnTo>
                <a:close/>
              </a:path>
              <a:path w="8402320" h="113664">
                <a:moveTo>
                  <a:pt x="2646921" y="0"/>
                </a:moveTo>
                <a:lnTo>
                  <a:pt x="2625331" y="4398"/>
                </a:lnTo>
                <a:lnTo>
                  <a:pt x="2607303" y="16408"/>
                </a:lnTo>
                <a:lnTo>
                  <a:pt x="2594943" y="34247"/>
                </a:lnTo>
                <a:lnTo>
                  <a:pt x="2590355" y="56133"/>
                </a:lnTo>
                <a:lnTo>
                  <a:pt x="2590355" y="56997"/>
                </a:lnTo>
                <a:lnTo>
                  <a:pt x="2594821" y="78884"/>
                </a:lnTo>
                <a:lnTo>
                  <a:pt x="2606979" y="96723"/>
                </a:lnTo>
                <a:lnTo>
                  <a:pt x="2624966" y="108732"/>
                </a:lnTo>
                <a:lnTo>
                  <a:pt x="2646921" y="113131"/>
                </a:lnTo>
                <a:lnTo>
                  <a:pt x="2668875" y="108732"/>
                </a:lnTo>
                <a:lnTo>
                  <a:pt x="2686862" y="96723"/>
                </a:lnTo>
                <a:lnTo>
                  <a:pt x="2699020" y="78884"/>
                </a:lnTo>
                <a:lnTo>
                  <a:pt x="2703487" y="56997"/>
                </a:lnTo>
                <a:lnTo>
                  <a:pt x="2703487" y="56133"/>
                </a:lnTo>
                <a:lnTo>
                  <a:pt x="2698838" y="34247"/>
                </a:lnTo>
                <a:lnTo>
                  <a:pt x="2686377" y="16408"/>
                </a:lnTo>
                <a:lnTo>
                  <a:pt x="2668329" y="4398"/>
                </a:lnTo>
                <a:lnTo>
                  <a:pt x="2646921" y="0"/>
                </a:lnTo>
                <a:close/>
              </a:path>
              <a:path w="8402320" h="113664">
                <a:moveTo>
                  <a:pt x="2905950" y="0"/>
                </a:moveTo>
                <a:lnTo>
                  <a:pt x="2884360" y="4398"/>
                </a:lnTo>
                <a:lnTo>
                  <a:pt x="2866332" y="16408"/>
                </a:lnTo>
                <a:lnTo>
                  <a:pt x="2853972" y="34247"/>
                </a:lnTo>
                <a:lnTo>
                  <a:pt x="2849384" y="56133"/>
                </a:lnTo>
                <a:lnTo>
                  <a:pt x="2849384" y="56997"/>
                </a:lnTo>
                <a:lnTo>
                  <a:pt x="2853851" y="78884"/>
                </a:lnTo>
                <a:lnTo>
                  <a:pt x="2866009" y="96723"/>
                </a:lnTo>
                <a:lnTo>
                  <a:pt x="2883996" y="108732"/>
                </a:lnTo>
                <a:lnTo>
                  <a:pt x="2905950" y="113131"/>
                </a:lnTo>
                <a:lnTo>
                  <a:pt x="2927904" y="108732"/>
                </a:lnTo>
                <a:lnTo>
                  <a:pt x="2945892" y="96723"/>
                </a:lnTo>
                <a:lnTo>
                  <a:pt x="2958049" y="78884"/>
                </a:lnTo>
                <a:lnTo>
                  <a:pt x="2962516" y="56997"/>
                </a:lnTo>
                <a:lnTo>
                  <a:pt x="2962516" y="56133"/>
                </a:lnTo>
                <a:lnTo>
                  <a:pt x="2957867" y="34247"/>
                </a:lnTo>
                <a:lnTo>
                  <a:pt x="2945406" y="16408"/>
                </a:lnTo>
                <a:lnTo>
                  <a:pt x="2927358" y="4398"/>
                </a:lnTo>
                <a:lnTo>
                  <a:pt x="2905950" y="0"/>
                </a:lnTo>
                <a:close/>
              </a:path>
              <a:path w="8402320" h="113664">
                <a:moveTo>
                  <a:pt x="3164992" y="0"/>
                </a:moveTo>
                <a:lnTo>
                  <a:pt x="3143402" y="4398"/>
                </a:lnTo>
                <a:lnTo>
                  <a:pt x="3125374" y="16408"/>
                </a:lnTo>
                <a:lnTo>
                  <a:pt x="3113014" y="34247"/>
                </a:lnTo>
                <a:lnTo>
                  <a:pt x="3108426" y="56133"/>
                </a:lnTo>
                <a:lnTo>
                  <a:pt x="3108426" y="56997"/>
                </a:lnTo>
                <a:lnTo>
                  <a:pt x="3112893" y="78884"/>
                </a:lnTo>
                <a:lnTo>
                  <a:pt x="3125050" y="96723"/>
                </a:lnTo>
                <a:lnTo>
                  <a:pt x="3143038" y="108732"/>
                </a:lnTo>
                <a:lnTo>
                  <a:pt x="3164992" y="113131"/>
                </a:lnTo>
                <a:lnTo>
                  <a:pt x="3186946" y="108732"/>
                </a:lnTo>
                <a:lnTo>
                  <a:pt x="3204933" y="96723"/>
                </a:lnTo>
                <a:lnTo>
                  <a:pt x="3217091" y="78884"/>
                </a:lnTo>
                <a:lnTo>
                  <a:pt x="3221558" y="56997"/>
                </a:lnTo>
                <a:lnTo>
                  <a:pt x="3221558" y="56133"/>
                </a:lnTo>
                <a:lnTo>
                  <a:pt x="3216909" y="34247"/>
                </a:lnTo>
                <a:lnTo>
                  <a:pt x="3204448" y="16408"/>
                </a:lnTo>
                <a:lnTo>
                  <a:pt x="3186400" y="4398"/>
                </a:lnTo>
                <a:lnTo>
                  <a:pt x="3164992" y="0"/>
                </a:lnTo>
                <a:close/>
              </a:path>
              <a:path w="8402320" h="113664">
                <a:moveTo>
                  <a:pt x="3424021" y="0"/>
                </a:moveTo>
                <a:lnTo>
                  <a:pt x="3402431" y="4398"/>
                </a:lnTo>
                <a:lnTo>
                  <a:pt x="3384403" y="16408"/>
                </a:lnTo>
                <a:lnTo>
                  <a:pt x="3372043" y="34247"/>
                </a:lnTo>
                <a:lnTo>
                  <a:pt x="3367455" y="56133"/>
                </a:lnTo>
                <a:lnTo>
                  <a:pt x="3367455" y="56997"/>
                </a:lnTo>
                <a:lnTo>
                  <a:pt x="3371922" y="78884"/>
                </a:lnTo>
                <a:lnTo>
                  <a:pt x="3384080" y="96723"/>
                </a:lnTo>
                <a:lnTo>
                  <a:pt x="3402067" y="108732"/>
                </a:lnTo>
                <a:lnTo>
                  <a:pt x="3424021" y="113131"/>
                </a:lnTo>
                <a:lnTo>
                  <a:pt x="3445975" y="108732"/>
                </a:lnTo>
                <a:lnTo>
                  <a:pt x="3463963" y="96723"/>
                </a:lnTo>
                <a:lnTo>
                  <a:pt x="3476120" y="78884"/>
                </a:lnTo>
                <a:lnTo>
                  <a:pt x="3480587" y="56997"/>
                </a:lnTo>
                <a:lnTo>
                  <a:pt x="3480587" y="56133"/>
                </a:lnTo>
                <a:lnTo>
                  <a:pt x="3475938" y="34247"/>
                </a:lnTo>
                <a:lnTo>
                  <a:pt x="3463477" y="16408"/>
                </a:lnTo>
                <a:lnTo>
                  <a:pt x="3445429" y="4398"/>
                </a:lnTo>
                <a:lnTo>
                  <a:pt x="3424021" y="0"/>
                </a:lnTo>
                <a:close/>
              </a:path>
              <a:path w="8402320" h="113664">
                <a:moveTo>
                  <a:pt x="3683063" y="0"/>
                </a:moveTo>
                <a:lnTo>
                  <a:pt x="3661473" y="4398"/>
                </a:lnTo>
                <a:lnTo>
                  <a:pt x="3643445" y="16408"/>
                </a:lnTo>
                <a:lnTo>
                  <a:pt x="3631085" y="34247"/>
                </a:lnTo>
                <a:lnTo>
                  <a:pt x="3626497" y="56133"/>
                </a:lnTo>
                <a:lnTo>
                  <a:pt x="3626497" y="56997"/>
                </a:lnTo>
                <a:lnTo>
                  <a:pt x="3630964" y="78884"/>
                </a:lnTo>
                <a:lnTo>
                  <a:pt x="3643122" y="96723"/>
                </a:lnTo>
                <a:lnTo>
                  <a:pt x="3661109" y="108732"/>
                </a:lnTo>
                <a:lnTo>
                  <a:pt x="3683063" y="113131"/>
                </a:lnTo>
                <a:lnTo>
                  <a:pt x="3705017" y="108732"/>
                </a:lnTo>
                <a:lnTo>
                  <a:pt x="3723005" y="96723"/>
                </a:lnTo>
                <a:lnTo>
                  <a:pt x="3735162" y="78884"/>
                </a:lnTo>
                <a:lnTo>
                  <a:pt x="3739629" y="56997"/>
                </a:lnTo>
                <a:lnTo>
                  <a:pt x="3739629" y="56133"/>
                </a:lnTo>
                <a:lnTo>
                  <a:pt x="3734980" y="34247"/>
                </a:lnTo>
                <a:lnTo>
                  <a:pt x="3722519" y="16408"/>
                </a:lnTo>
                <a:lnTo>
                  <a:pt x="3704471" y="4398"/>
                </a:lnTo>
                <a:lnTo>
                  <a:pt x="3683063" y="0"/>
                </a:lnTo>
                <a:close/>
              </a:path>
              <a:path w="8402320" h="113664">
                <a:moveTo>
                  <a:pt x="3942092" y="0"/>
                </a:moveTo>
                <a:lnTo>
                  <a:pt x="3920502" y="4398"/>
                </a:lnTo>
                <a:lnTo>
                  <a:pt x="3902475" y="16408"/>
                </a:lnTo>
                <a:lnTo>
                  <a:pt x="3890114" y="34247"/>
                </a:lnTo>
                <a:lnTo>
                  <a:pt x="3885526" y="56133"/>
                </a:lnTo>
                <a:lnTo>
                  <a:pt x="3885526" y="56997"/>
                </a:lnTo>
                <a:lnTo>
                  <a:pt x="3889993" y="78884"/>
                </a:lnTo>
                <a:lnTo>
                  <a:pt x="3902151" y="96723"/>
                </a:lnTo>
                <a:lnTo>
                  <a:pt x="3920138" y="108732"/>
                </a:lnTo>
                <a:lnTo>
                  <a:pt x="3942092" y="113131"/>
                </a:lnTo>
                <a:lnTo>
                  <a:pt x="3964047" y="108732"/>
                </a:lnTo>
                <a:lnTo>
                  <a:pt x="3982034" y="96723"/>
                </a:lnTo>
                <a:lnTo>
                  <a:pt x="3994192" y="78884"/>
                </a:lnTo>
                <a:lnTo>
                  <a:pt x="3998658" y="56997"/>
                </a:lnTo>
                <a:lnTo>
                  <a:pt x="3998658" y="56133"/>
                </a:lnTo>
                <a:lnTo>
                  <a:pt x="3994009" y="34247"/>
                </a:lnTo>
                <a:lnTo>
                  <a:pt x="3981548" y="16408"/>
                </a:lnTo>
                <a:lnTo>
                  <a:pt x="3963500" y="4398"/>
                </a:lnTo>
                <a:lnTo>
                  <a:pt x="3942092" y="0"/>
                </a:lnTo>
                <a:close/>
              </a:path>
              <a:path w="8402320" h="113664">
                <a:moveTo>
                  <a:pt x="4201134" y="0"/>
                </a:moveTo>
                <a:lnTo>
                  <a:pt x="4179544" y="4398"/>
                </a:lnTo>
                <a:lnTo>
                  <a:pt x="4161516" y="16408"/>
                </a:lnTo>
                <a:lnTo>
                  <a:pt x="4149156" y="34247"/>
                </a:lnTo>
                <a:lnTo>
                  <a:pt x="4144568" y="56133"/>
                </a:lnTo>
                <a:lnTo>
                  <a:pt x="4144568" y="56997"/>
                </a:lnTo>
                <a:lnTo>
                  <a:pt x="4149035" y="78884"/>
                </a:lnTo>
                <a:lnTo>
                  <a:pt x="4161193" y="96723"/>
                </a:lnTo>
                <a:lnTo>
                  <a:pt x="4179180" y="108732"/>
                </a:lnTo>
                <a:lnTo>
                  <a:pt x="4201134" y="113131"/>
                </a:lnTo>
                <a:lnTo>
                  <a:pt x="4223088" y="108732"/>
                </a:lnTo>
                <a:lnTo>
                  <a:pt x="4241076" y="96723"/>
                </a:lnTo>
                <a:lnTo>
                  <a:pt x="4253233" y="78884"/>
                </a:lnTo>
                <a:lnTo>
                  <a:pt x="4257700" y="56997"/>
                </a:lnTo>
                <a:lnTo>
                  <a:pt x="4257700" y="56133"/>
                </a:lnTo>
                <a:lnTo>
                  <a:pt x="4253051" y="34247"/>
                </a:lnTo>
                <a:lnTo>
                  <a:pt x="4240590" y="16408"/>
                </a:lnTo>
                <a:lnTo>
                  <a:pt x="4222542" y="4398"/>
                </a:lnTo>
                <a:lnTo>
                  <a:pt x="4201134" y="0"/>
                </a:lnTo>
                <a:close/>
              </a:path>
              <a:path w="8402320" h="113664">
                <a:moveTo>
                  <a:pt x="4460163" y="0"/>
                </a:moveTo>
                <a:lnTo>
                  <a:pt x="4438573" y="4398"/>
                </a:lnTo>
                <a:lnTo>
                  <a:pt x="4420546" y="16408"/>
                </a:lnTo>
                <a:lnTo>
                  <a:pt x="4408185" y="34247"/>
                </a:lnTo>
                <a:lnTo>
                  <a:pt x="4403598" y="56133"/>
                </a:lnTo>
                <a:lnTo>
                  <a:pt x="4403598" y="56997"/>
                </a:lnTo>
                <a:lnTo>
                  <a:pt x="4408064" y="78884"/>
                </a:lnTo>
                <a:lnTo>
                  <a:pt x="4420222" y="96723"/>
                </a:lnTo>
                <a:lnTo>
                  <a:pt x="4438209" y="108732"/>
                </a:lnTo>
                <a:lnTo>
                  <a:pt x="4460163" y="113131"/>
                </a:lnTo>
                <a:lnTo>
                  <a:pt x="4482118" y="108732"/>
                </a:lnTo>
                <a:lnTo>
                  <a:pt x="4500105" y="96723"/>
                </a:lnTo>
                <a:lnTo>
                  <a:pt x="4512263" y="78884"/>
                </a:lnTo>
                <a:lnTo>
                  <a:pt x="4516729" y="56997"/>
                </a:lnTo>
                <a:lnTo>
                  <a:pt x="4516729" y="56133"/>
                </a:lnTo>
                <a:lnTo>
                  <a:pt x="4512081" y="34247"/>
                </a:lnTo>
                <a:lnTo>
                  <a:pt x="4499619" y="16408"/>
                </a:lnTo>
                <a:lnTo>
                  <a:pt x="4481571" y="4398"/>
                </a:lnTo>
                <a:lnTo>
                  <a:pt x="4460163" y="0"/>
                </a:lnTo>
                <a:close/>
              </a:path>
              <a:path w="8402320" h="113664">
                <a:moveTo>
                  <a:pt x="4719205" y="0"/>
                </a:moveTo>
                <a:lnTo>
                  <a:pt x="4697615" y="4398"/>
                </a:lnTo>
                <a:lnTo>
                  <a:pt x="4679588" y="16408"/>
                </a:lnTo>
                <a:lnTo>
                  <a:pt x="4667227" y="34247"/>
                </a:lnTo>
                <a:lnTo>
                  <a:pt x="4662639" y="56133"/>
                </a:lnTo>
                <a:lnTo>
                  <a:pt x="4662639" y="56997"/>
                </a:lnTo>
                <a:lnTo>
                  <a:pt x="4667106" y="78884"/>
                </a:lnTo>
                <a:lnTo>
                  <a:pt x="4679264" y="96723"/>
                </a:lnTo>
                <a:lnTo>
                  <a:pt x="4697251" y="108732"/>
                </a:lnTo>
                <a:lnTo>
                  <a:pt x="4719205" y="113131"/>
                </a:lnTo>
                <a:lnTo>
                  <a:pt x="4741160" y="108732"/>
                </a:lnTo>
                <a:lnTo>
                  <a:pt x="4759147" y="96723"/>
                </a:lnTo>
                <a:lnTo>
                  <a:pt x="4771305" y="78884"/>
                </a:lnTo>
                <a:lnTo>
                  <a:pt x="4775771" y="56997"/>
                </a:lnTo>
                <a:lnTo>
                  <a:pt x="4775771" y="56133"/>
                </a:lnTo>
                <a:lnTo>
                  <a:pt x="4771122" y="34247"/>
                </a:lnTo>
                <a:lnTo>
                  <a:pt x="4758661" y="16408"/>
                </a:lnTo>
                <a:lnTo>
                  <a:pt x="4740613" y="4398"/>
                </a:lnTo>
                <a:lnTo>
                  <a:pt x="4719205" y="0"/>
                </a:lnTo>
                <a:close/>
              </a:path>
              <a:path w="8402320" h="113664">
                <a:moveTo>
                  <a:pt x="4978234" y="0"/>
                </a:moveTo>
                <a:lnTo>
                  <a:pt x="4956644" y="4398"/>
                </a:lnTo>
                <a:lnTo>
                  <a:pt x="4938617" y="16408"/>
                </a:lnTo>
                <a:lnTo>
                  <a:pt x="4926256" y="34247"/>
                </a:lnTo>
                <a:lnTo>
                  <a:pt x="4921669" y="56133"/>
                </a:lnTo>
                <a:lnTo>
                  <a:pt x="4921669" y="56997"/>
                </a:lnTo>
                <a:lnTo>
                  <a:pt x="4926135" y="78884"/>
                </a:lnTo>
                <a:lnTo>
                  <a:pt x="4938293" y="96723"/>
                </a:lnTo>
                <a:lnTo>
                  <a:pt x="4956280" y="108732"/>
                </a:lnTo>
                <a:lnTo>
                  <a:pt x="4978234" y="113131"/>
                </a:lnTo>
                <a:lnTo>
                  <a:pt x="5000189" y="108732"/>
                </a:lnTo>
                <a:lnTo>
                  <a:pt x="5018176" y="96723"/>
                </a:lnTo>
                <a:lnTo>
                  <a:pt x="5030334" y="78884"/>
                </a:lnTo>
                <a:lnTo>
                  <a:pt x="5034800" y="56997"/>
                </a:lnTo>
                <a:lnTo>
                  <a:pt x="5034800" y="56133"/>
                </a:lnTo>
                <a:lnTo>
                  <a:pt x="5030152" y="34247"/>
                </a:lnTo>
                <a:lnTo>
                  <a:pt x="5017690" y="16408"/>
                </a:lnTo>
                <a:lnTo>
                  <a:pt x="4999642" y="4398"/>
                </a:lnTo>
                <a:lnTo>
                  <a:pt x="4978234" y="0"/>
                </a:lnTo>
                <a:close/>
              </a:path>
              <a:path w="8402320" h="113664">
                <a:moveTo>
                  <a:pt x="5237276" y="0"/>
                </a:moveTo>
                <a:lnTo>
                  <a:pt x="5215686" y="4398"/>
                </a:lnTo>
                <a:lnTo>
                  <a:pt x="5197659" y="16408"/>
                </a:lnTo>
                <a:lnTo>
                  <a:pt x="5185298" y="34247"/>
                </a:lnTo>
                <a:lnTo>
                  <a:pt x="5180711" y="56133"/>
                </a:lnTo>
                <a:lnTo>
                  <a:pt x="5180711" y="56997"/>
                </a:lnTo>
                <a:lnTo>
                  <a:pt x="5185177" y="78884"/>
                </a:lnTo>
                <a:lnTo>
                  <a:pt x="5197335" y="96723"/>
                </a:lnTo>
                <a:lnTo>
                  <a:pt x="5215322" y="108732"/>
                </a:lnTo>
                <a:lnTo>
                  <a:pt x="5237276" y="113131"/>
                </a:lnTo>
                <a:lnTo>
                  <a:pt x="5259231" y="108732"/>
                </a:lnTo>
                <a:lnTo>
                  <a:pt x="5277218" y="96723"/>
                </a:lnTo>
                <a:lnTo>
                  <a:pt x="5289376" y="78884"/>
                </a:lnTo>
                <a:lnTo>
                  <a:pt x="5293842" y="56997"/>
                </a:lnTo>
                <a:lnTo>
                  <a:pt x="5293842" y="56133"/>
                </a:lnTo>
                <a:lnTo>
                  <a:pt x="5289194" y="34247"/>
                </a:lnTo>
                <a:lnTo>
                  <a:pt x="5276732" y="16408"/>
                </a:lnTo>
                <a:lnTo>
                  <a:pt x="5258684" y="4398"/>
                </a:lnTo>
                <a:lnTo>
                  <a:pt x="5237276" y="0"/>
                </a:lnTo>
                <a:close/>
              </a:path>
              <a:path w="8402320" h="113664">
                <a:moveTo>
                  <a:pt x="5496306" y="0"/>
                </a:moveTo>
                <a:lnTo>
                  <a:pt x="5474716" y="4398"/>
                </a:lnTo>
                <a:lnTo>
                  <a:pt x="5456688" y="16408"/>
                </a:lnTo>
                <a:lnTo>
                  <a:pt x="5444328" y="34247"/>
                </a:lnTo>
                <a:lnTo>
                  <a:pt x="5439740" y="56133"/>
                </a:lnTo>
                <a:lnTo>
                  <a:pt x="5439740" y="56997"/>
                </a:lnTo>
                <a:lnTo>
                  <a:pt x="5444206" y="78884"/>
                </a:lnTo>
                <a:lnTo>
                  <a:pt x="5456364" y="96723"/>
                </a:lnTo>
                <a:lnTo>
                  <a:pt x="5474351" y="108732"/>
                </a:lnTo>
                <a:lnTo>
                  <a:pt x="5496306" y="113131"/>
                </a:lnTo>
                <a:lnTo>
                  <a:pt x="5518260" y="108732"/>
                </a:lnTo>
                <a:lnTo>
                  <a:pt x="5536247" y="96723"/>
                </a:lnTo>
                <a:lnTo>
                  <a:pt x="5548405" y="78884"/>
                </a:lnTo>
                <a:lnTo>
                  <a:pt x="5552871" y="56997"/>
                </a:lnTo>
                <a:lnTo>
                  <a:pt x="5552871" y="56133"/>
                </a:lnTo>
                <a:lnTo>
                  <a:pt x="5548223" y="34247"/>
                </a:lnTo>
                <a:lnTo>
                  <a:pt x="5535761" y="16408"/>
                </a:lnTo>
                <a:lnTo>
                  <a:pt x="5517713" y="4398"/>
                </a:lnTo>
                <a:lnTo>
                  <a:pt x="5496306" y="0"/>
                </a:lnTo>
                <a:close/>
              </a:path>
              <a:path w="8402320" h="113664">
                <a:moveTo>
                  <a:pt x="5755347" y="0"/>
                </a:moveTo>
                <a:lnTo>
                  <a:pt x="5733757" y="4398"/>
                </a:lnTo>
                <a:lnTo>
                  <a:pt x="5715730" y="16408"/>
                </a:lnTo>
                <a:lnTo>
                  <a:pt x="5703369" y="34247"/>
                </a:lnTo>
                <a:lnTo>
                  <a:pt x="5698782" y="56133"/>
                </a:lnTo>
                <a:lnTo>
                  <a:pt x="5698782" y="56997"/>
                </a:lnTo>
                <a:lnTo>
                  <a:pt x="5703248" y="78884"/>
                </a:lnTo>
                <a:lnTo>
                  <a:pt x="5715406" y="96723"/>
                </a:lnTo>
                <a:lnTo>
                  <a:pt x="5733393" y="108732"/>
                </a:lnTo>
                <a:lnTo>
                  <a:pt x="5755347" y="113131"/>
                </a:lnTo>
                <a:lnTo>
                  <a:pt x="5777302" y="108732"/>
                </a:lnTo>
                <a:lnTo>
                  <a:pt x="5795289" y="96723"/>
                </a:lnTo>
                <a:lnTo>
                  <a:pt x="5807447" y="78884"/>
                </a:lnTo>
                <a:lnTo>
                  <a:pt x="5811913" y="56997"/>
                </a:lnTo>
                <a:lnTo>
                  <a:pt x="5811913" y="56133"/>
                </a:lnTo>
                <a:lnTo>
                  <a:pt x="5807265" y="34247"/>
                </a:lnTo>
                <a:lnTo>
                  <a:pt x="5794803" y="16408"/>
                </a:lnTo>
                <a:lnTo>
                  <a:pt x="5776755" y="4398"/>
                </a:lnTo>
                <a:lnTo>
                  <a:pt x="5755347" y="0"/>
                </a:lnTo>
                <a:close/>
              </a:path>
              <a:path w="8402320" h="113664">
                <a:moveTo>
                  <a:pt x="6014377" y="0"/>
                </a:moveTo>
                <a:lnTo>
                  <a:pt x="5992787" y="4398"/>
                </a:lnTo>
                <a:lnTo>
                  <a:pt x="5974759" y="16408"/>
                </a:lnTo>
                <a:lnTo>
                  <a:pt x="5962399" y="34247"/>
                </a:lnTo>
                <a:lnTo>
                  <a:pt x="5957811" y="56133"/>
                </a:lnTo>
                <a:lnTo>
                  <a:pt x="5957811" y="56997"/>
                </a:lnTo>
                <a:lnTo>
                  <a:pt x="5962277" y="78884"/>
                </a:lnTo>
                <a:lnTo>
                  <a:pt x="5974435" y="96723"/>
                </a:lnTo>
                <a:lnTo>
                  <a:pt x="5992422" y="108732"/>
                </a:lnTo>
                <a:lnTo>
                  <a:pt x="6014377" y="113131"/>
                </a:lnTo>
                <a:lnTo>
                  <a:pt x="6036331" y="108732"/>
                </a:lnTo>
                <a:lnTo>
                  <a:pt x="6054318" y="96723"/>
                </a:lnTo>
                <a:lnTo>
                  <a:pt x="6066476" y="78884"/>
                </a:lnTo>
                <a:lnTo>
                  <a:pt x="6070942" y="56997"/>
                </a:lnTo>
                <a:lnTo>
                  <a:pt x="6070942" y="56133"/>
                </a:lnTo>
                <a:lnTo>
                  <a:pt x="6066294" y="34247"/>
                </a:lnTo>
                <a:lnTo>
                  <a:pt x="6053832" y="16408"/>
                </a:lnTo>
                <a:lnTo>
                  <a:pt x="6035784" y="4398"/>
                </a:lnTo>
                <a:lnTo>
                  <a:pt x="6014377" y="0"/>
                </a:lnTo>
                <a:close/>
              </a:path>
              <a:path w="8402320" h="113664">
                <a:moveTo>
                  <a:pt x="6273419" y="0"/>
                </a:moveTo>
                <a:lnTo>
                  <a:pt x="6251829" y="4398"/>
                </a:lnTo>
                <a:lnTo>
                  <a:pt x="6233801" y="16408"/>
                </a:lnTo>
                <a:lnTo>
                  <a:pt x="6221441" y="34247"/>
                </a:lnTo>
                <a:lnTo>
                  <a:pt x="6216853" y="56133"/>
                </a:lnTo>
                <a:lnTo>
                  <a:pt x="6216853" y="56997"/>
                </a:lnTo>
                <a:lnTo>
                  <a:pt x="6221319" y="78884"/>
                </a:lnTo>
                <a:lnTo>
                  <a:pt x="6233477" y="96723"/>
                </a:lnTo>
                <a:lnTo>
                  <a:pt x="6251464" y="108732"/>
                </a:lnTo>
                <a:lnTo>
                  <a:pt x="6273419" y="113131"/>
                </a:lnTo>
                <a:lnTo>
                  <a:pt x="6295373" y="108732"/>
                </a:lnTo>
                <a:lnTo>
                  <a:pt x="6313360" y="96723"/>
                </a:lnTo>
                <a:lnTo>
                  <a:pt x="6325518" y="78884"/>
                </a:lnTo>
                <a:lnTo>
                  <a:pt x="6329984" y="56997"/>
                </a:lnTo>
                <a:lnTo>
                  <a:pt x="6329984" y="56133"/>
                </a:lnTo>
                <a:lnTo>
                  <a:pt x="6325336" y="34247"/>
                </a:lnTo>
                <a:lnTo>
                  <a:pt x="6312874" y="16408"/>
                </a:lnTo>
                <a:lnTo>
                  <a:pt x="6294826" y="4398"/>
                </a:lnTo>
                <a:lnTo>
                  <a:pt x="6273419" y="0"/>
                </a:lnTo>
                <a:close/>
              </a:path>
              <a:path w="8402320" h="113664">
                <a:moveTo>
                  <a:pt x="6532448" y="0"/>
                </a:moveTo>
                <a:lnTo>
                  <a:pt x="6510858" y="4398"/>
                </a:lnTo>
                <a:lnTo>
                  <a:pt x="6492830" y="16408"/>
                </a:lnTo>
                <a:lnTo>
                  <a:pt x="6480470" y="34247"/>
                </a:lnTo>
                <a:lnTo>
                  <a:pt x="6475882" y="56133"/>
                </a:lnTo>
                <a:lnTo>
                  <a:pt x="6475882" y="56997"/>
                </a:lnTo>
                <a:lnTo>
                  <a:pt x="6480348" y="78884"/>
                </a:lnTo>
                <a:lnTo>
                  <a:pt x="6492506" y="96723"/>
                </a:lnTo>
                <a:lnTo>
                  <a:pt x="6510493" y="108732"/>
                </a:lnTo>
                <a:lnTo>
                  <a:pt x="6532448" y="113131"/>
                </a:lnTo>
                <a:lnTo>
                  <a:pt x="6554402" y="108732"/>
                </a:lnTo>
                <a:lnTo>
                  <a:pt x="6572389" y="96723"/>
                </a:lnTo>
                <a:lnTo>
                  <a:pt x="6584547" y="78884"/>
                </a:lnTo>
                <a:lnTo>
                  <a:pt x="6589013" y="56997"/>
                </a:lnTo>
                <a:lnTo>
                  <a:pt x="6589013" y="56133"/>
                </a:lnTo>
                <a:lnTo>
                  <a:pt x="6584365" y="34247"/>
                </a:lnTo>
                <a:lnTo>
                  <a:pt x="6571903" y="16408"/>
                </a:lnTo>
                <a:lnTo>
                  <a:pt x="6553856" y="4398"/>
                </a:lnTo>
                <a:lnTo>
                  <a:pt x="6532448" y="0"/>
                </a:lnTo>
                <a:close/>
              </a:path>
              <a:path w="8402320" h="113664">
                <a:moveTo>
                  <a:pt x="6791490" y="0"/>
                </a:moveTo>
                <a:lnTo>
                  <a:pt x="6769900" y="4398"/>
                </a:lnTo>
                <a:lnTo>
                  <a:pt x="6751872" y="16408"/>
                </a:lnTo>
                <a:lnTo>
                  <a:pt x="6739512" y="34247"/>
                </a:lnTo>
                <a:lnTo>
                  <a:pt x="6734924" y="56133"/>
                </a:lnTo>
                <a:lnTo>
                  <a:pt x="6734924" y="56997"/>
                </a:lnTo>
                <a:lnTo>
                  <a:pt x="6739390" y="78884"/>
                </a:lnTo>
                <a:lnTo>
                  <a:pt x="6751548" y="96723"/>
                </a:lnTo>
                <a:lnTo>
                  <a:pt x="6769535" y="108732"/>
                </a:lnTo>
                <a:lnTo>
                  <a:pt x="6791490" y="113131"/>
                </a:lnTo>
                <a:lnTo>
                  <a:pt x="6813444" y="108732"/>
                </a:lnTo>
                <a:lnTo>
                  <a:pt x="6831431" y="96723"/>
                </a:lnTo>
                <a:lnTo>
                  <a:pt x="6843589" y="78884"/>
                </a:lnTo>
                <a:lnTo>
                  <a:pt x="6848055" y="56997"/>
                </a:lnTo>
                <a:lnTo>
                  <a:pt x="6848055" y="56133"/>
                </a:lnTo>
                <a:lnTo>
                  <a:pt x="6843407" y="34247"/>
                </a:lnTo>
                <a:lnTo>
                  <a:pt x="6830945" y="16408"/>
                </a:lnTo>
                <a:lnTo>
                  <a:pt x="6812897" y="4398"/>
                </a:lnTo>
                <a:lnTo>
                  <a:pt x="6791490" y="0"/>
                </a:lnTo>
                <a:close/>
              </a:path>
              <a:path w="8402320" h="113664">
                <a:moveTo>
                  <a:pt x="7050519" y="0"/>
                </a:moveTo>
                <a:lnTo>
                  <a:pt x="7028929" y="4398"/>
                </a:lnTo>
                <a:lnTo>
                  <a:pt x="7010901" y="16408"/>
                </a:lnTo>
                <a:lnTo>
                  <a:pt x="6998541" y="34247"/>
                </a:lnTo>
                <a:lnTo>
                  <a:pt x="6993953" y="56133"/>
                </a:lnTo>
                <a:lnTo>
                  <a:pt x="6993953" y="56997"/>
                </a:lnTo>
                <a:lnTo>
                  <a:pt x="6998419" y="78884"/>
                </a:lnTo>
                <a:lnTo>
                  <a:pt x="7010577" y="96723"/>
                </a:lnTo>
                <a:lnTo>
                  <a:pt x="7028564" y="108732"/>
                </a:lnTo>
                <a:lnTo>
                  <a:pt x="7050519" y="113131"/>
                </a:lnTo>
                <a:lnTo>
                  <a:pt x="7072473" y="108732"/>
                </a:lnTo>
                <a:lnTo>
                  <a:pt x="7090460" y="96723"/>
                </a:lnTo>
                <a:lnTo>
                  <a:pt x="7102618" y="78884"/>
                </a:lnTo>
                <a:lnTo>
                  <a:pt x="7107085" y="56997"/>
                </a:lnTo>
                <a:lnTo>
                  <a:pt x="7107085" y="56133"/>
                </a:lnTo>
                <a:lnTo>
                  <a:pt x="7102436" y="34247"/>
                </a:lnTo>
                <a:lnTo>
                  <a:pt x="7089975" y="16408"/>
                </a:lnTo>
                <a:lnTo>
                  <a:pt x="7071927" y="4398"/>
                </a:lnTo>
                <a:lnTo>
                  <a:pt x="7050519" y="0"/>
                </a:lnTo>
                <a:close/>
              </a:path>
              <a:path w="8402320" h="113664">
                <a:moveTo>
                  <a:pt x="7309561" y="0"/>
                </a:moveTo>
                <a:lnTo>
                  <a:pt x="7287971" y="4398"/>
                </a:lnTo>
                <a:lnTo>
                  <a:pt x="7269943" y="16408"/>
                </a:lnTo>
                <a:lnTo>
                  <a:pt x="7257583" y="34247"/>
                </a:lnTo>
                <a:lnTo>
                  <a:pt x="7252995" y="56133"/>
                </a:lnTo>
                <a:lnTo>
                  <a:pt x="7252995" y="56997"/>
                </a:lnTo>
                <a:lnTo>
                  <a:pt x="7257461" y="78884"/>
                </a:lnTo>
                <a:lnTo>
                  <a:pt x="7269619" y="96723"/>
                </a:lnTo>
                <a:lnTo>
                  <a:pt x="7287606" y="108732"/>
                </a:lnTo>
                <a:lnTo>
                  <a:pt x="7309561" y="113131"/>
                </a:lnTo>
                <a:lnTo>
                  <a:pt x="7331515" y="108732"/>
                </a:lnTo>
                <a:lnTo>
                  <a:pt x="7349502" y="96723"/>
                </a:lnTo>
                <a:lnTo>
                  <a:pt x="7361660" y="78884"/>
                </a:lnTo>
                <a:lnTo>
                  <a:pt x="7366127" y="56997"/>
                </a:lnTo>
                <a:lnTo>
                  <a:pt x="7366127" y="56133"/>
                </a:lnTo>
                <a:lnTo>
                  <a:pt x="7361478" y="34247"/>
                </a:lnTo>
                <a:lnTo>
                  <a:pt x="7349016" y="16408"/>
                </a:lnTo>
                <a:lnTo>
                  <a:pt x="7330969" y="4398"/>
                </a:lnTo>
                <a:lnTo>
                  <a:pt x="7309561" y="0"/>
                </a:lnTo>
                <a:close/>
              </a:path>
              <a:path w="8402320" h="113664">
                <a:moveTo>
                  <a:pt x="7568590" y="0"/>
                </a:moveTo>
                <a:lnTo>
                  <a:pt x="7547000" y="4398"/>
                </a:lnTo>
                <a:lnTo>
                  <a:pt x="7528972" y="16408"/>
                </a:lnTo>
                <a:lnTo>
                  <a:pt x="7516612" y="34247"/>
                </a:lnTo>
                <a:lnTo>
                  <a:pt x="7512024" y="56133"/>
                </a:lnTo>
                <a:lnTo>
                  <a:pt x="7512024" y="56997"/>
                </a:lnTo>
                <a:lnTo>
                  <a:pt x="7516491" y="78884"/>
                </a:lnTo>
                <a:lnTo>
                  <a:pt x="7528648" y="96723"/>
                </a:lnTo>
                <a:lnTo>
                  <a:pt x="7546636" y="108732"/>
                </a:lnTo>
                <a:lnTo>
                  <a:pt x="7568590" y="113131"/>
                </a:lnTo>
                <a:lnTo>
                  <a:pt x="7590544" y="108732"/>
                </a:lnTo>
                <a:lnTo>
                  <a:pt x="7608531" y="96723"/>
                </a:lnTo>
                <a:lnTo>
                  <a:pt x="7620689" y="78884"/>
                </a:lnTo>
                <a:lnTo>
                  <a:pt x="7625156" y="56997"/>
                </a:lnTo>
                <a:lnTo>
                  <a:pt x="7625156" y="56133"/>
                </a:lnTo>
                <a:lnTo>
                  <a:pt x="7620507" y="34247"/>
                </a:lnTo>
                <a:lnTo>
                  <a:pt x="7608046" y="16408"/>
                </a:lnTo>
                <a:lnTo>
                  <a:pt x="7589998" y="4398"/>
                </a:lnTo>
                <a:lnTo>
                  <a:pt x="7568590" y="0"/>
                </a:lnTo>
                <a:close/>
              </a:path>
              <a:path w="8402320" h="113664">
                <a:moveTo>
                  <a:pt x="7827632" y="0"/>
                </a:moveTo>
                <a:lnTo>
                  <a:pt x="7806042" y="4398"/>
                </a:lnTo>
                <a:lnTo>
                  <a:pt x="7788014" y="16408"/>
                </a:lnTo>
                <a:lnTo>
                  <a:pt x="7775654" y="34247"/>
                </a:lnTo>
                <a:lnTo>
                  <a:pt x="7771066" y="56133"/>
                </a:lnTo>
                <a:lnTo>
                  <a:pt x="7771066" y="56997"/>
                </a:lnTo>
                <a:lnTo>
                  <a:pt x="7775532" y="78884"/>
                </a:lnTo>
                <a:lnTo>
                  <a:pt x="7787690" y="96723"/>
                </a:lnTo>
                <a:lnTo>
                  <a:pt x="7805677" y="108732"/>
                </a:lnTo>
                <a:lnTo>
                  <a:pt x="7827632" y="113131"/>
                </a:lnTo>
                <a:lnTo>
                  <a:pt x="7849586" y="108732"/>
                </a:lnTo>
                <a:lnTo>
                  <a:pt x="7867573" y="96723"/>
                </a:lnTo>
                <a:lnTo>
                  <a:pt x="7879731" y="78884"/>
                </a:lnTo>
                <a:lnTo>
                  <a:pt x="7884198" y="56997"/>
                </a:lnTo>
                <a:lnTo>
                  <a:pt x="7884198" y="56133"/>
                </a:lnTo>
                <a:lnTo>
                  <a:pt x="7879549" y="34247"/>
                </a:lnTo>
                <a:lnTo>
                  <a:pt x="7867088" y="16408"/>
                </a:lnTo>
                <a:lnTo>
                  <a:pt x="7849040" y="4398"/>
                </a:lnTo>
                <a:lnTo>
                  <a:pt x="7827632" y="0"/>
                </a:lnTo>
                <a:close/>
              </a:path>
              <a:path w="8402320" h="113664">
                <a:moveTo>
                  <a:pt x="8086661" y="0"/>
                </a:moveTo>
                <a:lnTo>
                  <a:pt x="8065071" y="4398"/>
                </a:lnTo>
                <a:lnTo>
                  <a:pt x="8047043" y="16408"/>
                </a:lnTo>
                <a:lnTo>
                  <a:pt x="8034683" y="34247"/>
                </a:lnTo>
                <a:lnTo>
                  <a:pt x="8030095" y="56133"/>
                </a:lnTo>
                <a:lnTo>
                  <a:pt x="8030095" y="56997"/>
                </a:lnTo>
                <a:lnTo>
                  <a:pt x="8034562" y="78884"/>
                </a:lnTo>
                <a:lnTo>
                  <a:pt x="8046719" y="96723"/>
                </a:lnTo>
                <a:lnTo>
                  <a:pt x="8064707" y="108732"/>
                </a:lnTo>
                <a:lnTo>
                  <a:pt x="8086661" y="113131"/>
                </a:lnTo>
                <a:lnTo>
                  <a:pt x="8108615" y="108732"/>
                </a:lnTo>
                <a:lnTo>
                  <a:pt x="8126603" y="96723"/>
                </a:lnTo>
                <a:lnTo>
                  <a:pt x="8138760" y="78884"/>
                </a:lnTo>
                <a:lnTo>
                  <a:pt x="8143227" y="56997"/>
                </a:lnTo>
                <a:lnTo>
                  <a:pt x="8143227" y="56133"/>
                </a:lnTo>
                <a:lnTo>
                  <a:pt x="8138578" y="34247"/>
                </a:lnTo>
                <a:lnTo>
                  <a:pt x="8126117" y="16408"/>
                </a:lnTo>
                <a:lnTo>
                  <a:pt x="8108069" y="4398"/>
                </a:lnTo>
                <a:lnTo>
                  <a:pt x="8086661" y="0"/>
                </a:lnTo>
                <a:close/>
              </a:path>
              <a:path w="8402320" h="113664">
                <a:moveTo>
                  <a:pt x="8345703" y="0"/>
                </a:moveTo>
                <a:lnTo>
                  <a:pt x="8324113" y="4398"/>
                </a:lnTo>
                <a:lnTo>
                  <a:pt x="8306085" y="16408"/>
                </a:lnTo>
                <a:lnTo>
                  <a:pt x="8293725" y="34247"/>
                </a:lnTo>
                <a:lnTo>
                  <a:pt x="8289137" y="56133"/>
                </a:lnTo>
                <a:lnTo>
                  <a:pt x="8289137" y="56997"/>
                </a:lnTo>
                <a:lnTo>
                  <a:pt x="8293604" y="78884"/>
                </a:lnTo>
                <a:lnTo>
                  <a:pt x="8305761" y="96723"/>
                </a:lnTo>
                <a:lnTo>
                  <a:pt x="8323749" y="108732"/>
                </a:lnTo>
                <a:lnTo>
                  <a:pt x="8345703" y="113131"/>
                </a:lnTo>
                <a:lnTo>
                  <a:pt x="8367657" y="108732"/>
                </a:lnTo>
                <a:lnTo>
                  <a:pt x="8385644" y="96723"/>
                </a:lnTo>
                <a:lnTo>
                  <a:pt x="8397802" y="78884"/>
                </a:lnTo>
                <a:lnTo>
                  <a:pt x="8402269" y="56997"/>
                </a:lnTo>
                <a:lnTo>
                  <a:pt x="8402269" y="56133"/>
                </a:lnTo>
                <a:lnTo>
                  <a:pt x="8397620" y="34247"/>
                </a:lnTo>
                <a:lnTo>
                  <a:pt x="8385159" y="16408"/>
                </a:lnTo>
                <a:lnTo>
                  <a:pt x="8367111" y="4398"/>
                </a:lnTo>
                <a:lnTo>
                  <a:pt x="8345703" y="0"/>
                </a:lnTo>
                <a:close/>
              </a:path>
            </a:pathLst>
          </a:custGeom>
          <a:solidFill>
            <a:srgbClr val="E2E3E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5" name="object 3">
            <a:extLst>
              <a:ext uri="{FF2B5EF4-FFF2-40B4-BE49-F238E27FC236}">
                <a16:creationId xmlns:a16="http://schemas.microsoft.com/office/drawing/2014/main" id="{1FE61755-AD3A-544C-6AE6-92FD1F8CC410}"/>
              </a:ext>
            </a:extLst>
          </p:cNvPr>
          <p:cNvSpPr>
            <a:spLocks/>
          </p:cNvSpPr>
          <p:nvPr/>
        </p:nvSpPr>
        <p:spPr bwMode="auto">
          <a:xfrm>
            <a:off x="371475" y="6143625"/>
            <a:ext cx="8401050" cy="114300"/>
          </a:xfrm>
          <a:custGeom>
            <a:avLst/>
            <a:gdLst>
              <a:gd name="T0" fmla="*/ 56466 w 8402320"/>
              <a:gd name="T1" fmla="*/ 120293 h 113664"/>
              <a:gd name="T2" fmla="*/ 315067 w 8402320"/>
              <a:gd name="T3" fmla="*/ 0 h 113664"/>
              <a:gd name="T4" fmla="*/ 336988 w 8402320"/>
              <a:gd name="T5" fmla="*/ 115615 h 113664"/>
              <a:gd name="T6" fmla="*/ 552125 w 8402320"/>
              <a:gd name="T7" fmla="*/ 4677 h 113664"/>
              <a:gd name="T8" fmla="*/ 613555 w 8402320"/>
              <a:gd name="T9" fmla="*/ 102845 h 113664"/>
              <a:gd name="T10" fmla="*/ 792728 w 8402320"/>
              <a:gd name="T11" fmla="*/ 17446 h 113664"/>
              <a:gd name="T12" fmla="*/ 884291 w 8402320"/>
              <a:gd name="T13" fmla="*/ 83877 h 113664"/>
              <a:gd name="T14" fmla="*/ 1039003 w 8402320"/>
              <a:gd name="T15" fmla="*/ 36415 h 113664"/>
              <a:gd name="T16" fmla="*/ 1147361 w 8402320"/>
              <a:gd name="T17" fmla="*/ 60605 h 113664"/>
              <a:gd name="T18" fmla="*/ 1293017 w 8402320"/>
              <a:gd name="T19" fmla="*/ 59686 h 113664"/>
              <a:gd name="T20" fmla="*/ 1405960 w 8402320"/>
              <a:gd name="T21" fmla="*/ 59686 h 113664"/>
              <a:gd name="T22" fmla="*/ 1551628 w 8402320"/>
              <a:gd name="T23" fmla="*/ 60605 h 113664"/>
              <a:gd name="T24" fmla="*/ 1659935 w 8402320"/>
              <a:gd name="T25" fmla="*/ 36415 h 113664"/>
              <a:gd name="T26" fmla="*/ 1814688 w 8402320"/>
              <a:gd name="T27" fmla="*/ 83877 h 113664"/>
              <a:gd name="T28" fmla="*/ 1906094 w 8402320"/>
              <a:gd name="T29" fmla="*/ 17446 h 113664"/>
              <a:gd name="T30" fmla="*/ 2085438 w 8402320"/>
              <a:gd name="T31" fmla="*/ 102845 h 113664"/>
              <a:gd name="T32" fmla="*/ 2146683 w 8402320"/>
              <a:gd name="T33" fmla="*/ 4677 h 113664"/>
              <a:gd name="T34" fmla="*/ 2361996 w 8402320"/>
              <a:gd name="T35" fmla="*/ 115615 h 113664"/>
              <a:gd name="T36" fmla="*/ 2383911 w 8402320"/>
              <a:gd name="T37" fmla="*/ 0 h 113664"/>
              <a:gd name="T38" fmla="*/ 2642522 w 8402320"/>
              <a:gd name="T39" fmla="*/ 120293 h 113664"/>
              <a:gd name="T40" fmla="*/ 2901121 w 8402320"/>
              <a:gd name="T41" fmla="*/ 0 h 113664"/>
              <a:gd name="T42" fmla="*/ 2923041 w 8402320"/>
              <a:gd name="T43" fmla="*/ 115615 h 113664"/>
              <a:gd name="T44" fmla="*/ 3138179 w 8402320"/>
              <a:gd name="T45" fmla="*/ 4677 h 113664"/>
              <a:gd name="T46" fmla="*/ 3199609 w 8402320"/>
              <a:gd name="T47" fmla="*/ 102845 h 113664"/>
              <a:gd name="T48" fmla="*/ 3378781 w 8402320"/>
              <a:gd name="T49" fmla="*/ 17446 h 113664"/>
              <a:gd name="T50" fmla="*/ 3470345 w 8402320"/>
              <a:gd name="T51" fmla="*/ 83877 h 113664"/>
              <a:gd name="T52" fmla="*/ 3625052 w 8402320"/>
              <a:gd name="T53" fmla="*/ 36415 h 113664"/>
              <a:gd name="T54" fmla="*/ 3733416 w 8402320"/>
              <a:gd name="T55" fmla="*/ 60605 h 113664"/>
              <a:gd name="T56" fmla="*/ 3879071 w 8402320"/>
              <a:gd name="T57" fmla="*/ 59686 h 113664"/>
              <a:gd name="T58" fmla="*/ 3992015 w 8402320"/>
              <a:gd name="T59" fmla="*/ 59686 h 113664"/>
              <a:gd name="T60" fmla="*/ 4137683 w 8402320"/>
              <a:gd name="T61" fmla="*/ 60605 h 113664"/>
              <a:gd name="T62" fmla="*/ 4245985 w 8402320"/>
              <a:gd name="T63" fmla="*/ 36415 h 113664"/>
              <a:gd name="T64" fmla="*/ 4400741 w 8402320"/>
              <a:gd name="T65" fmla="*/ 83877 h 113664"/>
              <a:gd name="T66" fmla="*/ 4492144 w 8402320"/>
              <a:gd name="T67" fmla="*/ 17446 h 113664"/>
              <a:gd name="T68" fmla="*/ 4671490 w 8402320"/>
              <a:gd name="T69" fmla="*/ 102845 h 113664"/>
              <a:gd name="T70" fmla="*/ 4732737 w 8402320"/>
              <a:gd name="T71" fmla="*/ 4677 h 113664"/>
              <a:gd name="T72" fmla="*/ 4948046 w 8402320"/>
              <a:gd name="T73" fmla="*/ 115615 h 113664"/>
              <a:gd name="T74" fmla="*/ 4969964 w 8402320"/>
              <a:gd name="T75" fmla="*/ 0 h 113664"/>
              <a:gd name="T76" fmla="*/ 5228575 w 8402320"/>
              <a:gd name="T77" fmla="*/ 120293 h 113664"/>
              <a:gd name="T78" fmla="*/ 5487173 w 8402320"/>
              <a:gd name="T79" fmla="*/ 0 h 113664"/>
              <a:gd name="T80" fmla="*/ 5509092 w 8402320"/>
              <a:gd name="T81" fmla="*/ 115615 h 113664"/>
              <a:gd name="T82" fmla="*/ 5724231 w 8402320"/>
              <a:gd name="T83" fmla="*/ 4677 h 113664"/>
              <a:gd name="T84" fmla="*/ 5785660 w 8402320"/>
              <a:gd name="T85" fmla="*/ 102845 h 113664"/>
              <a:gd name="T86" fmla="*/ 5964832 w 8402320"/>
              <a:gd name="T87" fmla="*/ 17446 h 113664"/>
              <a:gd name="T88" fmla="*/ 6056396 w 8402320"/>
              <a:gd name="T89" fmla="*/ 83877 h 113664"/>
              <a:gd name="T90" fmla="*/ 6211105 w 8402320"/>
              <a:gd name="T91" fmla="*/ 36415 h 113664"/>
              <a:gd name="T92" fmla="*/ 6319468 w 8402320"/>
              <a:gd name="T93" fmla="*/ 60605 h 113664"/>
              <a:gd name="T94" fmla="*/ 6465123 w 8402320"/>
              <a:gd name="T95" fmla="*/ 59686 h 113664"/>
              <a:gd name="T96" fmla="*/ 6578066 w 8402320"/>
              <a:gd name="T97" fmla="*/ 59686 h 113664"/>
              <a:gd name="T98" fmla="*/ 6723734 w 8402320"/>
              <a:gd name="T99" fmla="*/ 60605 h 113664"/>
              <a:gd name="T100" fmla="*/ 6832038 w 8402320"/>
              <a:gd name="T101" fmla="*/ 36415 h 113664"/>
              <a:gd name="T102" fmla="*/ 6986792 w 8402320"/>
              <a:gd name="T103" fmla="*/ 83877 h 113664"/>
              <a:gd name="T104" fmla="*/ 7078196 w 8402320"/>
              <a:gd name="T105" fmla="*/ 17446 h 113664"/>
              <a:gd name="T106" fmla="*/ 7257542 w 8402320"/>
              <a:gd name="T107" fmla="*/ 102845 h 113664"/>
              <a:gd name="T108" fmla="*/ 7318789 w 8402320"/>
              <a:gd name="T109" fmla="*/ 4677 h 113664"/>
              <a:gd name="T110" fmla="*/ 7534099 w 8402320"/>
              <a:gd name="T111" fmla="*/ 115615 h 113664"/>
              <a:gd name="T112" fmla="*/ 7556016 w 8402320"/>
              <a:gd name="T113" fmla="*/ 0 h 113664"/>
              <a:gd name="T114" fmla="*/ 7814627 w 8402320"/>
              <a:gd name="T115" fmla="*/ 120293 h 113664"/>
              <a:gd name="T116" fmla="*/ 8073226 w 8402320"/>
              <a:gd name="T117" fmla="*/ 0 h 113664"/>
              <a:gd name="T118" fmla="*/ 8095144 w 8402320"/>
              <a:gd name="T119" fmla="*/ 115615 h 113664"/>
              <a:gd name="T120" fmla="*/ 8310284 w 8402320"/>
              <a:gd name="T121" fmla="*/ 4677 h 113664"/>
              <a:gd name="T122" fmla="*/ 8371712 w 8402320"/>
              <a:gd name="T123" fmla="*/ 102845 h 113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8402320" h="113664">
                <a:moveTo>
                  <a:pt x="56565" y="0"/>
                </a:moveTo>
                <a:lnTo>
                  <a:pt x="34975" y="4398"/>
                </a:lnTo>
                <a:lnTo>
                  <a:pt x="16948" y="16408"/>
                </a:lnTo>
                <a:lnTo>
                  <a:pt x="4587" y="34247"/>
                </a:lnTo>
                <a:lnTo>
                  <a:pt x="0" y="56133"/>
                </a:lnTo>
                <a:lnTo>
                  <a:pt x="0" y="56997"/>
                </a:lnTo>
                <a:lnTo>
                  <a:pt x="4466" y="78884"/>
                </a:lnTo>
                <a:lnTo>
                  <a:pt x="16624" y="96723"/>
                </a:lnTo>
                <a:lnTo>
                  <a:pt x="34611" y="108732"/>
                </a:lnTo>
                <a:lnTo>
                  <a:pt x="56565" y="113131"/>
                </a:lnTo>
                <a:lnTo>
                  <a:pt x="78520" y="108732"/>
                </a:lnTo>
                <a:lnTo>
                  <a:pt x="96507" y="96723"/>
                </a:lnTo>
                <a:lnTo>
                  <a:pt x="108665" y="78884"/>
                </a:lnTo>
                <a:lnTo>
                  <a:pt x="113131" y="56997"/>
                </a:lnTo>
                <a:lnTo>
                  <a:pt x="113131" y="56133"/>
                </a:lnTo>
                <a:lnTo>
                  <a:pt x="108483" y="34247"/>
                </a:lnTo>
                <a:lnTo>
                  <a:pt x="96021" y="16408"/>
                </a:lnTo>
                <a:lnTo>
                  <a:pt x="77973" y="4398"/>
                </a:lnTo>
                <a:lnTo>
                  <a:pt x="56565" y="0"/>
                </a:lnTo>
                <a:close/>
              </a:path>
              <a:path w="8402320" h="113664">
                <a:moveTo>
                  <a:pt x="315595" y="0"/>
                </a:moveTo>
                <a:lnTo>
                  <a:pt x="294005" y="4398"/>
                </a:lnTo>
                <a:lnTo>
                  <a:pt x="275977" y="16408"/>
                </a:lnTo>
                <a:lnTo>
                  <a:pt x="263617" y="34247"/>
                </a:lnTo>
                <a:lnTo>
                  <a:pt x="259029" y="56133"/>
                </a:lnTo>
                <a:lnTo>
                  <a:pt x="259029" y="56997"/>
                </a:lnTo>
                <a:lnTo>
                  <a:pt x="263495" y="78884"/>
                </a:lnTo>
                <a:lnTo>
                  <a:pt x="275653" y="96723"/>
                </a:lnTo>
                <a:lnTo>
                  <a:pt x="293640" y="108732"/>
                </a:lnTo>
                <a:lnTo>
                  <a:pt x="315595" y="113131"/>
                </a:lnTo>
                <a:lnTo>
                  <a:pt x="337549" y="108732"/>
                </a:lnTo>
                <a:lnTo>
                  <a:pt x="355536" y="96723"/>
                </a:lnTo>
                <a:lnTo>
                  <a:pt x="367694" y="78884"/>
                </a:lnTo>
                <a:lnTo>
                  <a:pt x="372160" y="56997"/>
                </a:lnTo>
                <a:lnTo>
                  <a:pt x="372160" y="56133"/>
                </a:lnTo>
                <a:lnTo>
                  <a:pt x="367512" y="34247"/>
                </a:lnTo>
                <a:lnTo>
                  <a:pt x="355050" y="16408"/>
                </a:lnTo>
                <a:lnTo>
                  <a:pt x="337002" y="4398"/>
                </a:lnTo>
                <a:lnTo>
                  <a:pt x="315595" y="0"/>
                </a:lnTo>
                <a:close/>
              </a:path>
              <a:path w="8402320" h="113664">
                <a:moveTo>
                  <a:pt x="574636" y="0"/>
                </a:moveTo>
                <a:lnTo>
                  <a:pt x="553046" y="4398"/>
                </a:lnTo>
                <a:lnTo>
                  <a:pt x="535019" y="16408"/>
                </a:lnTo>
                <a:lnTo>
                  <a:pt x="522658" y="34247"/>
                </a:lnTo>
                <a:lnTo>
                  <a:pt x="518071" y="56133"/>
                </a:lnTo>
                <a:lnTo>
                  <a:pt x="518071" y="56997"/>
                </a:lnTo>
                <a:lnTo>
                  <a:pt x="522537" y="78884"/>
                </a:lnTo>
                <a:lnTo>
                  <a:pt x="534695" y="96723"/>
                </a:lnTo>
                <a:lnTo>
                  <a:pt x="552682" y="108732"/>
                </a:lnTo>
                <a:lnTo>
                  <a:pt x="574636" y="113131"/>
                </a:lnTo>
                <a:lnTo>
                  <a:pt x="596591" y="108732"/>
                </a:lnTo>
                <a:lnTo>
                  <a:pt x="614578" y="96723"/>
                </a:lnTo>
                <a:lnTo>
                  <a:pt x="626736" y="78884"/>
                </a:lnTo>
                <a:lnTo>
                  <a:pt x="631202" y="56997"/>
                </a:lnTo>
                <a:lnTo>
                  <a:pt x="631202" y="56133"/>
                </a:lnTo>
                <a:lnTo>
                  <a:pt x="626554" y="34247"/>
                </a:lnTo>
                <a:lnTo>
                  <a:pt x="614092" y="16408"/>
                </a:lnTo>
                <a:lnTo>
                  <a:pt x="596044" y="4398"/>
                </a:lnTo>
                <a:lnTo>
                  <a:pt x="574636" y="0"/>
                </a:lnTo>
                <a:close/>
              </a:path>
              <a:path w="8402320" h="113664">
                <a:moveTo>
                  <a:pt x="833666" y="0"/>
                </a:moveTo>
                <a:lnTo>
                  <a:pt x="812076" y="4398"/>
                </a:lnTo>
                <a:lnTo>
                  <a:pt x="794048" y="16408"/>
                </a:lnTo>
                <a:lnTo>
                  <a:pt x="781688" y="34247"/>
                </a:lnTo>
                <a:lnTo>
                  <a:pt x="777100" y="56133"/>
                </a:lnTo>
                <a:lnTo>
                  <a:pt x="777100" y="56997"/>
                </a:lnTo>
                <a:lnTo>
                  <a:pt x="781566" y="78884"/>
                </a:lnTo>
                <a:lnTo>
                  <a:pt x="793724" y="96723"/>
                </a:lnTo>
                <a:lnTo>
                  <a:pt x="811711" y="108732"/>
                </a:lnTo>
                <a:lnTo>
                  <a:pt x="833666" y="113131"/>
                </a:lnTo>
                <a:lnTo>
                  <a:pt x="855620" y="108732"/>
                </a:lnTo>
                <a:lnTo>
                  <a:pt x="873607" y="96723"/>
                </a:lnTo>
                <a:lnTo>
                  <a:pt x="885765" y="78884"/>
                </a:lnTo>
                <a:lnTo>
                  <a:pt x="890231" y="56997"/>
                </a:lnTo>
                <a:lnTo>
                  <a:pt x="890231" y="56133"/>
                </a:lnTo>
                <a:lnTo>
                  <a:pt x="885583" y="34247"/>
                </a:lnTo>
                <a:lnTo>
                  <a:pt x="873121" y="16408"/>
                </a:lnTo>
                <a:lnTo>
                  <a:pt x="855073" y="4398"/>
                </a:lnTo>
                <a:lnTo>
                  <a:pt x="833666" y="0"/>
                </a:lnTo>
                <a:close/>
              </a:path>
              <a:path w="8402320" h="113664">
                <a:moveTo>
                  <a:pt x="1092708" y="0"/>
                </a:moveTo>
                <a:lnTo>
                  <a:pt x="1071118" y="4398"/>
                </a:lnTo>
                <a:lnTo>
                  <a:pt x="1053090" y="16408"/>
                </a:lnTo>
                <a:lnTo>
                  <a:pt x="1040730" y="34247"/>
                </a:lnTo>
                <a:lnTo>
                  <a:pt x="1036142" y="56133"/>
                </a:lnTo>
                <a:lnTo>
                  <a:pt x="1036142" y="56997"/>
                </a:lnTo>
                <a:lnTo>
                  <a:pt x="1040608" y="78884"/>
                </a:lnTo>
                <a:lnTo>
                  <a:pt x="1052766" y="96723"/>
                </a:lnTo>
                <a:lnTo>
                  <a:pt x="1070753" y="108732"/>
                </a:lnTo>
                <a:lnTo>
                  <a:pt x="1092708" y="113131"/>
                </a:lnTo>
                <a:lnTo>
                  <a:pt x="1114662" y="108732"/>
                </a:lnTo>
                <a:lnTo>
                  <a:pt x="1132649" y="96723"/>
                </a:lnTo>
                <a:lnTo>
                  <a:pt x="1144807" y="78884"/>
                </a:lnTo>
                <a:lnTo>
                  <a:pt x="1149273" y="56997"/>
                </a:lnTo>
                <a:lnTo>
                  <a:pt x="1149273" y="56133"/>
                </a:lnTo>
                <a:lnTo>
                  <a:pt x="1144625" y="34247"/>
                </a:lnTo>
                <a:lnTo>
                  <a:pt x="1132163" y="16408"/>
                </a:lnTo>
                <a:lnTo>
                  <a:pt x="1114115" y="4398"/>
                </a:lnTo>
                <a:lnTo>
                  <a:pt x="1092708" y="0"/>
                </a:lnTo>
                <a:close/>
              </a:path>
              <a:path w="8402320" h="113664">
                <a:moveTo>
                  <a:pt x="1351737" y="0"/>
                </a:moveTo>
                <a:lnTo>
                  <a:pt x="1330147" y="4398"/>
                </a:lnTo>
                <a:lnTo>
                  <a:pt x="1312119" y="16408"/>
                </a:lnTo>
                <a:lnTo>
                  <a:pt x="1299759" y="34247"/>
                </a:lnTo>
                <a:lnTo>
                  <a:pt x="1295171" y="56133"/>
                </a:lnTo>
                <a:lnTo>
                  <a:pt x="1295171" y="56997"/>
                </a:lnTo>
                <a:lnTo>
                  <a:pt x="1299637" y="78884"/>
                </a:lnTo>
                <a:lnTo>
                  <a:pt x="1311795" y="96723"/>
                </a:lnTo>
                <a:lnTo>
                  <a:pt x="1329782" y="108732"/>
                </a:lnTo>
                <a:lnTo>
                  <a:pt x="1351737" y="113131"/>
                </a:lnTo>
                <a:lnTo>
                  <a:pt x="1373691" y="108732"/>
                </a:lnTo>
                <a:lnTo>
                  <a:pt x="1391678" y="96723"/>
                </a:lnTo>
                <a:lnTo>
                  <a:pt x="1403836" y="78884"/>
                </a:lnTo>
                <a:lnTo>
                  <a:pt x="1408303" y="56997"/>
                </a:lnTo>
                <a:lnTo>
                  <a:pt x="1408303" y="56133"/>
                </a:lnTo>
                <a:lnTo>
                  <a:pt x="1403654" y="34247"/>
                </a:lnTo>
                <a:lnTo>
                  <a:pt x="1391192" y="16408"/>
                </a:lnTo>
                <a:lnTo>
                  <a:pt x="1373145" y="4398"/>
                </a:lnTo>
                <a:lnTo>
                  <a:pt x="1351737" y="0"/>
                </a:lnTo>
                <a:close/>
              </a:path>
              <a:path w="8402320" h="113664">
                <a:moveTo>
                  <a:pt x="1610779" y="0"/>
                </a:moveTo>
                <a:lnTo>
                  <a:pt x="1589189" y="4398"/>
                </a:lnTo>
                <a:lnTo>
                  <a:pt x="1571161" y="16408"/>
                </a:lnTo>
                <a:lnTo>
                  <a:pt x="1558801" y="34247"/>
                </a:lnTo>
                <a:lnTo>
                  <a:pt x="1554213" y="56133"/>
                </a:lnTo>
                <a:lnTo>
                  <a:pt x="1554213" y="56997"/>
                </a:lnTo>
                <a:lnTo>
                  <a:pt x="1558679" y="78884"/>
                </a:lnTo>
                <a:lnTo>
                  <a:pt x="1570837" y="96723"/>
                </a:lnTo>
                <a:lnTo>
                  <a:pt x="1588824" y="108732"/>
                </a:lnTo>
                <a:lnTo>
                  <a:pt x="1610779" y="113131"/>
                </a:lnTo>
                <a:lnTo>
                  <a:pt x="1632733" y="108732"/>
                </a:lnTo>
                <a:lnTo>
                  <a:pt x="1650720" y="96723"/>
                </a:lnTo>
                <a:lnTo>
                  <a:pt x="1662878" y="78884"/>
                </a:lnTo>
                <a:lnTo>
                  <a:pt x="1667344" y="56997"/>
                </a:lnTo>
                <a:lnTo>
                  <a:pt x="1667344" y="56133"/>
                </a:lnTo>
                <a:lnTo>
                  <a:pt x="1662696" y="34247"/>
                </a:lnTo>
                <a:lnTo>
                  <a:pt x="1650234" y="16408"/>
                </a:lnTo>
                <a:lnTo>
                  <a:pt x="1632186" y="4398"/>
                </a:lnTo>
                <a:lnTo>
                  <a:pt x="1610779" y="0"/>
                </a:lnTo>
                <a:close/>
              </a:path>
              <a:path w="8402320" h="113664">
                <a:moveTo>
                  <a:pt x="1869808" y="0"/>
                </a:moveTo>
                <a:lnTo>
                  <a:pt x="1848218" y="4398"/>
                </a:lnTo>
                <a:lnTo>
                  <a:pt x="1830190" y="16408"/>
                </a:lnTo>
                <a:lnTo>
                  <a:pt x="1817830" y="34247"/>
                </a:lnTo>
                <a:lnTo>
                  <a:pt x="1813242" y="56133"/>
                </a:lnTo>
                <a:lnTo>
                  <a:pt x="1813242" y="56997"/>
                </a:lnTo>
                <a:lnTo>
                  <a:pt x="1817708" y="78884"/>
                </a:lnTo>
                <a:lnTo>
                  <a:pt x="1829866" y="96723"/>
                </a:lnTo>
                <a:lnTo>
                  <a:pt x="1847853" y="108732"/>
                </a:lnTo>
                <a:lnTo>
                  <a:pt x="1869808" y="113131"/>
                </a:lnTo>
                <a:lnTo>
                  <a:pt x="1891762" y="108732"/>
                </a:lnTo>
                <a:lnTo>
                  <a:pt x="1909749" y="96723"/>
                </a:lnTo>
                <a:lnTo>
                  <a:pt x="1921907" y="78884"/>
                </a:lnTo>
                <a:lnTo>
                  <a:pt x="1926374" y="56997"/>
                </a:lnTo>
                <a:lnTo>
                  <a:pt x="1926374" y="56133"/>
                </a:lnTo>
                <a:lnTo>
                  <a:pt x="1921725" y="34247"/>
                </a:lnTo>
                <a:lnTo>
                  <a:pt x="1909264" y="16408"/>
                </a:lnTo>
                <a:lnTo>
                  <a:pt x="1891216" y="4398"/>
                </a:lnTo>
                <a:lnTo>
                  <a:pt x="1869808" y="0"/>
                </a:lnTo>
                <a:close/>
              </a:path>
              <a:path w="8402320" h="113664">
                <a:moveTo>
                  <a:pt x="2128850" y="0"/>
                </a:moveTo>
                <a:lnTo>
                  <a:pt x="2107260" y="4398"/>
                </a:lnTo>
                <a:lnTo>
                  <a:pt x="2089232" y="16408"/>
                </a:lnTo>
                <a:lnTo>
                  <a:pt x="2076872" y="34247"/>
                </a:lnTo>
                <a:lnTo>
                  <a:pt x="2072284" y="56133"/>
                </a:lnTo>
                <a:lnTo>
                  <a:pt x="2072284" y="56997"/>
                </a:lnTo>
                <a:lnTo>
                  <a:pt x="2076750" y="78884"/>
                </a:lnTo>
                <a:lnTo>
                  <a:pt x="2088908" y="96723"/>
                </a:lnTo>
                <a:lnTo>
                  <a:pt x="2106895" y="108732"/>
                </a:lnTo>
                <a:lnTo>
                  <a:pt x="2128850" y="113131"/>
                </a:lnTo>
                <a:lnTo>
                  <a:pt x="2150804" y="108732"/>
                </a:lnTo>
                <a:lnTo>
                  <a:pt x="2168791" y="96723"/>
                </a:lnTo>
                <a:lnTo>
                  <a:pt x="2180949" y="78884"/>
                </a:lnTo>
                <a:lnTo>
                  <a:pt x="2185416" y="56997"/>
                </a:lnTo>
                <a:lnTo>
                  <a:pt x="2185416" y="56133"/>
                </a:lnTo>
                <a:lnTo>
                  <a:pt x="2180767" y="34247"/>
                </a:lnTo>
                <a:lnTo>
                  <a:pt x="2168305" y="16408"/>
                </a:lnTo>
                <a:lnTo>
                  <a:pt x="2150258" y="4398"/>
                </a:lnTo>
                <a:lnTo>
                  <a:pt x="2128850" y="0"/>
                </a:lnTo>
                <a:close/>
              </a:path>
              <a:path w="8402320" h="113664">
                <a:moveTo>
                  <a:pt x="2387879" y="0"/>
                </a:moveTo>
                <a:lnTo>
                  <a:pt x="2366289" y="4398"/>
                </a:lnTo>
                <a:lnTo>
                  <a:pt x="2348261" y="16408"/>
                </a:lnTo>
                <a:lnTo>
                  <a:pt x="2335901" y="34247"/>
                </a:lnTo>
                <a:lnTo>
                  <a:pt x="2331313" y="56133"/>
                </a:lnTo>
                <a:lnTo>
                  <a:pt x="2331313" y="56997"/>
                </a:lnTo>
                <a:lnTo>
                  <a:pt x="2335780" y="78884"/>
                </a:lnTo>
                <a:lnTo>
                  <a:pt x="2347937" y="96723"/>
                </a:lnTo>
                <a:lnTo>
                  <a:pt x="2365925" y="108732"/>
                </a:lnTo>
                <a:lnTo>
                  <a:pt x="2387879" y="113131"/>
                </a:lnTo>
                <a:lnTo>
                  <a:pt x="2409833" y="108732"/>
                </a:lnTo>
                <a:lnTo>
                  <a:pt x="2427820" y="96723"/>
                </a:lnTo>
                <a:lnTo>
                  <a:pt x="2439978" y="78884"/>
                </a:lnTo>
                <a:lnTo>
                  <a:pt x="2444445" y="56997"/>
                </a:lnTo>
                <a:lnTo>
                  <a:pt x="2444445" y="56133"/>
                </a:lnTo>
                <a:lnTo>
                  <a:pt x="2439796" y="34247"/>
                </a:lnTo>
                <a:lnTo>
                  <a:pt x="2427335" y="16408"/>
                </a:lnTo>
                <a:lnTo>
                  <a:pt x="2409287" y="4398"/>
                </a:lnTo>
                <a:lnTo>
                  <a:pt x="2387879" y="0"/>
                </a:lnTo>
                <a:close/>
              </a:path>
              <a:path w="8402320" h="113664">
                <a:moveTo>
                  <a:pt x="2646921" y="0"/>
                </a:moveTo>
                <a:lnTo>
                  <a:pt x="2625331" y="4398"/>
                </a:lnTo>
                <a:lnTo>
                  <a:pt x="2607303" y="16408"/>
                </a:lnTo>
                <a:lnTo>
                  <a:pt x="2594943" y="34247"/>
                </a:lnTo>
                <a:lnTo>
                  <a:pt x="2590355" y="56133"/>
                </a:lnTo>
                <a:lnTo>
                  <a:pt x="2590355" y="56997"/>
                </a:lnTo>
                <a:lnTo>
                  <a:pt x="2594821" y="78884"/>
                </a:lnTo>
                <a:lnTo>
                  <a:pt x="2606979" y="96723"/>
                </a:lnTo>
                <a:lnTo>
                  <a:pt x="2624966" y="108732"/>
                </a:lnTo>
                <a:lnTo>
                  <a:pt x="2646921" y="113131"/>
                </a:lnTo>
                <a:lnTo>
                  <a:pt x="2668875" y="108732"/>
                </a:lnTo>
                <a:lnTo>
                  <a:pt x="2686862" y="96723"/>
                </a:lnTo>
                <a:lnTo>
                  <a:pt x="2699020" y="78884"/>
                </a:lnTo>
                <a:lnTo>
                  <a:pt x="2703487" y="56997"/>
                </a:lnTo>
                <a:lnTo>
                  <a:pt x="2703487" y="56133"/>
                </a:lnTo>
                <a:lnTo>
                  <a:pt x="2698838" y="34247"/>
                </a:lnTo>
                <a:lnTo>
                  <a:pt x="2686377" y="16408"/>
                </a:lnTo>
                <a:lnTo>
                  <a:pt x="2668329" y="4398"/>
                </a:lnTo>
                <a:lnTo>
                  <a:pt x="2646921" y="0"/>
                </a:lnTo>
                <a:close/>
              </a:path>
              <a:path w="8402320" h="113664">
                <a:moveTo>
                  <a:pt x="2905950" y="0"/>
                </a:moveTo>
                <a:lnTo>
                  <a:pt x="2884360" y="4398"/>
                </a:lnTo>
                <a:lnTo>
                  <a:pt x="2866332" y="16408"/>
                </a:lnTo>
                <a:lnTo>
                  <a:pt x="2853972" y="34247"/>
                </a:lnTo>
                <a:lnTo>
                  <a:pt x="2849384" y="56133"/>
                </a:lnTo>
                <a:lnTo>
                  <a:pt x="2849384" y="56997"/>
                </a:lnTo>
                <a:lnTo>
                  <a:pt x="2853851" y="78884"/>
                </a:lnTo>
                <a:lnTo>
                  <a:pt x="2866009" y="96723"/>
                </a:lnTo>
                <a:lnTo>
                  <a:pt x="2883996" y="108732"/>
                </a:lnTo>
                <a:lnTo>
                  <a:pt x="2905950" y="113131"/>
                </a:lnTo>
                <a:lnTo>
                  <a:pt x="2927904" y="108732"/>
                </a:lnTo>
                <a:lnTo>
                  <a:pt x="2945892" y="96723"/>
                </a:lnTo>
                <a:lnTo>
                  <a:pt x="2958049" y="78884"/>
                </a:lnTo>
                <a:lnTo>
                  <a:pt x="2962516" y="56997"/>
                </a:lnTo>
                <a:lnTo>
                  <a:pt x="2962516" y="56133"/>
                </a:lnTo>
                <a:lnTo>
                  <a:pt x="2957867" y="34247"/>
                </a:lnTo>
                <a:lnTo>
                  <a:pt x="2945406" y="16408"/>
                </a:lnTo>
                <a:lnTo>
                  <a:pt x="2927358" y="4398"/>
                </a:lnTo>
                <a:lnTo>
                  <a:pt x="2905950" y="0"/>
                </a:lnTo>
                <a:close/>
              </a:path>
              <a:path w="8402320" h="113664">
                <a:moveTo>
                  <a:pt x="3164992" y="0"/>
                </a:moveTo>
                <a:lnTo>
                  <a:pt x="3143402" y="4398"/>
                </a:lnTo>
                <a:lnTo>
                  <a:pt x="3125374" y="16408"/>
                </a:lnTo>
                <a:lnTo>
                  <a:pt x="3113014" y="34247"/>
                </a:lnTo>
                <a:lnTo>
                  <a:pt x="3108426" y="56133"/>
                </a:lnTo>
                <a:lnTo>
                  <a:pt x="3108426" y="56997"/>
                </a:lnTo>
                <a:lnTo>
                  <a:pt x="3112893" y="78884"/>
                </a:lnTo>
                <a:lnTo>
                  <a:pt x="3125050" y="96723"/>
                </a:lnTo>
                <a:lnTo>
                  <a:pt x="3143038" y="108732"/>
                </a:lnTo>
                <a:lnTo>
                  <a:pt x="3164992" y="113131"/>
                </a:lnTo>
                <a:lnTo>
                  <a:pt x="3186946" y="108732"/>
                </a:lnTo>
                <a:lnTo>
                  <a:pt x="3204933" y="96723"/>
                </a:lnTo>
                <a:lnTo>
                  <a:pt x="3217091" y="78884"/>
                </a:lnTo>
                <a:lnTo>
                  <a:pt x="3221558" y="56997"/>
                </a:lnTo>
                <a:lnTo>
                  <a:pt x="3221558" y="56133"/>
                </a:lnTo>
                <a:lnTo>
                  <a:pt x="3216909" y="34247"/>
                </a:lnTo>
                <a:lnTo>
                  <a:pt x="3204448" y="16408"/>
                </a:lnTo>
                <a:lnTo>
                  <a:pt x="3186400" y="4398"/>
                </a:lnTo>
                <a:lnTo>
                  <a:pt x="3164992" y="0"/>
                </a:lnTo>
                <a:close/>
              </a:path>
              <a:path w="8402320" h="113664">
                <a:moveTo>
                  <a:pt x="3424021" y="0"/>
                </a:moveTo>
                <a:lnTo>
                  <a:pt x="3402431" y="4398"/>
                </a:lnTo>
                <a:lnTo>
                  <a:pt x="3384403" y="16408"/>
                </a:lnTo>
                <a:lnTo>
                  <a:pt x="3372043" y="34247"/>
                </a:lnTo>
                <a:lnTo>
                  <a:pt x="3367455" y="56133"/>
                </a:lnTo>
                <a:lnTo>
                  <a:pt x="3367455" y="56997"/>
                </a:lnTo>
                <a:lnTo>
                  <a:pt x="3371922" y="78884"/>
                </a:lnTo>
                <a:lnTo>
                  <a:pt x="3384080" y="96723"/>
                </a:lnTo>
                <a:lnTo>
                  <a:pt x="3402067" y="108732"/>
                </a:lnTo>
                <a:lnTo>
                  <a:pt x="3424021" y="113131"/>
                </a:lnTo>
                <a:lnTo>
                  <a:pt x="3445975" y="108732"/>
                </a:lnTo>
                <a:lnTo>
                  <a:pt x="3463963" y="96723"/>
                </a:lnTo>
                <a:lnTo>
                  <a:pt x="3476120" y="78884"/>
                </a:lnTo>
                <a:lnTo>
                  <a:pt x="3480587" y="56997"/>
                </a:lnTo>
                <a:lnTo>
                  <a:pt x="3480587" y="56133"/>
                </a:lnTo>
                <a:lnTo>
                  <a:pt x="3475938" y="34247"/>
                </a:lnTo>
                <a:lnTo>
                  <a:pt x="3463477" y="16408"/>
                </a:lnTo>
                <a:lnTo>
                  <a:pt x="3445429" y="4398"/>
                </a:lnTo>
                <a:lnTo>
                  <a:pt x="3424021" y="0"/>
                </a:lnTo>
                <a:close/>
              </a:path>
              <a:path w="8402320" h="113664">
                <a:moveTo>
                  <a:pt x="3683063" y="0"/>
                </a:moveTo>
                <a:lnTo>
                  <a:pt x="3661473" y="4398"/>
                </a:lnTo>
                <a:lnTo>
                  <a:pt x="3643445" y="16408"/>
                </a:lnTo>
                <a:lnTo>
                  <a:pt x="3631085" y="34247"/>
                </a:lnTo>
                <a:lnTo>
                  <a:pt x="3626497" y="56133"/>
                </a:lnTo>
                <a:lnTo>
                  <a:pt x="3626497" y="56997"/>
                </a:lnTo>
                <a:lnTo>
                  <a:pt x="3630964" y="78884"/>
                </a:lnTo>
                <a:lnTo>
                  <a:pt x="3643122" y="96723"/>
                </a:lnTo>
                <a:lnTo>
                  <a:pt x="3661109" y="108732"/>
                </a:lnTo>
                <a:lnTo>
                  <a:pt x="3683063" y="113131"/>
                </a:lnTo>
                <a:lnTo>
                  <a:pt x="3705017" y="108732"/>
                </a:lnTo>
                <a:lnTo>
                  <a:pt x="3723005" y="96723"/>
                </a:lnTo>
                <a:lnTo>
                  <a:pt x="3735162" y="78884"/>
                </a:lnTo>
                <a:lnTo>
                  <a:pt x="3739629" y="56997"/>
                </a:lnTo>
                <a:lnTo>
                  <a:pt x="3739629" y="56133"/>
                </a:lnTo>
                <a:lnTo>
                  <a:pt x="3734980" y="34247"/>
                </a:lnTo>
                <a:lnTo>
                  <a:pt x="3722519" y="16408"/>
                </a:lnTo>
                <a:lnTo>
                  <a:pt x="3704471" y="4398"/>
                </a:lnTo>
                <a:lnTo>
                  <a:pt x="3683063" y="0"/>
                </a:lnTo>
                <a:close/>
              </a:path>
              <a:path w="8402320" h="113664">
                <a:moveTo>
                  <a:pt x="3942092" y="0"/>
                </a:moveTo>
                <a:lnTo>
                  <a:pt x="3920502" y="4398"/>
                </a:lnTo>
                <a:lnTo>
                  <a:pt x="3902475" y="16408"/>
                </a:lnTo>
                <a:lnTo>
                  <a:pt x="3890114" y="34247"/>
                </a:lnTo>
                <a:lnTo>
                  <a:pt x="3885526" y="56133"/>
                </a:lnTo>
                <a:lnTo>
                  <a:pt x="3885526" y="56997"/>
                </a:lnTo>
                <a:lnTo>
                  <a:pt x="3889993" y="78884"/>
                </a:lnTo>
                <a:lnTo>
                  <a:pt x="3902151" y="96723"/>
                </a:lnTo>
                <a:lnTo>
                  <a:pt x="3920138" y="108732"/>
                </a:lnTo>
                <a:lnTo>
                  <a:pt x="3942092" y="113131"/>
                </a:lnTo>
                <a:lnTo>
                  <a:pt x="3964047" y="108732"/>
                </a:lnTo>
                <a:lnTo>
                  <a:pt x="3982034" y="96723"/>
                </a:lnTo>
                <a:lnTo>
                  <a:pt x="3994192" y="78884"/>
                </a:lnTo>
                <a:lnTo>
                  <a:pt x="3998658" y="56997"/>
                </a:lnTo>
                <a:lnTo>
                  <a:pt x="3998658" y="56133"/>
                </a:lnTo>
                <a:lnTo>
                  <a:pt x="3994009" y="34247"/>
                </a:lnTo>
                <a:lnTo>
                  <a:pt x="3981548" y="16408"/>
                </a:lnTo>
                <a:lnTo>
                  <a:pt x="3963500" y="4398"/>
                </a:lnTo>
                <a:lnTo>
                  <a:pt x="3942092" y="0"/>
                </a:lnTo>
                <a:close/>
              </a:path>
              <a:path w="8402320" h="113664">
                <a:moveTo>
                  <a:pt x="4201134" y="0"/>
                </a:moveTo>
                <a:lnTo>
                  <a:pt x="4179544" y="4398"/>
                </a:lnTo>
                <a:lnTo>
                  <a:pt x="4161516" y="16408"/>
                </a:lnTo>
                <a:lnTo>
                  <a:pt x="4149156" y="34247"/>
                </a:lnTo>
                <a:lnTo>
                  <a:pt x="4144568" y="56133"/>
                </a:lnTo>
                <a:lnTo>
                  <a:pt x="4144568" y="56997"/>
                </a:lnTo>
                <a:lnTo>
                  <a:pt x="4149035" y="78884"/>
                </a:lnTo>
                <a:lnTo>
                  <a:pt x="4161193" y="96723"/>
                </a:lnTo>
                <a:lnTo>
                  <a:pt x="4179180" y="108732"/>
                </a:lnTo>
                <a:lnTo>
                  <a:pt x="4201134" y="113131"/>
                </a:lnTo>
                <a:lnTo>
                  <a:pt x="4223088" y="108732"/>
                </a:lnTo>
                <a:lnTo>
                  <a:pt x="4241076" y="96723"/>
                </a:lnTo>
                <a:lnTo>
                  <a:pt x="4253233" y="78884"/>
                </a:lnTo>
                <a:lnTo>
                  <a:pt x="4257700" y="56997"/>
                </a:lnTo>
                <a:lnTo>
                  <a:pt x="4257700" y="56133"/>
                </a:lnTo>
                <a:lnTo>
                  <a:pt x="4253051" y="34247"/>
                </a:lnTo>
                <a:lnTo>
                  <a:pt x="4240590" y="16408"/>
                </a:lnTo>
                <a:lnTo>
                  <a:pt x="4222542" y="4398"/>
                </a:lnTo>
                <a:lnTo>
                  <a:pt x="4201134" y="0"/>
                </a:lnTo>
                <a:close/>
              </a:path>
              <a:path w="8402320" h="113664">
                <a:moveTo>
                  <a:pt x="4460163" y="0"/>
                </a:moveTo>
                <a:lnTo>
                  <a:pt x="4438573" y="4398"/>
                </a:lnTo>
                <a:lnTo>
                  <a:pt x="4420546" y="16408"/>
                </a:lnTo>
                <a:lnTo>
                  <a:pt x="4408185" y="34247"/>
                </a:lnTo>
                <a:lnTo>
                  <a:pt x="4403598" y="56133"/>
                </a:lnTo>
                <a:lnTo>
                  <a:pt x="4403598" y="56997"/>
                </a:lnTo>
                <a:lnTo>
                  <a:pt x="4408064" y="78884"/>
                </a:lnTo>
                <a:lnTo>
                  <a:pt x="4420222" y="96723"/>
                </a:lnTo>
                <a:lnTo>
                  <a:pt x="4438209" y="108732"/>
                </a:lnTo>
                <a:lnTo>
                  <a:pt x="4460163" y="113131"/>
                </a:lnTo>
                <a:lnTo>
                  <a:pt x="4482118" y="108732"/>
                </a:lnTo>
                <a:lnTo>
                  <a:pt x="4500105" y="96723"/>
                </a:lnTo>
                <a:lnTo>
                  <a:pt x="4512263" y="78884"/>
                </a:lnTo>
                <a:lnTo>
                  <a:pt x="4516729" y="56997"/>
                </a:lnTo>
                <a:lnTo>
                  <a:pt x="4516729" y="56133"/>
                </a:lnTo>
                <a:lnTo>
                  <a:pt x="4512081" y="34247"/>
                </a:lnTo>
                <a:lnTo>
                  <a:pt x="4499619" y="16408"/>
                </a:lnTo>
                <a:lnTo>
                  <a:pt x="4481571" y="4398"/>
                </a:lnTo>
                <a:lnTo>
                  <a:pt x="4460163" y="0"/>
                </a:lnTo>
                <a:close/>
              </a:path>
              <a:path w="8402320" h="113664">
                <a:moveTo>
                  <a:pt x="4719205" y="0"/>
                </a:moveTo>
                <a:lnTo>
                  <a:pt x="4697615" y="4398"/>
                </a:lnTo>
                <a:lnTo>
                  <a:pt x="4679588" y="16408"/>
                </a:lnTo>
                <a:lnTo>
                  <a:pt x="4667227" y="34247"/>
                </a:lnTo>
                <a:lnTo>
                  <a:pt x="4662639" y="56133"/>
                </a:lnTo>
                <a:lnTo>
                  <a:pt x="4662639" y="56997"/>
                </a:lnTo>
                <a:lnTo>
                  <a:pt x="4667106" y="78884"/>
                </a:lnTo>
                <a:lnTo>
                  <a:pt x="4679264" y="96723"/>
                </a:lnTo>
                <a:lnTo>
                  <a:pt x="4697251" y="108732"/>
                </a:lnTo>
                <a:lnTo>
                  <a:pt x="4719205" y="113131"/>
                </a:lnTo>
                <a:lnTo>
                  <a:pt x="4741160" y="108732"/>
                </a:lnTo>
                <a:lnTo>
                  <a:pt x="4759147" y="96723"/>
                </a:lnTo>
                <a:lnTo>
                  <a:pt x="4771305" y="78884"/>
                </a:lnTo>
                <a:lnTo>
                  <a:pt x="4775771" y="56997"/>
                </a:lnTo>
                <a:lnTo>
                  <a:pt x="4775771" y="56133"/>
                </a:lnTo>
                <a:lnTo>
                  <a:pt x="4771122" y="34247"/>
                </a:lnTo>
                <a:lnTo>
                  <a:pt x="4758661" y="16408"/>
                </a:lnTo>
                <a:lnTo>
                  <a:pt x="4740613" y="4398"/>
                </a:lnTo>
                <a:lnTo>
                  <a:pt x="4719205" y="0"/>
                </a:lnTo>
                <a:close/>
              </a:path>
              <a:path w="8402320" h="113664">
                <a:moveTo>
                  <a:pt x="4978234" y="0"/>
                </a:moveTo>
                <a:lnTo>
                  <a:pt x="4956644" y="4398"/>
                </a:lnTo>
                <a:lnTo>
                  <a:pt x="4938617" y="16408"/>
                </a:lnTo>
                <a:lnTo>
                  <a:pt x="4926256" y="34247"/>
                </a:lnTo>
                <a:lnTo>
                  <a:pt x="4921669" y="56133"/>
                </a:lnTo>
                <a:lnTo>
                  <a:pt x="4921669" y="56997"/>
                </a:lnTo>
                <a:lnTo>
                  <a:pt x="4926135" y="78884"/>
                </a:lnTo>
                <a:lnTo>
                  <a:pt x="4938293" y="96723"/>
                </a:lnTo>
                <a:lnTo>
                  <a:pt x="4956280" y="108732"/>
                </a:lnTo>
                <a:lnTo>
                  <a:pt x="4978234" y="113131"/>
                </a:lnTo>
                <a:lnTo>
                  <a:pt x="5000189" y="108732"/>
                </a:lnTo>
                <a:lnTo>
                  <a:pt x="5018176" y="96723"/>
                </a:lnTo>
                <a:lnTo>
                  <a:pt x="5030334" y="78884"/>
                </a:lnTo>
                <a:lnTo>
                  <a:pt x="5034800" y="56997"/>
                </a:lnTo>
                <a:lnTo>
                  <a:pt x="5034800" y="56133"/>
                </a:lnTo>
                <a:lnTo>
                  <a:pt x="5030152" y="34247"/>
                </a:lnTo>
                <a:lnTo>
                  <a:pt x="5017690" y="16408"/>
                </a:lnTo>
                <a:lnTo>
                  <a:pt x="4999642" y="4398"/>
                </a:lnTo>
                <a:lnTo>
                  <a:pt x="4978234" y="0"/>
                </a:lnTo>
                <a:close/>
              </a:path>
              <a:path w="8402320" h="113664">
                <a:moveTo>
                  <a:pt x="5237276" y="0"/>
                </a:moveTo>
                <a:lnTo>
                  <a:pt x="5215686" y="4398"/>
                </a:lnTo>
                <a:lnTo>
                  <a:pt x="5197659" y="16408"/>
                </a:lnTo>
                <a:lnTo>
                  <a:pt x="5185298" y="34247"/>
                </a:lnTo>
                <a:lnTo>
                  <a:pt x="5180711" y="56133"/>
                </a:lnTo>
                <a:lnTo>
                  <a:pt x="5180711" y="56997"/>
                </a:lnTo>
                <a:lnTo>
                  <a:pt x="5185177" y="78884"/>
                </a:lnTo>
                <a:lnTo>
                  <a:pt x="5197335" y="96723"/>
                </a:lnTo>
                <a:lnTo>
                  <a:pt x="5215322" y="108732"/>
                </a:lnTo>
                <a:lnTo>
                  <a:pt x="5237276" y="113131"/>
                </a:lnTo>
                <a:lnTo>
                  <a:pt x="5259231" y="108732"/>
                </a:lnTo>
                <a:lnTo>
                  <a:pt x="5277218" y="96723"/>
                </a:lnTo>
                <a:lnTo>
                  <a:pt x="5289376" y="78884"/>
                </a:lnTo>
                <a:lnTo>
                  <a:pt x="5293842" y="56997"/>
                </a:lnTo>
                <a:lnTo>
                  <a:pt x="5293842" y="56133"/>
                </a:lnTo>
                <a:lnTo>
                  <a:pt x="5289194" y="34247"/>
                </a:lnTo>
                <a:lnTo>
                  <a:pt x="5276732" y="16408"/>
                </a:lnTo>
                <a:lnTo>
                  <a:pt x="5258684" y="4398"/>
                </a:lnTo>
                <a:lnTo>
                  <a:pt x="5237276" y="0"/>
                </a:lnTo>
                <a:close/>
              </a:path>
              <a:path w="8402320" h="113664">
                <a:moveTo>
                  <a:pt x="5496306" y="0"/>
                </a:moveTo>
                <a:lnTo>
                  <a:pt x="5474716" y="4398"/>
                </a:lnTo>
                <a:lnTo>
                  <a:pt x="5456688" y="16408"/>
                </a:lnTo>
                <a:lnTo>
                  <a:pt x="5444328" y="34247"/>
                </a:lnTo>
                <a:lnTo>
                  <a:pt x="5439740" y="56133"/>
                </a:lnTo>
                <a:lnTo>
                  <a:pt x="5439740" y="56997"/>
                </a:lnTo>
                <a:lnTo>
                  <a:pt x="5444206" y="78884"/>
                </a:lnTo>
                <a:lnTo>
                  <a:pt x="5456364" y="96723"/>
                </a:lnTo>
                <a:lnTo>
                  <a:pt x="5474351" y="108732"/>
                </a:lnTo>
                <a:lnTo>
                  <a:pt x="5496306" y="113131"/>
                </a:lnTo>
                <a:lnTo>
                  <a:pt x="5518260" y="108732"/>
                </a:lnTo>
                <a:lnTo>
                  <a:pt x="5536247" y="96723"/>
                </a:lnTo>
                <a:lnTo>
                  <a:pt x="5548405" y="78884"/>
                </a:lnTo>
                <a:lnTo>
                  <a:pt x="5552871" y="56997"/>
                </a:lnTo>
                <a:lnTo>
                  <a:pt x="5552871" y="56133"/>
                </a:lnTo>
                <a:lnTo>
                  <a:pt x="5548223" y="34247"/>
                </a:lnTo>
                <a:lnTo>
                  <a:pt x="5535761" y="16408"/>
                </a:lnTo>
                <a:lnTo>
                  <a:pt x="5517713" y="4398"/>
                </a:lnTo>
                <a:lnTo>
                  <a:pt x="5496306" y="0"/>
                </a:lnTo>
                <a:close/>
              </a:path>
              <a:path w="8402320" h="113664">
                <a:moveTo>
                  <a:pt x="5755347" y="0"/>
                </a:moveTo>
                <a:lnTo>
                  <a:pt x="5733757" y="4398"/>
                </a:lnTo>
                <a:lnTo>
                  <a:pt x="5715730" y="16408"/>
                </a:lnTo>
                <a:lnTo>
                  <a:pt x="5703369" y="34247"/>
                </a:lnTo>
                <a:lnTo>
                  <a:pt x="5698782" y="56133"/>
                </a:lnTo>
                <a:lnTo>
                  <a:pt x="5698782" y="56997"/>
                </a:lnTo>
                <a:lnTo>
                  <a:pt x="5703248" y="78884"/>
                </a:lnTo>
                <a:lnTo>
                  <a:pt x="5715406" y="96723"/>
                </a:lnTo>
                <a:lnTo>
                  <a:pt x="5733393" y="108732"/>
                </a:lnTo>
                <a:lnTo>
                  <a:pt x="5755347" y="113131"/>
                </a:lnTo>
                <a:lnTo>
                  <a:pt x="5777302" y="108732"/>
                </a:lnTo>
                <a:lnTo>
                  <a:pt x="5795289" y="96723"/>
                </a:lnTo>
                <a:lnTo>
                  <a:pt x="5807447" y="78884"/>
                </a:lnTo>
                <a:lnTo>
                  <a:pt x="5811913" y="56997"/>
                </a:lnTo>
                <a:lnTo>
                  <a:pt x="5811913" y="56133"/>
                </a:lnTo>
                <a:lnTo>
                  <a:pt x="5807265" y="34247"/>
                </a:lnTo>
                <a:lnTo>
                  <a:pt x="5794803" y="16408"/>
                </a:lnTo>
                <a:lnTo>
                  <a:pt x="5776755" y="4398"/>
                </a:lnTo>
                <a:lnTo>
                  <a:pt x="5755347" y="0"/>
                </a:lnTo>
                <a:close/>
              </a:path>
              <a:path w="8402320" h="113664">
                <a:moveTo>
                  <a:pt x="6014377" y="0"/>
                </a:moveTo>
                <a:lnTo>
                  <a:pt x="5992787" y="4398"/>
                </a:lnTo>
                <a:lnTo>
                  <a:pt x="5974759" y="16408"/>
                </a:lnTo>
                <a:lnTo>
                  <a:pt x="5962399" y="34247"/>
                </a:lnTo>
                <a:lnTo>
                  <a:pt x="5957811" y="56133"/>
                </a:lnTo>
                <a:lnTo>
                  <a:pt x="5957811" y="56997"/>
                </a:lnTo>
                <a:lnTo>
                  <a:pt x="5962277" y="78884"/>
                </a:lnTo>
                <a:lnTo>
                  <a:pt x="5974435" y="96723"/>
                </a:lnTo>
                <a:lnTo>
                  <a:pt x="5992422" y="108732"/>
                </a:lnTo>
                <a:lnTo>
                  <a:pt x="6014377" y="113131"/>
                </a:lnTo>
                <a:lnTo>
                  <a:pt x="6036331" y="108732"/>
                </a:lnTo>
                <a:lnTo>
                  <a:pt x="6054318" y="96723"/>
                </a:lnTo>
                <a:lnTo>
                  <a:pt x="6066476" y="78884"/>
                </a:lnTo>
                <a:lnTo>
                  <a:pt x="6070942" y="56997"/>
                </a:lnTo>
                <a:lnTo>
                  <a:pt x="6070942" y="56133"/>
                </a:lnTo>
                <a:lnTo>
                  <a:pt x="6066294" y="34247"/>
                </a:lnTo>
                <a:lnTo>
                  <a:pt x="6053832" y="16408"/>
                </a:lnTo>
                <a:lnTo>
                  <a:pt x="6035784" y="4398"/>
                </a:lnTo>
                <a:lnTo>
                  <a:pt x="6014377" y="0"/>
                </a:lnTo>
                <a:close/>
              </a:path>
              <a:path w="8402320" h="113664">
                <a:moveTo>
                  <a:pt x="6273419" y="0"/>
                </a:moveTo>
                <a:lnTo>
                  <a:pt x="6251829" y="4398"/>
                </a:lnTo>
                <a:lnTo>
                  <a:pt x="6233801" y="16408"/>
                </a:lnTo>
                <a:lnTo>
                  <a:pt x="6221441" y="34247"/>
                </a:lnTo>
                <a:lnTo>
                  <a:pt x="6216853" y="56133"/>
                </a:lnTo>
                <a:lnTo>
                  <a:pt x="6216853" y="56997"/>
                </a:lnTo>
                <a:lnTo>
                  <a:pt x="6221319" y="78884"/>
                </a:lnTo>
                <a:lnTo>
                  <a:pt x="6233477" y="96723"/>
                </a:lnTo>
                <a:lnTo>
                  <a:pt x="6251464" y="108732"/>
                </a:lnTo>
                <a:lnTo>
                  <a:pt x="6273419" y="113131"/>
                </a:lnTo>
                <a:lnTo>
                  <a:pt x="6295373" y="108732"/>
                </a:lnTo>
                <a:lnTo>
                  <a:pt x="6313360" y="96723"/>
                </a:lnTo>
                <a:lnTo>
                  <a:pt x="6325518" y="78884"/>
                </a:lnTo>
                <a:lnTo>
                  <a:pt x="6329984" y="56997"/>
                </a:lnTo>
                <a:lnTo>
                  <a:pt x="6329984" y="56133"/>
                </a:lnTo>
                <a:lnTo>
                  <a:pt x="6325336" y="34247"/>
                </a:lnTo>
                <a:lnTo>
                  <a:pt x="6312874" y="16408"/>
                </a:lnTo>
                <a:lnTo>
                  <a:pt x="6294826" y="4398"/>
                </a:lnTo>
                <a:lnTo>
                  <a:pt x="6273419" y="0"/>
                </a:lnTo>
                <a:close/>
              </a:path>
              <a:path w="8402320" h="113664">
                <a:moveTo>
                  <a:pt x="6532448" y="0"/>
                </a:moveTo>
                <a:lnTo>
                  <a:pt x="6510858" y="4398"/>
                </a:lnTo>
                <a:lnTo>
                  <a:pt x="6492830" y="16408"/>
                </a:lnTo>
                <a:lnTo>
                  <a:pt x="6480470" y="34247"/>
                </a:lnTo>
                <a:lnTo>
                  <a:pt x="6475882" y="56133"/>
                </a:lnTo>
                <a:lnTo>
                  <a:pt x="6475882" y="56997"/>
                </a:lnTo>
                <a:lnTo>
                  <a:pt x="6480348" y="78884"/>
                </a:lnTo>
                <a:lnTo>
                  <a:pt x="6492506" y="96723"/>
                </a:lnTo>
                <a:lnTo>
                  <a:pt x="6510493" y="108732"/>
                </a:lnTo>
                <a:lnTo>
                  <a:pt x="6532448" y="113131"/>
                </a:lnTo>
                <a:lnTo>
                  <a:pt x="6554402" y="108732"/>
                </a:lnTo>
                <a:lnTo>
                  <a:pt x="6572389" y="96723"/>
                </a:lnTo>
                <a:lnTo>
                  <a:pt x="6584547" y="78884"/>
                </a:lnTo>
                <a:lnTo>
                  <a:pt x="6589013" y="56997"/>
                </a:lnTo>
                <a:lnTo>
                  <a:pt x="6589013" y="56133"/>
                </a:lnTo>
                <a:lnTo>
                  <a:pt x="6584365" y="34247"/>
                </a:lnTo>
                <a:lnTo>
                  <a:pt x="6571903" y="16408"/>
                </a:lnTo>
                <a:lnTo>
                  <a:pt x="6553856" y="4398"/>
                </a:lnTo>
                <a:lnTo>
                  <a:pt x="6532448" y="0"/>
                </a:lnTo>
                <a:close/>
              </a:path>
              <a:path w="8402320" h="113664">
                <a:moveTo>
                  <a:pt x="6791490" y="0"/>
                </a:moveTo>
                <a:lnTo>
                  <a:pt x="6769900" y="4398"/>
                </a:lnTo>
                <a:lnTo>
                  <a:pt x="6751872" y="16408"/>
                </a:lnTo>
                <a:lnTo>
                  <a:pt x="6739512" y="34247"/>
                </a:lnTo>
                <a:lnTo>
                  <a:pt x="6734924" y="56133"/>
                </a:lnTo>
                <a:lnTo>
                  <a:pt x="6734924" y="56997"/>
                </a:lnTo>
                <a:lnTo>
                  <a:pt x="6739390" y="78884"/>
                </a:lnTo>
                <a:lnTo>
                  <a:pt x="6751548" y="96723"/>
                </a:lnTo>
                <a:lnTo>
                  <a:pt x="6769535" y="108732"/>
                </a:lnTo>
                <a:lnTo>
                  <a:pt x="6791490" y="113131"/>
                </a:lnTo>
                <a:lnTo>
                  <a:pt x="6813444" y="108732"/>
                </a:lnTo>
                <a:lnTo>
                  <a:pt x="6831431" y="96723"/>
                </a:lnTo>
                <a:lnTo>
                  <a:pt x="6843589" y="78884"/>
                </a:lnTo>
                <a:lnTo>
                  <a:pt x="6848055" y="56997"/>
                </a:lnTo>
                <a:lnTo>
                  <a:pt x="6848055" y="56133"/>
                </a:lnTo>
                <a:lnTo>
                  <a:pt x="6843407" y="34247"/>
                </a:lnTo>
                <a:lnTo>
                  <a:pt x="6830945" y="16408"/>
                </a:lnTo>
                <a:lnTo>
                  <a:pt x="6812897" y="4398"/>
                </a:lnTo>
                <a:lnTo>
                  <a:pt x="6791490" y="0"/>
                </a:lnTo>
                <a:close/>
              </a:path>
              <a:path w="8402320" h="113664">
                <a:moveTo>
                  <a:pt x="7050519" y="0"/>
                </a:moveTo>
                <a:lnTo>
                  <a:pt x="7028929" y="4398"/>
                </a:lnTo>
                <a:lnTo>
                  <a:pt x="7010901" y="16408"/>
                </a:lnTo>
                <a:lnTo>
                  <a:pt x="6998541" y="34247"/>
                </a:lnTo>
                <a:lnTo>
                  <a:pt x="6993953" y="56133"/>
                </a:lnTo>
                <a:lnTo>
                  <a:pt x="6993953" y="56997"/>
                </a:lnTo>
                <a:lnTo>
                  <a:pt x="6998419" y="78884"/>
                </a:lnTo>
                <a:lnTo>
                  <a:pt x="7010577" y="96723"/>
                </a:lnTo>
                <a:lnTo>
                  <a:pt x="7028564" y="108732"/>
                </a:lnTo>
                <a:lnTo>
                  <a:pt x="7050519" y="113131"/>
                </a:lnTo>
                <a:lnTo>
                  <a:pt x="7072473" y="108732"/>
                </a:lnTo>
                <a:lnTo>
                  <a:pt x="7090460" y="96723"/>
                </a:lnTo>
                <a:lnTo>
                  <a:pt x="7102618" y="78884"/>
                </a:lnTo>
                <a:lnTo>
                  <a:pt x="7107085" y="56997"/>
                </a:lnTo>
                <a:lnTo>
                  <a:pt x="7107085" y="56133"/>
                </a:lnTo>
                <a:lnTo>
                  <a:pt x="7102436" y="34247"/>
                </a:lnTo>
                <a:lnTo>
                  <a:pt x="7089975" y="16408"/>
                </a:lnTo>
                <a:lnTo>
                  <a:pt x="7071927" y="4398"/>
                </a:lnTo>
                <a:lnTo>
                  <a:pt x="7050519" y="0"/>
                </a:lnTo>
                <a:close/>
              </a:path>
              <a:path w="8402320" h="113664">
                <a:moveTo>
                  <a:pt x="7309561" y="0"/>
                </a:moveTo>
                <a:lnTo>
                  <a:pt x="7287971" y="4398"/>
                </a:lnTo>
                <a:lnTo>
                  <a:pt x="7269943" y="16408"/>
                </a:lnTo>
                <a:lnTo>
                  <a:pt x="7257583" y="34247"/>
                </a:lnTo>
                <a:lnTo>
                  <a:pt x="7252995" y="56133"/>
                </a:lnTo>
                <a:lnTo>
                  <a:pt x="7252995" y="56997"/>
                </a:lnTo>
                <a:lnTo>
                  <a:pt x="7257461" y="78884"/>
                </a:lnTo>
                <a:lnTo>
                  <a:pt x="7269619" y="96723"/>
                </a:lnTo>
                <a:lnTo>
                  <a:pt x="7287606" y="108732"/>
                </a:lnTo>
                <a:lnTo>
                  <a:pt x="7309561" y="113131"/>
                </a:lnTo>
                <a:lnTo>
                  <a:pt x="7331515" y="108732"/>
                </a:lnTo>
                <a:lnTo>
                  <a:pt x="7349502" y="96723"/>
                </a:lnTo>
                <a:lnTo>
                  <a:pt x="7361660" y="78884"/>
                </a:lnTo>
                <a:lnTo>
                  <a:pt x="7366127" y="56997"/>
                </a:lnTo>
                <a:lnTo>
                  <a:pt x="7366127" y="56133"/>
                </a:lnTo>
                <a:lnTo>
                  <a:pt x="7361478" y="34247"/>
                </a:lnTo>
                <a:lnTo>
                  <a:pt x="7349016" y="16408"/>
                </a:lnTo>
                <a:lnTo>
                  <a:pt x="7330969" y="4398"/>
                </a:lnTo>
                <a:lnTo>
                  <a:pt x="7309561" y="0"/>
                </a:lnTo>
                <a:close/>
              </a:path>
              <a:path w="8402320" h="113664">
                <a:moveTo>
                  <a:pt x="7568590" y="0"/>
                </a:moveTo>
                <a:lnTo>
                  <a:pt x="7547000" y="4398"/>
                </a:lnTo>
                <a:lnTo>
                  <a:pt x="7528972" y="16408"/>
                </a:lnTo>
                <a:lnTo>
                  <a:pt x="7516612" y="34247"/>
                </a:lnTo>
                <a:lnTo>
                  <a:pt x="7512024" y="56133"/>
                </a:lnTo>
                <a:lnTo>
                  <a:pt x="7512024" y="56997"/>
                </a:lnTo>
                <a:lnTo>
                  <a:pt x="7516491" y="78884"/>
                </a:lnTo>
                <a:lnTo>
                  <a:pt x="7528648" y="96723"/>
                </a:lnTo>
                <a:lnTo>
                  <a:pt x="7546636" y="108732"/>
                </a:lnTo>
                <a:lnTo>
                  <a:pt x="7568590" y="113131"/>
                </a:lnTo>
                <a:lnTo>
                  <a:pt x="7590544" y="108732"/>
                </a:lnTo>
                <a:lnTo>
                  <a:pt x="7608531" y="96723"/>
                </a:lnTo>
                <a:lnTo>
                  <a:pt x="7620689" y="78884"/>
                </a:lnTo>
                <a:lnTo>
                  <a:pt x="7625156" y="56997"/>
                </a:lnTo>
                <a:lnTo>
                  <a:pt x="7625156" y="56133"/>
                </a:lnTo>
                <a:lnTo>
                  <a:pt x="7620507" y="34247"/>
                </a:lnTo>
                <a:lnTo>
                  <a:pt x="7608046" y="16408"/>
                </a:lnTo>
                <a:lnTo>
                  <a:pt x="7589998" y="4398"/>
                </a:lnTo>
                <a:lnTo>
                  <a:pt x="7568590" y="0"/>
                </a:lnTo>
                <a:close/>
              </a:path>
              <a:path w="8402320" h="113664">
                <a:moveTo>
                  <a:pt x="7827632" y="0"/>
                </a:moveTo>
                <a:lnTo>
                  <a:pt x="7806042" y="4398"/>
                </a:lnTo>
                <a:lnTo>
                  <a:pt x="7788014" y="16408"/>
                </a:lnTo>
                <a:lnTo>
                  <a:pt x="7775654" y="34247"/>
                </a:lnTo>
                <a:lnTo>
                  <a:pt x="7771066" y="56133"/>
                </a:lnTo>
                <a:lnTo>
                  <a:pt x="7771066" y="56997"/>
                </a:lnTo>
                <a:lnTo>
                  <a:pt x="7775532" y="78884"/>
                </a:lnTo>
                <a:lnTo>
                  <a:pt x="7787690" y="96723"/>
                </a:lnTo>
                <a:lnTo>
                  <a:pt x="7805677" y="108732"/>
                </a:lnTo>
                <a:lnTo>
                  <a:pt x="7827632" y="113131"/>
                </a:lnTo>
                <a:lnTo>
                  <a:pt x="7849586" y="108732"/>
                </a:lnTo>
                <a:lnTo>
                  <a:pt x="7867573" y="96723"/>
                </a:lnTo>
                <a:lnTo>
                  <a:pt x="7879731" y="78884"/>
                </a:lnTo>
                <a:lnTo>
                  <a:pt x="7884198" y="56997"/>
                </a:lnTo>
                <a:lnTo>
                  <a:pt x="7884198" y="56133"/>
                </a:lnTo>
                <a:lnTo>
                  <a:pt x="7879549" y="34247"/>
                </a:lnTo>
                <a:lnTo>
                  <a:pt x="7867088" y="16408"/>
                </a:lnTo>
                <a:lnTo>
                  <a:pt x="7849040" y="4398"/>
                </a:lnTo>
                <a:lnTo>
                  <a:pt x="7827632" y="0"/>
                </a:lnTo>
                <a:close/>
              </a:path>
              <a:path w="8402320" h="113664">
                <a:moveTo>
                  <a:pt x="8086661" y="0"/>
                </a:moveTo>
                <a:lnTo>
                  <a:pt x="8065071" y="4398"/>
                </a:lnTo>
                <a:lnTo>
                  <a:pt x="8047043" y="16408"/>
                </a:lnTo>
                <a:lnTo>
                  <a:pt x="8034683" y="34247"/>
                </a:lnTo>
                <a:lnTo>
                  <a:pt x="8030095" y="56133"/>
                </a:lnTo>
                <a:lnTo>
                  <a:pt x="8030095" y="56997"/>
                </a:lnTo>
                <a:lnTo>
                  <a:pt x="8034562" y="78884"/>
                </a:lnTo>
                <a:lnTo>
                  <a:pt x="8046719" y="96723"/>
                </a:lnTo>
                <a:lnTo>
                  <a:pt x="8064707" y="108732"/>
                </a:lnTo>
                <a:lnTo>
                  <a:pt x="8086661" y="113131"/>
                </a:lnTo>
                <a:lnTo>
                  <a:pt x="8108615" y="108732"/>
                </a:lnTo>
                <a:lnTo>
                  <a:pt x="8126603" y="96723"/>
                </a:lnTo>
                <a:lnTo>
                  <a:pt x="8138760" y="78884"/>
                </a:lnTo>
                <a:lnTo>
                  <a:pt x="8143227" y="56997"/>
                </a:lnTo>
                <a:lnTo>
                  <a:pt x="8143227" y="56133"/>
                </a:lnTo>
                <a:lnTo>
                  <a:pt x="8138578" y="34247"/>
                </a:lnTo>
                <a:lnTo>
                  <a:pt x="8126117" y="16408"/>
                </a:lnTo>
                <a:lnTo>
                  <a:pt x="8108069" y="4398"/>
                </a:lnTo>
                <a:lnTo>
                  <a:pt x="8086661" y="0"/>
                </a:lnTo>
                <a:close/>
              </a:path>
              <a:path w="8402320" h="113664">
                <a:moveTo>
                  <a:pt x="8345703" y="0"/>
                </a:moveTo>
                <a:lnTo>
                  <a:pt x="8324113" y="4398"/>
                </a:lnTo>
                <a:lnTo>
                  <a:pt x="8306085" y="16408"/>
                </a:lnTo>
                <a:lnTo>
                  <a:pt x="8293725" y="34247"/>
                </a:lnTo>
                <a:lnTo>
                  <a:pt x="8289137" y="56133"/>
                </a:lnTo>
                <a:lnTo>
                  <a:pt x="8289137" y="56997"/>
                </a:lnTo>
                <a:lnTo>
                  <a:pt x="8293604" y="78884"/>
                </a:lnTo>
                <a:lnTo>
                  <a:pt x="8305761" y="96723"/>
                </a:lnTo>
                <a:lnTo>
                  <a:pt x="8323749" y="108732"/>
                </a:lnTo>
                <a:lnTo>
                  <a:pt x="8345703" y="113131"/>
                </a:lnTo>
                <a:lnTo>
                  <a:pt x="8367657" y="108732"/>
                </a:lnTo>
                <a:lnTo>
                  <a:pt x="8385644" y="96723"/>
                </a:lnTo>
                <a:lnTo>
                  <a:pt x="8397802" y="78884"/>
                </a:lnTo>
                <a:lnTo>
                  <a:pt x="8402269" y="56997"/>
                </a:lnTo>
                <a:lnTo>
                  <a:pt x="8402269" y="56133"/>
                </a:lnTo>
                <a:lnTo>
                  <a:pt x="8397620" y="34247"/>
                </a:lnTo>
                <a:lnTo>
                  <a:pt x="8385159" y="16408"/>
                </a:lnTo>
                <a:lnTo>
                  <a:pt x="8367111" y="4398"/>
                </a:lnTo>
                <a:lnTo>
                  <a:pt x="8345703" y="0"/>
                </a:lnTo>
                <a:close/>
              </a:path>
            </a:pathLst>
          </a:custGeom>
          <a:solidFill>
            <a:srgbClr val="E2E3E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6" name="object 2">
            <a:extLst>
              <a:ext uri="{FF2B5EF4-FFF2-40B4-BE49-F238E27FC236}">
                <a16:creationId xmlns:a16="http://schemas.microsoft.com/office/drawing/2014/main" id="{73F0A382-18D8-28B6-BD0C-AA34899284BE}"/>
              </a:ext>
            </a:extLst>
          </p:cNvPr>
          <p:cNvSpPr>
            <a:spLocks/>
          </p:cNvSpPr>
          <p:nvPr userDrawn="1"/>
        </p:nvSpPr>
        <p:spPr bwMode="auto">
          <a:xfrm>
            <a:off x="371475" y="6384925"/>
            <a:ext cx="8401050" cy="114300"/>
          </a:xfrm>
          <a:custGeom>
            <a:avLst/>
            <a:gdLst>
              <a:gd name="T0" fmla="*/ 56466 w 8402320"/>
              <a:gd name="T1" fmla="*/ 120293 h 113664"/>
              <a:gd name="T2" fmla="*/ 315067 w 8402320"/>
              <a:gd name="T3" fmla="*/ 0 h 113664"/>
              <a:gd name="T4" fmla="*/ 336988 w 8402320"/>
              <a:gd name="T5" fmla="*/ 115615 h 113664"/>
              <a:gd name="T6" fmla="*/ 552125 w 8402320"/>
              <a:gd name="T7" fmla="*/ 4677 h 113664"/>
              <a:gd name="T8" fmla="*/ 613555 w 8402320"/>
              <a:gd name="T9" fmla="*/ 102845 h 113664"/>
              <a:gd name="T10" fmla="*/ 792728 w 8402320"/>
              <a:gd name="T11" fmla="*/ 17446 h 113664"/>
              <a:gd name="T12" fmla="*/ 884291 w 8402320"/>
              <a:gd name="T13" fmla="*/ 83877 h 113664"/>
              <a:gd name="T14" fmla="*/ 1039003 w 8402320"/>
              <a:gd name="T15" fmla="*/ 36415 h 113664"/>
              <a:gd name="T16" fmla="*/ 1147361 w 8402320"/>
              <a:gd name="T17" fmla="*/ 60605 h 113664"/>
              <a:gd name="T18" fmla="*/ 1293017 w 8402320"/>
              <a:gd name="T19" fmla="*/ 59686 h 113664"/>
              <a:gd name="T20" fmla="*/ 1405960 w 8402320"/>
              <a:gd name="T21" fmla="*/ 59686 h 113664"/>
              <a:gd name="T22" fmla="*/ 1551628 w 8402320"/>
              <a:gd name="T23" fmla="*/ 60605 h 113664"/>
              <a:gd name="T24" fmla="*/ 1659935 w 8402320"/>
              <a:gd name="T25" fmla="*/ 36415 h 113664"/>
              <a:gd name="T26" fmla="*/ 1814688 w 8402320"/>
              <a:gd name="T27" fmla="*/ 83877 h 113664"/>
              <a:gd name="T28" fmla="*/ 1906094 w 8402320"/>
              <a:gd name="T29" fmla="*/ 17446 h 113664"/>
              <a:gd name="T30" fmla="*/ 2085438 w 8402320"/>
              <a:gd name="T31" fmla="*/ 102845 h 113664"/>
              <a:gd name="T32" fmla="*/ 2146683 w 8402320"/>
              <a:gd name="T33" fmla="*/ 4677 h 113664"/>
              <a:gd name="T34" fmla="*/ 2361996 w 8402320"/>
              <a:gd name="T35" fmla="*/ 115615 h 113664"/>
              <a:gd name="T36" fmla="*/ 2383911 w 8402320"/>
              <a:gd name="T37" fmla="*/ 0 h 113664"/>
              <a:gd name="T38" fmla="*/ 2642522 w 8402320"/>
              <a:gd name="T39" fmla="*/ 120293 h 113664"/>
              <a:gd name="T40" fmla="*/ 2901121 w 8402320"/>
              <a:gd name="T41" fmla="*/ 0 h 113664"/>
              <a:gd name="T42" fmla="*/ 2923041 w 8402320"/>
              <a:gd name="T43" fmla="*/ 115615 h 113664"/>
              <a:gd name="T44" fmla="*/ 3138179 w 8402320"/>
              <a:gd name="T45" fmla="*/ 4677 h 113664"/>
              <a:gd name="T46" fmla="*/ 3199609 w 8402320"/>
              <a:gd name="T47" fmla="*/ 102845 h 113664"/>
              <a:gd name="T48" fmla="*/ 3378781 w 8402320"/>
              <a:gd name="T49" fmla="*/ 17446 h 113664"/>
              <a:gd name="T50" fmla="*/ 3470345 w 8402320"/>
              <a:gd name="T51" fmla="*/ 83877 h 113664"/>
              <a:gd name="T52" fmla="*/ 3625052 w 8402320"/>
              <a:gd name="T53" fmla="*/ 36415 h 113664"/>
              <a:gd name="T54" fmla="*/ 3733416 w 8402320"/>
              <a:gd name="T55" fmla="*/ 60605 h 113664"/>
              <a:gd name="T56" fmla="*/ 3879071 w 8402320"/>
              <a:gd name="T57" fmla="*/ 59686 h 113664"/>
              <a:gd name="T58" fmla="*/ 3992015 w 8402320"/>
              <a:gd name="T59" fmla="*/ 59686 h 113664"/>
              <a:gd name="T60" fmla="*/ 4137683 w 8402320"/>
              <a:gd name="T61" fmla="*/ 60605 h 113664"/>
              <a:gd name="T62" fmla="*/ 4245985 w 8402320"/>
              <a:gd name="T63" fmla="*/ 36415 h 113664"/>
              <a:gd name="T64" fmla="*/ 4400741 w 8402320"/>
              <a:gd name="T65" fmla="*/ 83877 h 113664"/>
              <a:gd name="T66" fmla="*/ 4492144 w 8402320"/>
              <a:gd name="T67" fmla="*/ 17446 h 113664"/>
              <a:gd name="T68" fmla="*/ 4671490 w 8402320"/>
              <a:gd name="T69" fmla="*/ 102845 h 113664"/>
              <a:gd name="T70" fmla="*/ 4732737 w 8402320"/>
              <a:gd name="T71" fmla="*/ 4677 h 113664"/>
              <a:gd name="T72" fmla="*/ 4948046 w 8402320"/>
              <a:gd name="T73" fmla="*/ 115615 h 113664"/>
              <a:gd name="T74" fmla="*/ 4969964 w 8402320"/>
              <a:gd name="T75" fmla="*/ 0 h 113664"/>
              <a:gd name="T76" fmla="*/ 5228575 w 8402320"/>
              <a:gd name="T77" fmla="*/ 120293 h 113664"/>
              <a:gd name="T78" fmla="*/ 5487173 w 8402320"/>
              <a:gd name="T79" fmla="*/ 0 h 113664"/>
              <a:gd name="T80" fmla="*/ 5509092 w 8402320"/>
              <a:gd name="T81" fmla="*/ 115615 h 113664"/>
              <a:gd name="T82" fmla="*/ 5724231 w 8402320"/>
              <a:gd name="T83" fmla="*/ 4677 h 113664"/>
              <a:gd name="T84" fmla="*/ 5785660 w 8402320"/>
              <a:gd name="T85" fmla="*/ 102845 h 113664"/>
              <a:gd name="T86" fmla="*/ 5964832 w 8402320"/>
              <a:gd name="T87" fmla="*/ 17446 h 113664"/>
              <a:gd name="T88" fmla="*/ 6056396 w 8402320"/>
              <a:gd name="T89" fmla="*/ 83877 h 113664"/>
              <a:gd name="T90" fmla="*/ 6211105 w 8402320"/>
              <a:gd name="T91" fmla="*/ 36415 h 113664"/>
              <a:gd name="T92" fmla="*/ 6319468 w 8402320"/>
              <a:gd name="T93" fmla="*/ 60605 h 113664"/>
              <a:gd name="T94" fmla="*/ 6465123 w 8402320"/>
              <a:gd name="T95" fmla="*/ 59686 h 113664"/>
              <a:gd name="T96" fmla="*/ 6578066 w 8402320"/>
              <a:gd name="T97" fmla="*/ 59686 h 113664"/>
              <a:gd name="T98" fmla="*/ 6723734 w 8402320"/>
              <a:gd name="T99" fmla="*/ 60605 h 113664"/>
              <a:gd name="T100" fmla="*/ 6832038 w 8402320"/>
              <a:gd name="T101" fmla="*/ 36415 h 113664"/>
              <a:gd name="T102" fmla="*/ 6986792 w 8402320"/>
              <a:gd name="T103" fmla="*/ 83877 h 113664"/>
              <a:gd name="T104" fmla="*/ 7078196 w 8402320"/>
              <a:gd name="T105" fmla="*/ 17446 h 113664"/>
              <a:gd name="T106" fmla="*/ 7257542 w 8402320"/>
              <a:gd name="T107" fmla="*/ 102845 h 113664"/>
              <a:gd name="T108" fmla="*/ 7318789 w 8402320"/>
              <a:gd name="T109" fmla="*/ 4677 h 113664"/>
              <a:gd name="T110" fmla="*/ 7534099 w 8402320"/>
              <a:gd name="T111" fmla="*/ 115615 h 113664"/>
              <a:gd name="T112" fmla="*/ 7556016 w 8402320"/>
              <a:gd name="T113" fmla="*/ 0 h 113664"/>
              <a:gd name="T114" fmla="*/ 7814627 w 8402320"/>
              <a:gd name="T115" fmla="*/ 120293 h 113664"/>
              <a:gd name="T116" fmla="*/ 8073226 w 8402320"/>
              <a:gd name="T117" fmla="*/ 0 h 113664"/>
              <a:gd name="T118" fmla="*/ 8095144 w 8402320"/>
              <a:gd name="T119" fmla="*/ 115615 h 113664"/>
              <a:gd name="T120" fmla="*/ 8310284 w 8402320"/>
              <a:gd name="T121" fmla="*/ 4677 h 113664"/>
              <a:gd name="T122" fmla="*/ 8371712 w 8402320"/>
              <a:gd name="T123" fmla="*/ 102845 h 113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8402320" h="113664">
                <a:moveTo>
                  <a:pt x="56565" y="0"/>
                </a:moveTo>
                <a:lnTo>
                  <a:pt x="34975" y="4398"/>
                </a:lnTo>
                <a:lnTo>
                  <a:pt x="16948" y="16408"/>
                </a:lnTo>
                <a:lnTo>
                  <a:pt x="4587" y="34247"/>
                </a:lnTo>
                <a:lnTo>
                  <a:pt x="0" y="56133"/>
                </a:lnTo>
                <a:lnTo>
                  <a:pt x="0" y="56997"/>
                </a:lnTo>
                <a:lnTo>
                  <a:pt x="4466" y="78884"/>
                </a:lnTo>
                <a:lnTo>
                  <a:pt x="16624" y="96723"/>
                </a:lnTo>
                <a:lnTo>
                  <a:pt x="34611" y="108732"/>
                </a:lnTo>
                <a:lnTo>
                  <a:pt x="56565" y="113131"/>
                </a:lnTo>
                <a:lnTo>
                  <a:pt x="78520" y="108732"/>
                </a:lnTo>
                <a:lnTo>
                  <a:pt x="96507" y="96723"/>
                </a:lnTo>
                <a:lnTo>
                  <a:pt x="108665" y="78884"/>
                </a:lnTo>
                <a:lnTo>
                  <a:pt x="113131" y="56997"/>
                </a:lnTo>
                <a:lnTo>
                  <a:pt x="113131" y="56133"/>
                </a:lnTo>
                <a:lnTo>
                  <a:pt x="108483" y="34247"/>
                </a:lnTo>
                <a:lnTo>
                  <a:pt x="96021" y="16408"/>
                </a:lnTo>
                <a:lnTo>
                  <a:pt x="77973" y="4398"/>
                </a:lnTo>
                <a:lnTo>
                  <a:pt x="56565" y="0"/>
                </a:lnTo>
                <a:close/>
              </a:path>
              <a:path w="8402320" h="113664">
                <a:moveTo>
                  <a:pt x="315595" y="0"/>
                </a:moveTo>
                <a:lnTo>
                  <a:pt x="294005" y="4398"/>
                </a:lnTo>
                <a:lnTo>
                  <a:pt x="275977" y="16408"/>
                </a:lnTo>
                <a:lnTo>
                  <a:pt x="263617" y="34247"/>
                </a:lnTo>
                <a:lnTo>
                  <a:pt x="259029" y="56133"/>
                </a:lnTo>
                <a:lnTo>
                  <a:pt x="259029" y="56997"/>
                </a:lnTo>
                <a:lnTo>
                  <a:pt x="263495" y="78884"/>
                </a:lnTo>
                <a:lnTo>
                  <a:pt x="275653" y="96723"/>
                </a:lnTo>
                <a:lnTo>
                  <a:pt x="293640" y="108732"/>
                </a:lnTo>
                <a:lnTo>
                  <a:pt x="315595" y="113131"/>
                </a:lnTo>
                <a:lnTo>
                  <a:pt x="337549" y="108732"/>
                </a:lnTo>
                <a:lnTo>
                  <a:pt x="355536" y="96723"/>
                </a:lnTo>
                <a:lnTo>
                  <a:pt x="367694" y="78884"/>
                </a:lnTo>
                <a:lnTo>
                  <a:pt x="372160" y="56997"/>
                </a:lnTo>
                <a:lnTo>
                  <a:pt x="372160" y="56133"/>
                </a:lnTo>
                <a:lnTo>
                  <a:pt x="367512" y="34247"/>
                </a:lnTo>
                <a:lnTo>
                  <a:pt x="355050" y="16408"/>
                </a:lnTo>
                <a:lnTo>
                  <a:pt x="337002" y="4398"/>
                </a:lnTo>
                <a:lnTo>
                  <a:pt x="315595" y="0"/>
                </a:lnTo>
                <a:close/>
              </a:path>
              <a:path w="8402320" h="113664">
                <a:moveTo>
                  <a:pt x="574636" y="0"/>
                </a:moveTo>
                <a:lnTo>
                  <a:pt x="553046" y="4398"/>
                </a:lnTo>
                <a:lnTo>
                  <a:pt x="535019" y="16408"/>
                </a:lnTo>
                <a:lnTo>
                  <a:pt x="522658" y="34247"/>
                </a:lnTo>
                <a:lnTo>
                  <a:pt x="518071" y="56133"/>
                </a:lnTo>
                <a:lnTo>
                  <a:pt x="518071" y="56997"/>
                </a:lnTo>
                <a:lnTo>
                  <a:pt x="522537" y="78884"/>
                </a:lnTo>
                <a:lnTo>
                  <a:pt x="534695" y="96723"/>
                </a:lnTo>
                <a:lnTo>
                  <a:pt x="552682" y="108732"/>
                </a:lnTo>
                <a:lnTo>
                  <a:pt x="574636" y="113131"/>
                </a:lnTo>
                <a:lnTo>
                  <a:pt x="596591" y="108732"/>
                </a:lnTo>
                <a:lnTo>
                  <a:pt x="614578" y="96723"/>
                </a:lnTo>
                <a:lnTo>
                  <a:pt x="626736" y="78884"/>
                </a:lnTo>
                <a:lnTo>
                  <a:pt x="631202" y="56997"/>
                </a:lnTo>
                <a:lnTo>
                  <a:pt x="631202" y="56133"/>
                </a:lnTo>
                <a:lnTo>
                  <a:pt x="626554" y="34247"/>
                </a:lnTo>
                <a:lnTo>
                  <a:pt x="614092" y="16408"/>
                </a:lnTo>
                <a:lnTo>
                  <a:pt x="596044" y="4398"/>
                </a:lnTo>
                <a:lnTo>
                  <a:pt x="574636" y="0"/>
                </a:lnTo>
                <a:close/>
              </a:path>
              <a:path w="8402320" h="113664">
                <a:moveTo>
                  <a:pt x="833666" y="0"/>
                </a:moveTo>
                <a:lnTo>
                  <a:pt x="812076" y="4398"/>
                </a:lnTo>
                <a:lnTo>
                  <a:pt x="794048" y="16408"/>
                </a:lnTo>
                <a:lnTo>
                  <a:pt x="781688" y="34247"/>
                </a:lnTo>
                <a:lnTo>
                  <a:pt x="777100" y="56133"/>
                </a:lnTo>
                <a:lnTo>
                  <a:pt x="777100" y="56997"/>
                </a:lnTo>
                <a:lnTo>
                  <a:pt x="781566" y="78884"/>
                </a:lnTo>
                <a:lnTo>
                  <a:pt x="793724" y="96723"/>
                </a:lnTo>
                <a:lnTo>
                  <a:pt x="811711" y="108732"/>
                </a:lnTo>
                <a:lnTo>
                  <a:pt x="833666" y="113131"/>
                </a:lnTo>
                <a:lnTo>
                  <a:pt x="855620" y="108732"/>
                </a:lnTo>
                <a:lnTo>
                  <a:pt x="873607" y="96723"/>
                </a:lnTo>
                <a:lnTo>
                  <a:pt x="885765" y="78884"/>
                </a:lnTo>
                <a:lnTo>
                  <a:pt x="890231" y="56997"/>
                </a:lnTo>
                <a:lnTo>
                  <a:pt x="890231" y="56133"/>
                </a:lnTo>
                <a:lnTo>
                  <a:pt x="885583" y="34247"/>
                </a:lnTo>
                <a:lnTo>
                  <a:pt x="873121" y="16408"/>
                </a:lnTo>
                <a:lnTo>
                  <a:pt x="855073" y="4398"/>
                </a:lnTo>
                <a:lnTo>
                  <a:pt x="833666" y="0"/>
                </a:lnTo>
                <a:close/>
              </a:path>
              <a:path w="8402320" h="113664">
                <a:moveTo>
                  <a:pt x="1092708" y="0"/>
                </a:moveTo>
                <a:lnTo>
                  <a:pt x="1071118" y="4398"/>
                </a:lnTo>
                <a:lnTo>
                  <a:pt x="1053090" y="16408"/>
                </a:lnTo>
                <a:lnTo>
                  <a:pt x="1040730" y="34247"/>
                </a:lnTo>
                <a:lnTo>
                  <a:pt x="1036142" y="56133"/>
                </a:lnTo>
                <a:lnTo>
                  <a:pt x="1036142" y="56997"/>
                </a:lnTo>
                <a:lnTo>
                  <a:pt x="1040608" y="78884"/>
                </a:lnTo>
                <a:lnTo>
                  <a:pt x="1052766" y="96723"/>
                </a:lnTo>
                <a:lnTo>
                  <a:pt x="1070753" y="108732"/>
                </a:lnTo>
                <a:lnTo>
                  <a:pt x="1092708" y="113131"/>
                </a:lnTo>
                <a:lnTo>
                  <a:pt x="1114662" y="108732"/>
                </a:lnTo>
                <a:lnTo>
                  <a:pt x="1132649" y="96723"/>
                </a:lnTo>
                <a:lnTo>
                  <a:pt x="1144807" y="78884"/>
                </a:lnTo>
                <a:lnTo>
                  <a:pt x="1149273" y="56997"/>
                </a:lnTo>
                <a:lnTo>
                  <a:pt x="1149273" y="56133"/>
                </a:lnTo>
                <a:lnTo>
                  <a:pt x="1144625" y="34247"/>
                </a:lnTo>
                <a:lnTo>
                  <a:pt x="1132163" y="16408"/>
                </a:lnTo>
                <a:lnTo>
                  <a:pt x="1114115" y="4398"/>
                </a:lnTo>
                <a:lnTo>
                  <a:pt x="1092708" y="0"/>
                </a:lnTo>
                <a:close/>
              </a:path>
              <a:path w="8402320" h="113664">
                <a:moveTo>
                  <a:pt x="1351737" y="0"/>
                </a:moveTo>
                <a:lnTo>
                  <a:pt x="1330147" y="4398"/>
                </a:lnTo>
                <a:lnTo>
                  <a:pt x="1312119" y="16408"/>
                </a:lnTo>
                <a:lnTo>
                  <a:pt x="1299759" y="34247"/>
                </a:lnTo>
                <a:lnTo>
                  <a:pt x="1295171" y="56133"/>
                </a:lnTo>
                <a:lnTo>
                  <a:pt x="1295171" y="56997"/>
                </a:lnTo>
                <a:lnTo>
                  <a:pt x="1299637" y="78884"/>
                </a:lnTo>
                <a:lnTo>
                  <a:pt x="1311795" y="96723"/>
                </a:lnTo>
                <a:lnTo>
                  <a:pt x="1329782" y="108732"/>
                </a:lnTo>
                <a:lnTo>
                  <a:pt x="1351737" y="113131"/>
                </a:lnTo>
                <a:lnTo>
                  <a:pt x="1373691" y="108732"/>
                </a:lnTo>
                <a:lnTo>
                  <a:pt x="1391678" y="96723"/>
                </a:lnTo>
                <a:lnTo>
                  <a:pt x="1403836" y="78884"/>
                </a:lnTo>
                <a:lnTo>
                  <a:pt x="1408303" y="56997"/>
                </a:lnTo>
                <a:lnTo>
                  <a:pt x="1408303" y="56133"/>
                </a:lnTo>
                <a:lnTo>
                  <a:pt x="1403654" y="34247"/>
                </a:lnTo>
                <a:lnTo>
                  <a:pt x="1391192" y="16408"/>
                </a:lnTo>
                <a:lnTo>
                  <a:pt x="1373145" y="4398"/>
                </a:lnTo>
                <a:lnTo>
                  <a:pt x="1351737" y="0"/>
                </a:lnTo>
                <a:close/>
              </a:path>
              <a:path w="8402320" h="113664">
                <a:moveTo>
                  <a:pt x="1610779" y="0"/>
                </a:moveTo>
                <a:lnTo>
                  <a:pt x="1589189" y="4398"/>
                </a:lnTo>
                <a:lnTo>
                  <a:pt x="1571161" y="16408"/>
                </a:lnTo>
                <a:lnTo>
                  <a:pt x="1558801" y="34247"/>
                </a:lnTo>
                <a:lnTo>
                  <a:pt x="1554213" y="56133"/>
                </a:lnTo>
                <a:lnTo>
                  <a:pt x="1554213" y="56997"/>
                </a:lnTo>
                <a:lnTo>
                  <a:pt x="1558679" y="78884"/>
                </a:lnTo>
                <a:lnTo>
                  <a:pt x="1570837" y="96723"/>
                </a:lnTo>
                <a:lnTo>
                  <a:pt x="1588824" y="108732"/>
                </a:lnTo>
                <a:lnTo>
                  <a:pt x="1610779" y="113131"/>
                </a:lnTo>
                <a:lnTo>
                  <a:pt x="1632733" y="108732"/>
                </a:lnTo>
                <a:lnTo>
                  <a:pt x="1650720" y="96723"/>
                </a:lnTo>
                <a:lnTo>
                  <a:pt x="1662878" y="78884"/>
                </a:lnTo>
                <a:lnTo>
                  <a:pt x="1667344" y="56997"/>
                </a:lnTo>
                <a:lnTo>
                  <a:pt x="1667344" y="56133"/>
                </a:lnTo>
                <a:lnTo>
                  <a:pt x="1662696" y="34247"/>
                </a:lnTo>
                <a:lnTo>
                  <a:pt x="1650234" y="16408"/>
                </a:lnTo>
                <a:lnTo>
                  <a:pt x="1632186" y="4398"/>
                </a:lnTo>
                <a:lnTo>
                  <a:pt x="1610779" y="0"/>
                </a:lnTo>
                <a:close/>
              </a:path>
              <a:path w="8402320" h="113664">
                <a:moveTo>
                  <a:pt x="1869808" y="0"/>
                </a:moveTo>
                <a:lnTo>
                  <a:pt x="1848218" y="4398"/>
                </a:lnTo>
                <a:lnTo>
                  <a:pt x="1830190" y="16408"/>
                </a:lnTo>
                <a:lnTo>
                  <a:pt x="1817830" y="34247"/>
                </a:lnTo>
                <a:lnTo>
                  <a:pt x="1813242" y="56133"/>
                </a:lnTo>
                <a:lnTo>
                  <a:pt x="1813242" y="56997"/>
                </a:lnTo>
                <a:lnTo>
                  <a:pt x="1817708" y="78884"/>
                </a:lnTo>
                <a:lnTo>
                  <a:pt x="1829866" y="96723"/>
                </a:lnTo>
                <a:lnTo>
                  <a:pt x="1847853" y="108732"/>
                </a:lnTo>
                <a:lnTo>
                  <a:pt x="1869808" y="113131"/>
                </a:lnTo>
                <a:lnTo>
                  <a:pt x="1891762" y="108732"/>
                </a:lnTo>
                <a:lnTo>
                  <a:pt x="1909749" y="96723"/>
                </a:lnTo>
                <a:lnTo>
                  <a:pt x="1921907" y="78884"/>
                </a:lnTo>
                <a:lnTo>
                  <a:pt x="1926374" y="56997"/>
                </a:lnTo>
                <a:lnTo>
                  <a:pt x="1926374" y="56133"/>
                </a:lnTo>
                <a:lnTo>
                  <a:pt x="1921725" y="34247"/>
                </a:lnTo>
                <a:lnTo>
                  <a:pt x="1909264" y="16408"/>
                </a:lnTo>
                <a:lnTo>
                  <a:pt x="1891216" y="4398"/>
                </a:lnTo>
                <a:lnTo>
                  <a:pt x="1869808" y="0"/>
                </a:lnTo>
                <a:close/>
              </a:path>
              <a:path w="8402320" h="113664">
                <a:moveTo>
                  <a:pt x="2128850" y="0"/>
                </a:moveTo>
                <a:lnTo>
                  <a:pt x="2107260" y="4398"/>
                </a:lnTo>
                <a:lnTo>
                  <a:pt x="2089232" y="16408"/>
                </a:lnTo>
                <a:lnTo>
                  <a:pt x="2076872" y="34247"/>
                </a:lnTo>
                <a:lnTo>
                  <a:pt x="2072284" y="56133"/>
                </a:lnTo>
                <a:lnTo>
                  <a:pt x="2072284" y="56997"/>
                </a:lnTo>
                <a:lnTo>
                  <a:pt x="2076750" y="78884"/>
                </a:lnTo>
                <a:lnTo>
                  <a:pt x="2088908" y="96723"/>
                </a:lnTo>
                <a:lnTo>
                  <a:pt x="2106895" y="108732"/>
                </a:lnTo>
                <a:lnTo>
                  <a:pt x="2128850" y="113131"/>
                </a:lnTo>
                <a:lnTo>
                  <a:pt x="2150804" y="108732"/>
                </a:lnTo>
                <a:lnTo>
                  <a:pt x="2168791" y="96723"/>
                </a:lnTo>
                <a:lnTo>
                  <a:pt x="2180949" y="78884"/>
                </a:lnTo>
                <a:lnTo>
                  <a:pt x="2185416" y="56997"/>
                </a:lnTo>
                <a:lnTo>
                  <a:pt x="2185416" y="56133"/>
                </a:lnTo>
                <a:lnTo>
                  <a:pt x="2180767" y="34247"/>
                </a:lnTo>
                <a:lnTo>
                  <a:pt x="2168305" y="16408"/>
                </a:lnTo>
                <a:lnTo>
                  <a:pt x="2150258" y="4398"/>
                </a:lnTo>
                <a:lnTo>
                  <a:pt x="2128850" y="0"/>
                </a:lnTo>
                <a:close/>
              </a:path>
              <a:path w="8402320" h="113664">
                <a:moveTo>
                  <a:pt x="2387879" y="0"/>
                </a:moveTo>
                <a:lnTo>
                  <a:pt x="2366289" y="4398"/>
                </a:lnTo>
                <a:lnTo>
                  <a:pt x="2348261" y="16408"/>
                </a:lnTo>
                <a:lnTo>
                  <a:pt x="2335901" y="34247"/>
                </a:lnTo>
                <a:lnTo>
                  <a:pt x="2331313" y="56133"/>
                </a:lnTo>
                <a:lnTo>
                  <a:pt x="2331313" y="56997"/>
                </a:lnTo>
                <a:lnTo>
                  <a:pt x="2335780" y="78884"/>
                </a:lnTo>
                <a:lnTo>
                  <a:pt x="2347937" y="96723"/>
                </a:lnTo>
                <a:lnTo>
                  <a:pt x="2365925" y="108732"/>
                </a:lnTo>
                <a:lnTo>
                  <a:pt x="2387879" y="113131"/>
                </a:lnTo>
                <a:lnTo>
                  <a:pt x="2409833" y="108732"/>
                </a:lnTo>
                <a:lnTo>
                  <a:pt x="2427820" y="96723"/>
                </a:lnTo>
                <a:lnTo>
                  <a:pt x="2439978" y="78884"/>
                </a:lnTo>
                <a:lnTo>
                  <a:pt x="2444445" y="56997"/>
                </a:lnTo>
                <a:lnTo>
                  <a:pt x="2444445" y="56133"/>
                </a:lnTo>
                <a:lnTo>
                  <a:pt x="2439796" y="34247"/>
                </a:lnTo>
                <a:lnTo>
                  <a:pt x="2427335" y="16408"/>
                </a:lnTo>
                <a:lnTo>
                  <a:pt x="2409287" y="4398"/>
                </a:lnTo>
                <a:lnTo>
                  <a:pt x="2387879" y="0"/>
                </a:lnTo>
                <a:close/>
              </a:path>
              <a:path w="8402320" h="113664">
                <a:moveTo>
                  <a:pt x="2646921" y="0"/>
                </a:moveTo>
                <a:lnTo>
                  <a:pt x="2625331" y="4398"/>
                </a:lnTo>
                <a:lnTo>
                  <a:pt x="2607303" y="16408"/>
                </a:lnTo>
                <a:lnTo>
                  <a:pt x="2594943" y="34247"/>
                </a:lnTo>
                <a:lnTo>
                  <a:pt x="2590355" y="56133"/>
                </a:lnTo>
                <a:lnTo>
                  <a:pt x="2590355" y="56997"/>
                </a:lnTo>
                <a:lnTo>
                  <a:pt x="2594821" y="78884"/>
                </a:lnTo>
                <a:lnTo>
                  <a:pt x="2606979" y="96723"/>
                </a:lnTo>
                <a:lnTo>
                  <a:pt x="2624966" y="108732"/>
                </a:lnTo>
                <a:lnTo>
                  <a:pt x="2646921" y="113131"/>
                </a:lnTo>
                <a:lnTo>
                  <a:pt x="2668875" y="108732"/>
                </a:lnTo>
                <a:lnTo>
                  <a:pt x="2686862" y="96723"/>
                </a:lnTo>
                <a:lnTo>
                  <a:pt x="2699020" y="78884"/>
                </a:lnTo>
                <a:lnTo>
                  <a:pt x="2703487" y="56997"/>
                </a:lnTo>
                <a:lnTo>
                  <a:pt x="2703487" y="56133"/>
                </a:lnTo>
                <a:lnTo>
                  <a:pt x="2698838" y="34247"/>
                </a:lnTo>
                <a:lnTo>
                  <a:pt x="2686377" y="16408"/>
                </a:lnTo>
                <a:lnTo>
                  <a:pt x="2668329" y="4398"/>
                </a:lnTo>
                <a:lnTo>
                  <a:pt x="2646921" y="0"/>
                </a:lnTo>
                <a:close/>
              </a:path>
              <a:path w="8402320" h="113664">
                <a:moveTo>
                  <a:pt x="2905950" y="0"/>
                </a:moveTo>
                <a:lnTo>
                  <a:pt x="2884360" y="4398"/>
                </a:lnTo>
                <a:lnTo>
                  <a:pt x="2866332" y="16408"/>
                </a:lnTo>
                <a:lnTo>
                  <a:pt x="2853972" y="34247"/>
                </a:lnTo>
                <a:lnTo>
                  <a:pt x="2849384" y="56133"/>
                </a:lnTo>
                <a:lnTo>
                  <a:pt x="2849384" y="56997"/>
                </a:lnTo>
                <a:lnTo>
                  <a:pt x="2853851" y="78884"/>
                </a:lnTo>
                <a:lnTo>
                  <a:pt x="2866009" y="96723"/>
                </a:lnTo>
                <a:lnTo>
                  <a:pt x="2883996" y="108732"/>
                </a:lnTo>
                <a:lnTo>
                  <a:pt x="2905950" y="113131"/>
                </a:lnTo>
                <a:lnTo>
                  <a:pt x="2927904" y="108732"/>
                </a:lnTo>
                <a:lnTo>
                  <a:pt x="2945892" y="96723"/>
                </a:lnTo>
                <a:lnTo>
                  <a:pt x="2958049" y="78884"/>
                </a:lnTo>
                <a:lnTo>
                  <a:pt x="2962516" y="56997"/>
                </a:lnTo>
                <a:lnTo>
                  <a:pt x="2962516" y="56133"/>
                </a:lnTo>
                <a:lnTo>
                  <a:pt x="2957867" y="34247"/>
                </a:lnTo>
                <a:lnTo>
                  <a:pt x="2945406" y="16408"/>
                </a:lnTo>
                <a:lnTo>
                  <a:pt x="2927358" y="4398"/>
                </a:lnTo>
                <a:lnTo>
                  <a:pt x="2905950" y="0"/>
                </a:lnTo>
                <a:close/>
              </a:path>
              <a:path w="8402320" h="113664">
                <a:moveTo>
                  <a:pt x="3164992" y="0"/>
                </a:moveTo>
                <a:lnTo>
                  <a:pt x="3143402" y="4398"/>
                </a:lnTo>
                <a:lnTo>
                  <a:pt x="3125374" y="16408"/>
                </a:lnTo>
                <a:lnTo>
                  <a:pt x="3113014" y="34247"/>
                </a:lnTo>
                <a:lnTo>
                  <a:pt x="3108426" y="56133"/>
                </a:lnTo>
                <a:lnTo>
                  <a:pt x="3108426" y="56997"/>
                </a:lnTo>
                <a:lnTo>
                  <a:pt x="3112893" y="78884"/>
                </a:lnTo>
                <a:lnTo>
                  <a:pt x="3125050" y="96723"/>
                </a:lnTo>
                <a:lnTo>
                  <a:pt x="3143038" y="108732"/>
                </a:lnTo>
                <a:lnTo>
                  <a:pt x="3164992" y="113131"/>
                </a:lnTo>
                <a:lnTo>
                  <a:pt x="3186946" y="108732"/>
                </a:lnTo>
                <a:lnTo>
                  <a:pt x="3204933" y="96723"/>
                </a:lnTo>
                <a:lnTo>
                  <a:pt x="3217091" y="78884"/>
                </a:lnTo>
                <a:lnTo>
                  <a:pt x="3221558" y="56997"/>
                </a:lnTo>
                <a:lnTo>
                  <a:pt x="3221558" y="56133"/>
                </a:lnTo>
                <a:lnTo>
                  <a:pt x="3216909" y="34247"/>
                </a:lnTo>
                <a:lnTo>
                  <a:pt x="3204448" y="16408"/>
                </a:lnTo>
                <a:lnTo>
                  <a:pt x="3186400" y="4398"/>
                </a:lnTo>
                <a:lnTo>
                  <a:pt x="3164992" y="0"/>
                </a:lnTo>
                <a:close/>
              </a:path>
              <a:path w="8402320" h="113664">
                <a:moveTo>
                  <a:pt x="3424021" y="0"/>
                </a:moveTo>
                <a:lnTo>
                  <a:pt x="3402431" y="4398"/>
                </a:lnTo>
                <a:lnTo>
                  <a:pt x="3384403" y="16408"/>
                </a:lnTo>
                <a:lnTo>
                  <a:pt x="3372043" y="34247"/>
                </a:lnTo>
                <a:lnTo>
                  <a:pt x="3367455" y="56133"/>
                </a:lnTo>
                <a:lnTo>
                  <a:pt x="3367455" y="56997"/>
                </a:lnTo>
                <a:lnTo>
                  <a:pt x="3371922" y="78884"/>
                </a:lnTo>
                <a:lnTo>
                  <a:pt x="3384080" y="96723"/>
                </a:lnTo>
                <a:lnTo>
                  <a:pt x="3402067" y="108732"/>
                </a:lnTo>
                <a:lnTo>
                  <a:pt x="3424021" y="113131"/>
                </a:lnTo>
                <a:lnTo>
                  <a:pt x="3445975" y="108732"/>
                </a:lnTo>
                <a:lnTo>
                  <a:pt x="3463963" y="96723"/>
                </a:lnTo>
                <a:lnTo>
                  <a:pt x="3476120" y="78884"/>
                </a:lnTo>
                <a:lnTo>
                  <a:pt x="3480587" y="56997"/>
                </a:lnTo>
                <a:lnTo>
                  <a:pt x="3480587" y="56133"/>
                </a:lnTo>
                <a:lnTo>
                  <a:pt x="3475938" y="34247"/>
                </a:lnTo>
                <a:lnTo>
                  <a:pt x="3463477" y="16408"/>
                </a:lnTo>
                <a:lnTo>
                  <a:pt x="3445429" y="4398"/>
                </a:lnTo>
                <a:lnTo>
                  <a:pt x="3424021" y="0"/>
                </a:lnTo>
                <a:close/>
              </a:path>
              <a:path w="8402320" h="113664">
                <a:moveTo>
                  <a:pt x="3683063" y="0"/>
                </a:moveTo>
                <a:lnTo>
                  <a:pt x="3661473" y="4398"/>
                </a:lnTo>
                <a:lnTo>
                  <a:pt x="3643445" y="16408"/>
                </a:lnTo>
                <a:lnTo>
                  <a:pt x="3631085" y="34247"/>
                </a:lnTo>
                <a:lnTo>
                  <a:pt x="3626497" y="56133"/>
                </a:lnTo>
                <a:lnTo>
                  <a:pt x="3626497" y="56997"/>
                </a:lnTo>
                <a:lnTo>
                  <a:pt x="3630964" y="78884"/>
                </a:lnTo>
                <a:lnTo>
                  <a:pt x="3643122" y="96723"/>
                </a:lnTo>
                <a:lnTo>
                  <a:pt x="3661109" y="108732"/>
                </a:lnTo>
                <a:lnTo>
                  <a:pt x="3683063" y="113131"/>
                </a:lnTo>
                <a:lnTo>
                  <a:pt x="3705017" y="108732"/>
                </a:lnTo>
                <a:lnTo>
                  <a:pt x="3723005" y="96723"/>
                </a:lnTo>
                <a:lnTo>
                  <a:pt x="3735162" y="78884"/>
                </a:lnTo>
                <a:lnTo>
                  <a:pt x="3739629" y="56997"/>
                </a:lnTo>
                <a:lnTo>
                  <a:pt x="3739629" y="56133"/>
                </a:lnTo>
                <a:lnTo>
                  <a:pt x="3734980" y="34247"/>
                </a:lnTo>
                <a:lnTo>
                  <a:pt x="3722519" y="16408"/>
                </a:lnTo>
                <a:lnTo>
                  <a:pt x="3704471" y="4398"/>
                </a:lnTo>
                <a:lnTo>
                  <a:pt x="3683063" y="0"/>
                </a:lnTo>
                <a:close/>
              </a:path>
              <a:path w="8402320" h="113664">
                <a:moveTo>
                  <a:pt x="3942092" y="0"/>
                </a:moveTo>
                <a:lnTo>
                  <a:pt x="3920502" y="4398"/>
                </a:lnTo>
                <a:lnTo>
                  <a:pt x="3902475" y="16408"/>
                </a:lnTo>
                <a:lnTo>
                  <a:pt x="3890114" y="34247"/>
                </a:lnTo>
                <a:lnTo>
                  <a:pt x="3885526" y="56133"/>
                </a:lnTo>
                <a:lnTo>
                  <a:pt x="3885526" y="56997"/>
                </a:lnTo>
                <a:lnTo>
                  <a:pt x="3889993" y="78884"/>
                </a:lnTo>
                <a:lnTo>
                  <a:pt x="3902151" y="96723"/>
                </a:lnTo>
                <a:lnTo>
                  <a:pt x="3920138" y="108732"/>
                </a:lnTo>
                <a:lnTo>
                  <a:pt x="3942092" y="113131"/>
                </a:lnTo>
                <a:lnTo>
                  <a:pt x="3964047" y="108732"/>
                </a:lnTo>
                <a:lnTo>
                  <a:pt x="3982034" y="96723"/>
                </a:lnTo>
                <a:lnTo>
                  <a:pt x="3994192" y="78884"/>
                </a:lnTo>
                <a:lnTo>
                  <a:pt x="3998658" y="56997"/>
                </a:lnTo>
                <a:lnTo>
                  <a:pt x="3998658" y="56133"/>
                </a:lnTo>
                <a:lnTo>
                  <a:pt x="3994009" y="34247"/>
                </a:lnTo>
                <a:lnTo>
                  <a:pt x="3981548" y="16408"/>
                </a:lnTo>
                <a:lnTo>
                  <a:pt x="3963500" y="4398"/>
                </a:lnTo>
                <a:lnTo>
                  <a:pt x="3942092" y="0"/>
                </a:lnTo>
                <a:close/>
              </a:path>
              <a:path w="8402320" h="113664">
                <a:moveTo>
                  <a:pt x="4201134" y="0"/>
                </a:moveTo>
                <a:lnTo>
                  <a:pt x="4179544" y="4398"/>
                </a:lnTo>
                <a:lnTo>
                  <a:pt x="4161516" y="16408"/>
                </a:lnTo>
                <a:lnTo>
                  <a:pt x="4149156" y="34247"/>
                </a:lnTo>
                <a:lnTo>
                  <a:pt x="4144568" y="56133"/>
                </a:lnTo>
                <a:lnTo>
                  <a:pt x="4144568" y="56997"/>
                </a:lnTo>
                <a:lnTo>
                  <a:pt x="4149035" y="78884"/>
                </a:lnTo>
                <a:lnTo>
                  <a:pt x="4161193" y="96723"/>
                </a:lnTo>
                <a:lnTo>
                  <a:pt x="4179180" y="108732"/>
                </a:lnTo>
                <a:lnTo>
                  <a:pt x="4201134" y="113131"/>
                </a:lnTo>
                <a:lnTo>
                  <a:pt x="4223088" y="108732"/>
                </a:lnTo>
                <a:lnTo>
                  <a:pt x="4241076" y="96723"/>
                </a:lnTo>
                <a:lnTo>
                  <a:pt x="4253233" y="78884"/>
                </a:lnTo>
                <a:lnTo>
                  <a:pt x="4257700" y="56997"/>
                </a:lnTo>
                <a:lnTo>
                  <a:pt x="4257700" y="56133"/>
                </a:lnTo>
                <a:lnTo>
                  <a:pt x="4253051" y="34247"/>
                </a:lnTo>
                <a:lnTo>
                  <a:pt x="4240590" y="16408"/>
                </a:lnTo>
                <a:lnTo>
                  <a:pt x="4222542" y="4398"/>
                </a:lnTo>
                <a:lnTo>
                  <a:pt x="4201134" y="0"/>
                </a:lnTo>
                <a:close/>
              </a:path>
              <a:path w="8402320" h="113664">
                <a:moveTo>
                  <a:pt x="4460163" y="0"/>
                </a:moveTo>
                <a:lnTo>
                  <a:pt x="4438573" y="4398"/>
                </a:lnTo>
                <a:lnTo>
                  <a:pt x="4420546" y="16408"/>
                </a:lnTo>
                <a:lnTo>
                  <a:pt x="4408185" y="34247"/>
                </a:lnTo>
                <a:lnTo>
                  <a:pt x="4403598" y="56133"/>
                </a:lnTo>
                <a:lnTo>
                  <a:pt x="4403598" y="56997"/>
                </a:lnTo>
                <a:lnTo>
                  <a:pt x="4408064" y="78884"/>
                </a:lnTo>
                <a:lnTo>
                  <a:pt x="4420222" y="96723"/>
                </a:lnTo>
                <a:lnTo>
                  <a:pt x="4438209" y="108732"/>
                </a:lnTo>
                <a:lnTo>
                  <a:pt x="4460163" y="113131"/>
                </a:lnTo>
                <a:lnTo>
                  <a:pt x="4482118" y="108732"/>
                </a:lnTo>
                <a:lnTo>
                  <a:pt x="4500105" y="96723"/>
                </a:lnTo>
                <a:lnTo>
                  <a:pt x="4512263" y="78884"/>
                </a:lnTo>
                <a:lnTo>
                  <a:pt x="4516729" y="56997"/>
                </a:lnTo>
                <a:lnTo>
                  <a:pt x="4516729" y="56133"/>
                </a:lnTo>
                <a:lnTo>
                  <a:pt x="4512081" y="34247"/>
                </a:lnTo>
                <a:lnTo>
                  <a:pt x="4499619" y="16408"/>
                </a:lnTo>
                <a:lnTo>
                  <a:pt x="4481571" y="4398"/>
                </a:lnTo>
                <a:lnTo>
                  <a:pt x="4460163" y="0"/>
                </a:lnTo>
                <a:close/>
              </a:path>
              <a:path w="8402320" h="113664">
                <a:moveTo>
                  <a:pt x="4719205" y="0"/>
                </a:moveTo>
                <a:lnTo>
                  <a:pt x="4697615" y="4398"/>
                </a:lnTo>
                <a:lnTo>
                  <a:pt x="4679588" y="16408"/>
                </a:lnTo>
                <a:lnTo>
                  <a:pt x="4667227" y="34247"/>
                </a:lnTo>
                <a:lnTo>
                  <a:pt x="4662639" y="56133"/>
                </a:lnTo>
                <a:lnTo>
                  <a:pt x="4662639" y="56997"/>
                </a:lnTo>
                <a:lnTo>
                  <a:pt x="4667106" y="78884"/>
                </a:lnTo>
                <a:lnTo>
                  <a:pt x="4679264" y="96723"/>
                </a:lnTo>
                <a:lnTo>
                  <a:pt x="4697251" y="108732"/>
                </a:lnTo>
                <a:lnTo>
                  <a:pt x="4719205" y="113131"/>
                </a:lnTo>
                <a:lnTo>
                  <a:pt x="4741160" y="108732"/>
                </a:lnTo>
                <a:lnTo>
                  <a:pt x="4759147" y="96723"/>
                </a:lnTo>
                <a:lnTo>
                  <a:pt x="4771305" y="78884"/>
                </a:lnTo>
                <a:lnTo>
                  <a:pt x="4775771" y="56997"/>
                </a:lnTo>
                <a:lnTo>
                  <a:pt x="4775771" y="56133"/>
                </a:lnTo>
                <a:lnTo>
                  <a:pt x="4771122" y="34247"/>
                </a:lnTo>
                <a:lnTo>
                  <a:pt x="4758661" y="16408"/>
                </a:lnTo>
                <a:lnTo>
                  <a:pt x="4740613" y="4398"/>
                </a:lnTo>
                <a:lnTo>
                  <a:pt x="4719205" y="0"/>
                </a:lnTo>
                <a:close/>
              </a:path>
              <a:path w="8402320" h="113664">
                <a:moveTo>
                  <a:pt x="4978234" y="0"/>
                </a:moveTo>
                <a:lnTo>
                  <a:pt x="4956644" y="4398"/>
                </a:lnTo>
                <a:lnTo>
                  <a:pt x="4938617" y="16408"/>
                </a:lnTo>
                <a:lnTo>
                  <a:pt x="4926256" y="34247"/>
                </a:lnTo>
                <a:lnTo>
                  <a:pt x="4921669" y="56133"/>
                </a:lnTo>
                <a:lnTo>
                  <a:pt x="4921669" y="56997"/>
                </a:lnTo>
                <a:lnTo>
                  <a:pt x="4926135" y="78884"/>
                </a:lnTo>
                <a:lnTo>
                  <a:pt x="4938293" y="96723"/>
                </a:lnTo>
                <a:lnTo>
                  <a:pt x="4956280" y="108732"/>
                </a:lnTo>
                <a:lnTo>
                  <a:pt x="4978234" y="113131"/>
                </a:lnTo>
                <a:lnTo>
                  <a:pt x="5000189" y="108732"/>
                </a:lnTo>
                <a:lnTo>
                  <a:pt x="5018176" y="96723"/>
                </a:lnTo>
                <a:lnTo>
                  <a:pt x="5030334" y="78884"/>
                </a:lnTo>
                <a:lnTo>
                  <a:pt x="5034800" y="56997"/>
                </a:lnTo>
                <a:lnTo>
                  <a:pt x="5034800" y="56133"/>
                </a:lnTo>
                <a:lnTo>
                  <a:pt x="5030152" y="34247"/>
                </a:lnTo>
                <a:lnTo>
                  <a:pt x="5017690" y="16408"/>
                </a:lnTo>
                <a:lnTo>
                  <a:pt x="4999642" y="4398"/>
                </a:lnTo>
                <a:lnTo>
                  <a:pt x="4978234" y="0"/>
                </a:lnTo>
                <a:close/>
              </a:path>
              <a:path w="8402320" h="113664">
                <a:moveTo>
                  <a:pt x="5237276" y="0"/>
                </a:moveTo>
                <a:lnTo>
                  <a:pt x="5215686" y="4398"/>
                </a:lnTo>
                <a:lnTo>
                  <a:pt x="5197659" y="16408"/>
                </a:lnTo>
                <a:lnTo>
                  <a:pt x="5185298" y="34247"/>
                </a:lnTo>
                <a:lnTo>
                  <a:pt x="5180711" y="56133"/>
                </a:lnTo>
                <a:lnTo>
                  <a:pt x="5180711" y="56997"/>
                </a:lnTo>
                <a:lnTo>
                  <a:pt x="5185177" y="78884"/>
                </a:lnTo>
                <a:lnTo>
                  <a:pt x="5197335" y="96723"/>
                </a:lnTo>
                <a:lnTo>
                  <a:pt x="5215322" y="108732"/>
                </a:lnTo>
                <a:lnTo>
                  <a:pt x="5237276" y="113131"/>
                </a:lnTo>
                <a:lnTo>
                  <a:pt x="5259231" y="108732"/>
                </a:lnTo>
                <a:lnTo>
                  <a:pt x="5277218" y="96723"/>
                </a:lnTo>
                <a:lnTo>
                  <a:pt x="5289376" y="78884"/>
                </a:lnTo>
                <a:lnTo>
                  <a:pt x="5293842" y="56997"/>
                </a:lnTo>
                <a:lnTo>
                  <a:pt x="5293842" y="56133"/>
                </a:lnTo>
                <a:lnTo>
                  <a:pt x="5289194" y="34247"/>
                </a:lnTo>
                <a:lnTo>
                  <a:pt x="5276732" y="16408"/>
                </a:lnTo>
                <a:lnTo>
                  <a:pt x="5258684" y="4398"/>
                </a:lnTo>
                <a:lnTo>
                  <a:pt x="5237276" y="0"/>
                </a:lnTo>
                <a:close/>
              </a:path>
              <a:path w="8402320" h="113664">
                <a:moveTo>
                  <a:pt x="5496306" y="0"/>
                </a:moveTo>
                <a:lnTo>
                  <a:pt x="5474716" y="4398"/>
                </a:lnTo>
                <a:lnTo>
                  <a:pt x="5456688" y="16408"/>
                </a:lnTo>
                <a:lnTo>
                  <a:pt x="5444328" y="34247"/>
                </a:lnTo>
                <a:lnTo>
                  <a:pt x="5439740" y="56133"/>
                </a:lnTo>
                <a:lnTo>
                  <a:pt x="5439740" y="56997"/>
                </a:lnTo>
                <a:lnTo>
                  <a:pt x="5444206" y="78884"/>
                </a:lnTo>
                <a:lnTo>
                  <a:pt x="5456364" y="96723"/>
                </a:lnTo>
                <a:lnTo>
                  <a:pt x="5474351" y="108732"/>
                </a:lnTo>
                <a:lnTo>
                  <a:pt x="5496306" y="113131"/>
                </a:lnTo>
                <a:lnTo>
                  <a:pt x="5518260" y="108732"/>
                </a:lnTo>
                <a:lnTo>
                  <a:pt x="5536247" y="96723"/>
                </a:lnTo>
                <a:lnTo>
                  <a:pt x="5548405" y="78884"/>
                </a:lnTo>
                <a:lnTo>
                  <a:pt x="5552871" y="56997"/>
                </a:lnTo>
                <a:lnTo>
                  <a:pt x="5552871" y="56133"/>
                </a:lnTo>
                <a:lnTo>
                  <a:pt x="5548223" y="34247"/>
                </a:lnTo>
                <a:lnTo>
                  <a:pt x="5535761" y="16408"/>
                </a:lnTo>
                <a:lnTo>
                  <a:pt x="5517713" y="4398"/>
                </a:lnTo>
                <a:lnTo>
                  <a:pt x="5496306" y="0"/>
                </a:lnTo>
                <a:close/>
              </a:path>
              <a:path w="8402320" h="113664">
                <a:moveTo>
                  <a:pt x="5755347" y="0"/>
                </a:moveTo>
                <a:lnTo>
                  <a:pt x="5733757" y="4398"/>
                </a:lnTo>
                <a:lnTo>
                  <a:pt x="5715730" y="16408"/>
                </a:lnTo>
                <a:lnTo>
                  <a:pt x="5703369" y="34247"/>
                </a:lnTo>
                <a:lnTo>
                  <a:pt x="5698782" y="56133"/>
                </a:lnTo>
                <a:lnTo>
                  <a:pt x="5698782" y="56997"/>
                </a:lnTo>
                <a:lnTo>
                  <a:pt x="5703248" y="78884"/>
                </a:lnTo>
                <a:lnTo>
                  <a:pt x="5715406" y="96723"/>
                </a:lnTo>
                <a:lnTo>
                  <a:pt x="5733393" y="108732"/>
                </a:lnTo>
                <a:lnTo>
                  <a:pt x="5755347" y="113131"/>
                </a:lnTo>
                <a:lnTo>
                  <a:pt x="5777302" y="108732"/>
                </a:lnTo>
                <a:lnTo>
                  <a:pt x="5795289" y="96723"/>
                </a:lnTo>
                <a:lnTo>
                  <a:pt x="5807447" y="78884"/>
                </a:lnTo>
                <a:lnTo>
                  <a:pt x="5811913" y="56997"/>
                </a:lnTo>
                <a:lnTo>
                  <a:pt x="5811913" y="56133"/>
                </a:lnTo>
                <a:lnTo>
                  <a:pt x="5807265" y="34247"/>
                </a:lnTo>
                <a:lnTo>
                  <a:pt x="5794803" y="16408"/>
                </a:lnTo>
                <a:lnTo>
                  <a:pt x="5776755" y="4398"/>
                </a:lnTo>
                <a:lnTo>
                  <a:pt x="5755347" y="0"/>
                </a:lnTo>
                <a:close/>
              </a:path>
              <a:path w="8402320" h="113664">
                <a:moveTo>
                  <a:pt x="6014377" y="0"/>
                </a:moveTo>
                <a:lnTo>
                  <a:pt x="5992787" y="4398"/>
                </a:lnTo>
                <a:lnTo>
                  <a:pt x="5974759" y="16408"/>
                </a:lnTo>
                <a:lnTo>
                  <a:pt x="5962399" y="34247"/>
                </a:lnTo>
                <a:lnTo>
                  <a:pt x="5957811" y="56133"/>
                </a:lnTo>
                <a:lnTo>
                  <a:pt x="5957811" y="56997"/>
                </a:lnTo>
                <a:lnTo>
                  <a:pt x="5962277" y="78884"/>
                </a:lnTo>
                <a:lnTo>
                  <a:pt x="5974435" y="96723"/>
                </a:lnTo>
                <a:lnTo>
                  <a:pt x="5992422" y="108732"/>
                </a:lnTo>
                <a:lnTo>
                  <a:pt x="6014377" y="113131"/>
                </a:lnTo>
                <a:lnTo>
                  <a:pt x="6036331" y="108732"/>
                </a:lnTo>
                <a:lnTo>
                  <a:pt x="6054318" y="96723"/>
                </a:lnTo>
                <a:lnTo>
                  <a:pt x="6066476" y="78884"/>
                </a:lnTo>
                <a:lnTo>
                  <a:pt x="6070942" y="56997"/>
                </a:lnTo>
                <a:lnTo>
                  <a:pt x="6070942" y="56133"/>
                </a:lnTo>
                <a:lnTo>
                  <a:pt x="6066294" y="34247"/>
                </a:lnTo>
                <a:lnTo>
                  <a:pt x="6053832" y="16408"/>
                </a:lnTo>
                <a:lnTo>
                  <a:pt x="6035784" y="4398"/>
                </a:lnTo>
                <a:lnTo>
                  <a:pt x="6014377" y="0"/>
                </a:lnTo>
                <a:close/>
              </a:path>
              <a:path w="8402320" h="113664">
                <a:moveTo>
                  <a:pt x="6273419" y="0"/>
                </a:moveTo>
                <a:lnTo>
                  <a:pt x="6251829" y="4398"/>
                </a:lnTo>
                <a:lnTo>
                  <a:pt x="6233801" y="16408"/>
                </a:lnTo>
                <a:lnTo>
                  <a:pt x="6221441" y="34247"/>
                </a:lnTo>
                <a:lnTo>
                  <a:pt x="6216853" y="56133"/>
                </a:lnTo>
                <a:lnTo>
                  <a:pt x="6216853" y="56997"/>
                </a:lnTo>
                <a:lnTo>
                  <a:pt x="6221319" y="78884"/>
                </a:lnTo>
                <a:lnTo>
                  <a:pt x="6233477" y="96723"/>
                </a:lnTo>
                <a:lnTo>
                  <a:pt x="6251464" y="108732"/>
                </a:lnTo>
                <a:lnTo>
                  <a:pt x="6273419" y="113131"/>
                </a:lnTo>
                <a:lnTo>
                  <a:pt x="6295373" y="108732"/>
                </a:lnTo>
                <a:lnTo>
                  <a:pt x="6313360" y="96723"/>
                </a:lnTo>
                <a:lnTo>
                  <a:pt x="6325518" y="78884"/>
                </a:lnTo>
                <a:lnTo>
                  <a:pt x="6329984" y="56997"/>
                </a:lnTo>
                <a:lnTo>
                  <a:pt x="6329984" y="56133"/>
                </a:lnTo>
                <a:lnTo>
                  <a:pt x="6325336" y="34247"/>
                </a:lnTo>
                <a:lnTo>
                  <a:pt x="6312874" y="16408"/>
                </a:lnTo>
                <a:lnTo>
                  <a:pt x="6294826" y="4398"/>
                </a:lnTo>
                <a:lnTo>
                  <a:pt x="6273419" y="0"/>
                </a:lnTo>
                <a:close/>
              </a:path>
              <a:path w="8402320" h="113664">
                <a:moveTo>
                  <a:pt x="6532448" y="0"/>
                </a:moveTo>
                <a:lnTo>
                  <a:pt x="6510858" y="4398"/>
                </a:lnTo>
                <a:lnTo>
                  <a:pt x="6492830" y="16408"/>
                </a:lnTo>
                <a:lnTo>
                  <a:pt x="6480470" y="34247"/>
                </a:lnTo>
                <a:lnTo>
                  <a:pt x="6475882" y="56133"/>
                </a:lnTo>
                <a:lnTo>
                  <a:pt x="6475882" y="56997"/>
                </a:lnTo>
                <a:lnTo>
                  <a:pt x="6480348" y="78884"/>
                </a:lnTo>
                <a:lnTo>
                  <a:pt x="6492506" y="96723"/>
                </a:lnTo>
                <a:lnTo>
                  <a:pt x="6510493" y="108732"/>
                </a:lnTo>
                <a:lnTo>
                  <a:pt x="6532448" y="113131"/>
                </a:lnTo>
                <a:lnTo>
                  <a:pt x="6554402" y="108732"/>
                </a:lnTo>
                <a:lnTo>
                  <a:pt x="6572389" y="96723"/>
                </a:lnTo>
                <a:lnTo>
                  <a:pt x="6584547" y="78884"/>
                </a:lnTo>
                <a:lnTo>
                  <a:pt x="6589013" y="56997"/>
                </a:lnTo>
                <a:lnTo>
                  <a:pt x="6589013" y="56133"/>
                </a:lnTo>
                <a:lnTo>
                  <a:pt x="6584365" y="34247"/>
                </a:lnTo>
                <a:lnTo>
                  <a:pt x="6571903" y="16408"/>
                </a:lnTo>
                <a:lnTo>
                  <a:pt x="6553856" y="4398"/>
                </a:lnTo>
                <a:lnTo>
                  <a:pt x="6532448" y="0"/>
                </a:lnTo>
                <a:close/>
              </a:path>
              <a:path w="8402320" h="113664">
                <a:moveTo>
                  <a:pt x="6791490" y="0"/>
                </a:moveTo>
                <a:lnTo>
                  <a:pt x="6769900" y="4398"/>
                </a:lnTo>
                <a:lnTo>
                  <a:pt x="6751872" y="16408"/>
                </a:lnTo>
                <a:lnTo>
                  <a:pt x="6739512" y="34247"/>
                </a:lnTo>
                <a:lnTo>
                  <a:pt x="6734924" y="56133"/>
                </a:lnTo>
                <a:lnTo>
                  <a:pt x="6734924" y="56997"/>
                </a:lnTo>
                <a:lnTo>
                  <a:pt x="6739390" y="78884"/>
                </a:lnTo>
                <a:lnTo>
                  <a:pt x="6751548" y="96723"/>
                </a:lnTo>
                <a:lnTo>
                  <a:pt x="6769535" y="108732"/>
                </a:lnTo>
                <a:lnTo>
                  <a:pt x="6791490" y="113131"/>
                </a:lnTo>
                <a:lnTo>
                  <a:pt x="6813444" y="108732"/>
                </a:lnTo>
                <a:lnTo>
                  <a:pt x="6831431" y="96723"/>
                </a:lnTo>
                <a:lnTo>
                  <a:pt x="6843589" y="78884"/>
                </a:lnTo>
                <a:lnTo>
                  <a:pt x="6848055" y="56997"/>
                </a:lnTo>
                <a:lnTo>
                  <a:pt x="6848055" y="56133"/>
                </a:lnTo>
                <a:lnTo>
                  <a:pt x="6843407" y="34247"/>
                </a:lnTo>
                <a:lnTo>
                  <a:pt x="6830945" y="16408"/>
                </a:lnTo>
                <a:lnTo>
                  <a:pt x="6812897" y="4398"/>
                </a:lnTo>
                <a:lnTo>
                  <a:pt x="6791490" y="0"/>
                </a:lnTo>
                <a:close/>
              </a:path>
              <a:path w="8402320" h="113664">
                <a:moveTo>
                  <a:pt x="7050519" y="0"/>
                </a:moveTo>
                <a:lnTo>
                  <a:pt x="7028929" y="4398"/>
                </a:lnTo>
                <a:lnTo>
                  <a:pt x="7010901" y="16408"/>
                </a:lnTo>
                <a:lnTo>
                  <a:pt x="6998541" y="34247"/>
                </a:lnTo>
                <a:lnTo>
                  <a:pt x="6993953" y="56133"/>
                </a:lnTo>
                <a:lnTo>
                  <a:pt x="6993953" y="56997"/>
                </a:lnTo>
                <a:lnTo>
                  <a:pt x="6998419" y="78884"/>
                </a:lnTo>
                <a:lnTo>
                  <a:pt x="7010577" y="96723"/>
                </a:lnTo>
                <a:lnTo>
                  <a:pt x="7028564" y="108732"/>
                </a:lnTo>
                <a:lnTo>
                  <a:pt x="7050519" y="113131"/>
                </a:lnTo>
                <a:lnTo>
                  <a:pt x="7072473" y="108732"/>
                </a:lnTo>
                <a:lnTo>
                  <a:pt x="7090460" y="96723"/>
                </a:lnTo>
                <a:lnTo>
                  <a:pt x="7102618" y="78884"/>
                </a:lnTo>
                <a:lnTo>
                  <a:pt x="7107085" y="56997"/>
                </a:lnTo>
                <a:lnTo>
                  <a:pt x="7107085" y="56133"/>
                </a:lnTo>
                <a:lnTo>
                  <a:pt x="7102436" y="34247"/>
                </a:lnTo>
                <a:lnTo>
                  <a:pt x="7089975" y="16408"/>
                </a:lnTo>
                <a:lnTo>
                  <a:pt x="7071927" y="4398"/>
                </a:lnTo>
                <a:lnTo>
                  <a:pt x="7050519" y="0"/>
                </a:lnTo>
                <a:close/>
              </a:path>
              <a:path w="8402320" h="113664">
                <a:moveTo>
                  <a:pt x="7309561" y="0"/>
                </a:moveTo>
                <a:lnTo>
                  <a:pt x="7287971" y="4398"/>
                </a:lnTo>
                <a:lnTo>
                  <a:pt x="7269943" y="16408"/>
                </a:lnTo>
                <a:lnTo>
                  <a:pt x="7257583" y="34247"/>
                </a:lnTo>
                <a:lnTo>
                  <a:pt x="7252995" y="56133"/>
                </a:lnTo>
                <a:lnTo>
                  <a:pt x="7252995" y="56997"/>
                </a:lnTo>
                <a:lnTo>
                  <a:pt x="7257461" y="78884"/>
                </a:lnTo>
                <a:lnTo>
                  <a:pt x="7269619" y="96723"/>
                </a:lnTo>
                <a:lnTo>
                  <a:pt x="7287606" y="108732"/>
                </a:lnTo>
                <a:lnTo>
                  <a:pt x="7309561" y="113131"/>
                </a:lnTo>
                <a:lnTo>
                  <a:pt x="7331515" y="108732"/>
                </a:lnTo>
                <a:lnTo>
                  <a:pt x="7349502" y="96723"/>
                </a:lnTo>
                <a:lnTo>
                  <a:pt x="7361660" y="78884"/>
                </a:lnTo>
                <a:lnTo>
                  <a:pt x="7366127" y="56997"/>
                </a:lnTo>
                <a:lnTo>
                  <a:pt x="7366127" y="56133"/>
                </a:lnTo>
                <a:lnTo>
                  <a:pt x="7361478" y="34247"/>
                </a:lnTo>
                <a:lnTo>
                  <a:pt x="7349016" y="16408"/>
                </a:lnTo>
                <a:lnTo>
                  <a:pt x="7330969" y="4398"/>
                </a:lnTo>
                <a:lnTo>
                  <a:pt x="7309561" y="0"/>
                </a:lnTo>
                <a:close/>
              </a:path>
              <a:path w="8402320" h="113664">
                <a:moveTo>
                  <a:pt x="7568590" y="0"/>
                </a:moveTo>
                <a:lnTo>
                  <a:pt x="7547000" y="4398"/>
                </a:lnTo>
                <a:lnTo>
                  <a:pt x="7528972" y="16408"/>
                </a:lnTo>
                <a:lnTo>
                  <a:pt x="7516612" y="34247"/>
                </a:lnTo>
                <a:lnTo>
                  <a:pt x="7512024" y="56133"/>
                </a:lnTo>
                <a:lnTo>
                  <a:pt x="7512024" y="56997"/>
                </a:lnTo>
                <a:lnTo>
                  <a:pt x="7516491" y="78884"/>
                </a:lnTo>
                <a:lnTo>
                  <a:pt x="7528648" y="96723"/>
                </a:lnTo>
                <a:lnTo>
                  <a:pt x="7546636" y="108732"/>
                </a:lnTo>
                <a:lnTo>
                  <a:pt x="7568590" y="113131"/>
                </a:lnTo>
                <a:lnTo>
                  <a:pt x="7590544" y="108732"/>
                </a:lnTo>
                <a:lnTo>
                  <a:pt x="7608531" y="96723"/>
                </a:lnTo>
                <a:lnTo>
                  <a:pt x="7620689" y="78884"/>
                </a:lnTo>
                <a:lnTo>
                  <a:pt x="7625156" y="56997"/>
                </a:lnTo>
                <a:lnTo>
                  <a:pt x="7625156" y="56133"/>
                </a:lnTo>
                <a:lnTo>
                  <a:pt x="7620507" y="34247"/>
                </a:lnTo>
                <a:lnTo>
                  <a:pt x="7608046" y="16408"/>
                </a:lnTo>
                <a:lnTo>
                  <a:pt x="7589998" y="4398"/>
                </a:lnTo>
                <a:lnTo>
                  <a:pt x="7568590" y="0"/>
                </a:lnTo>
                <a:close/>
              </a:path>
              <a:path w="8402320" h="113664">
                <a:moveTo>
                  <a:pt x="7827632" y="0"/>
                </a:moveTo>
                <a:lnTo>
                  <a:pt x="7806042" y="4398"/>
                </a:lnTo>
                <a:lnTo>
                  <a:pt x="7788014" y="16408"/>
                </a:lnTo>
                <a:lnTo>
                  <a:pt x="7775654" y="34247"/>
                </a:lnTo>
                <a:lnTo>
                  <a:pt x="7771066" y="56133"/>
                </a:lnTo>
                <a:lnTo>
                  <a:pt x="7771066" y="56997"/>
                </a:lnTo>
                <a:lnTo>
                  <a:pt x="7775532" y="78884"/>
                </a:lnTo>
                <a:lnTo>
                  <a:pt x="7787690" y="96723"/>
                </a:lnTo>
                <a:lnTo>
                  <a:pt x="7805677" y="108732"/>
                </a:lnTo>
                <a:lnTo>
                  <a:pt x="7827632" y="113131"/>
                </a:lnTo>
                <a:lnTo>
                  <a:pt x="7849586" y="108732"/>
                </a:lnTo>
                <a:lnTo>
                  <a:pt x="7867573" y="96723"/>
                </a:lnTo>
                <a:lnTo>
                  <a:pt x="7879731" y="78884"/>
                </a:lnTo>
                <a:lnTo>
                  <a:pt x="7884198" y="56997"/>
                </a:lnTo>
                <a:lnTo>
                  <a:pt x="7884198" y="56133"/>
                </a:lnTo>
                <a:lnTo>
                  <a:pt x="7879549" y="34247"/>
                </a:lnTo>
                <a:lnTo>
                  <a:pt x="7867088" y="16408"/>
                </a:lnTo>
                <a:lnTo>
                  <a:pt x="7849040" y="4398"/>
                </a:lnTo>
                <a:lnTo>
                  <a:pt x="7827632" y="0"/>
                </a:lnTo>
                <a:close/>
              </a:path>
              <a:path w="8402320" h="113664">
                <a:moveTo>
                  <a:pt x="8086661" y="0"/>
                </a:moveTo>
                <a:lnTo>
                  <a:pt x="8065071" y="4398"/>
                </a:lnTo>
                <a:lnTo>
                  <a:pt x="8047043" y="16408"/>
                </a:lnTo>
                <a:lnTo>
                  <a:pt x="8034683" y="34247"/>
                </a:lnTo>
                <a:lnTo>
                  <a:pt x="8030095" y="56133"/>
                </a:lnTo>
                <a:lnTo>
                  <a:pt x="8030095" y="56997"/>
                </a:lnTo>
                <a:lnTo>
                  <a:pt x="8034562" y="78884"/>
                </a:lnTo>
                <a:lnTo>
                  <a:pt x="8046719" y="96723"/>
                </a:lnTo>
                <a:lnTo>
                  <a:pt x="8064707" y="108732"/>
                </a:lnTo>
                <a:lnTo>
                  <a:pt x="8086661" y="113131"/>
                </a:lnTo>
                <a:lnTo>
                  <a:pt x="8108615" y="108732"/>
                </a:lnTo>
                <a:lnTo>
                  <a:pt x="8126603" y="96723"/>
                </a:lnTo>
                <a:lnTo>
                  <a:pt x="8138760" y="78884"/>
                </a:lnTo>
                <a:lnTo>
                  <a:pt x="8143227" y="56997"/>
                </a:lnTo>
                <a:lnTo>
                  <a:pt x="8143227" y="56133"/>
                </a:lnTo>
                <a:lnTo>
                  <a:pt x="8138578" y="34247"/>
                </a:lnTo>
                <a:lnTo>
                  <a:pt x="8126117" y="16408"/>
                </a:lnTo>
                <a:lnTo>
                  <a:pt x="8108069" y="4398"/>
                </a:lnTo>
                <a:lnTo>
                  <a:pt x="8086661" y="0"/>
                </a:lnTo>
                <a:close/>
              </a:path>
              <a:path w="8402320" h="113664">
                <a:moveTo>
                  <a:pt x="8345703" y="0"/>
                </a:moveTo>
                <a:lnTo>
                  <a:pt x="8324113" y="4398"/>
                </a:lnTo>
                <a:lnTo>
                  <a:pt x="8306085" y="16408"/>
                </a:lnTo>
                <a:lnTo>
                  <a:pt x="8293725" y="34247"/>
                </a:lnTo>
                <a:lnTo>
                  <a:pt x="8289137" y="56133"/>
                </a:lnTo>
                <a:lnTo>
                  <a:pt x="8289137" y="56997"/>
                </a:lnTo>
                <a:lnTo>
                  <a:pt x="8293604" y="78884"/>
                </a:lnTo>
                <a:lnTo>
                  <a:pt x="8305761" y="96723"/>
                </a:lnTo>
                <a:lnTo>
                  <a:pt x="8323749" y="108732"/>
                </a:lnTo>
                <a:lnTo>
                  <a:pt x="8345703" y="113131"/>
                </a:lnTo>
                <a:lnTo>
                  <a:pt x="8367657" y="108732"/>
                </a:lnTo>
                <a:lnTo>
                  <a:pt x="8385644" y="96723"/>
                </a:lnTo>
                <a:lnTo>
                  <a:pt x="8397802" y="78884"/>
                </a:lnTo>
                <a:lnTo>
                  <a:pt x="8402269" y="56997"/>
                </a:lnTo>
                <a:lnTo>
                  <a:pt x="8402269" y="56133"/>
                </a:lnTo>
                <a:lnTo>
                  <a:pt x="8397620" y="34247"/>
                </a:lnTo>
                <a:lnTo>
                  <a:pt x="8385159" y="16408"/>
                </a:lnTo>
                <a:lnTo>
                  <a:pt x="8367111" y="4398"/>
                </a:lnTo>
                <a:lnTo>
                  <a:pt x="8345703" y="0"/>
                </a:lnTo>
                <a:close/>
              </a:path>
            </a:pathLst>
          </a:custGeom>
          <a:solidFill>
            <a:srgbClr val="E2E3E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7" name="object 3">
            <a:extLst>
              <a:ext uri="{FF2B5EF4-FFF2-40B4-BE49-F238E27FC236}">
                <a16:creationId xmlns:a16="http://schemas.microsoft.com/office/drawing/2014/main" id="{AF314802-06C2-0063-CFC5-339FF07BA3EB}"/>
              </a:ext>
            </a:extLst>
          </p:cNvPr>
          <p:cNvSpPr>
            <a:spLocks/>
          </p:cNvSpPr>
          <p:nvPr userDrawn="1"/>
        </p:nvSpPr>
        <p:spPr bwMode="auto">
          <a:xfrm>
            <a:off x="371475" y="6143625"/>
            <a:ext cx="8401050" cy="114300"/>
          </a:xfrm>
          <a:custGeom>
            <a:avLst/>
            <a:gdLst>
              <a:gd name="T0" fmla="*/ 56466 w 8402320"/>
              <a:gd name="T1" fmla="*/ 120293 h 113664"/>
              <a:gd name="T2" fmla="*/ 315067 w 8402320"/>
              <a:gd name="T3" fmla="*/ 0 h 113664"/>
              <a:gd name="T4" fmla="*/ 336988 w 8402320"/>
              <a:gd name="T5" fmla="*/ 115615 h 113664"/>
              <a:gd name="T6" fmla="*/ 552125 w 8402320"/>
              <a:gd name="T7" fmla="*/ 4677 h 113664"/>
              <a:gd name="T8" fmla="*/ 613555 w 8402320"/>
              <a:gd name="T9" fmla="*/ 102845 h 113664"/>
              <a:gd name="T10" fmla="*/ 792728 w 8402320"/>
              <a:gd name="T11" fmla="*/ 17446 h 113664"/>
              <a:gd name="T12" fmla="*/ 884291 w 8402320"/>
              <a:gd name="T13" fmla="*/ 83877 h 113664"/>
              <a:gd name="T14" fmla="*/ 1039003 w 8402320"/>
              <a:gd name="T15" fmla="*/ 36415 h 113664"/>
              <a:gd name="T16" fmla="*/ 1147361 w 8402320"/>
              <a:gd name="T17" fmla="*/ 60605 h 113664"/>
              <a:gd name="T18" fmla="*/ 1293017 w 8402320"/>
              <a:gd name="T19" fmla="*/ 59686 h 113664"/>
              <a:gd name="T20" fmla="*/ 1405960 w 8402320"/>
              <a:gd name="T21" fmla="*/ 59686 h 113664"/>
              <a:gd name="T22" fmla="*/ 1551628 w 8402320"/>
              <a:gd name="T23" fmla="*/ 60605 h 113664"/>
              <a:gd name="T24" fmla="*/ 1659935 w 8402320"/>
              <a:gd name="T25" fmla="*/ 36415 h 113664"/>
              <a:gd name="T26" fmla="*/ 1814688 w 8402320"/>
              <a:gd name="T27" fmla="*/ 83877 h 113664"/>
              <a:gd name="T28" fmla="*/ 1906094 w 8402320"/>
              <a:gd name="T29" fmla="*/ 17446 h 113664"/>
              <a:gd name="T30" fmla="*/ 2085438 w 8402320"/>
              <a:gd name="T31" fmla="*/ 102845 h 113664"/>
              <a:gd name="T32" fmla="*/ 2146683 w 8402320"/>
              <a:gd name="T33" fmla="*/ 4677 h 113664"/>
              <a:gd name="T34" fmla="*/ 2361996 w 8402320"/>
              <a:gd name="T35" fmla="*/ 115615 h 113664"/>
              <a:gd name="T36" fmla="*/ 2383911 w 8402320"/>
              <a:gd name="T37" fmla="*/ 0 h 113664"/>
              <a:gd name="T38" fmla="*/ 2642522 w 8402320"/>
              <a:gd name="T39" fmla="*/ 120293 h 113664"/>
              <a:gd name="T40" fmla="*/ 2901121 w 8402320"/>
              <a:gd name="T41" fmla="*/ 0 h 113664"/>
              <a:gd name="T42" fmla="*/ 2923041 w 8402320"/>
              <a:gd name="T43" fmla="*/ 115615 h 113664"/>
              <a:gd name="T44" fmla="*/ 3138179 w 8402320"/>
              <a:gd name="T45" fmla="*/ 4677 h 113664"/>
              <a:gd name="T46" fmla="*/ 3199609 w 8402320"/>
              <a:gd name="T47" fmla="*/ 102845 h 113664"/>
              <a:gd name="T48" fmla="*/ 3378781 w 8402320"/>
              <a:gd name="T49" fmla="*/ 17446 h 113664"/>
              <a:gd name="T50" fmla="*/ 3470345 w 8402320"/>
              <a:gd name="T51" fmla="*/ 83877 h 113664"/>
              <a:gd name="T52" fmla="*/ 3625052 w 8402320"/>
              <a:gd name="T53" fmla="*/ 36415 h 113664"/>
              <a:gd name="T54" fmla="*/ 3733416 w 8402320"/>
              <a:gd name="T55" fmla="*/ 60605 h 113664"/>
              <a:gd name="T56" fmla="*/ 3879071 w 8402320"/>
              <a:gd name="T57" fmla="*/ 59686 h 113664"/>
              <a:gd name="T58" fmla="*/ 3992015 w 8402320"/>
              <a:gd name="T59" fmla="*/ 59686 h 113664"/>
              <a:gd name="T60" fmla="*/ 4137683 w 8402320"/>
              <a:gd name="T61" fmla="*/ 60605 h 113664"/>
              <a:gd name="T62" fmla="*/ 4245985 w 8402320"/>
              <a:gd name="T63" fmla="*/ 36415 h 113664"/>
              <a:gd name="T64" fmla="*/ 4400741 w 8402320"/>
              <a:gd name="T65" fmla="*/ 83877 h 113664"/>
              <a:gd name="T66" fmla="*/ 4492144 w 8402320"/>
              <a:gd name="T67" fmla="*/ 17446 h 113664"/>
              <a:gd name="T68" fmla="*/ 4671490 w 8402320"/>
              <a:gd name="T69" fmla="*/ 102845 h 113664"/>
              <a:gd name="T70" fmla="*/ 4732737 w 8402320"/>
              <a:gd name="T71" fmla="*/ 4677 h 113664"/>
              <a:gd name="T72" fmla="*/ 4948046 w 8402320"/>
              <a:gd name="T73" fmla="*/ 115615 h 113664"/>
              <a:gd name="T74" fmla="*/ 4969964 w 8402320"/>
              <a:gd name="T75" fmla="*/ 0 h 113664"/>
              <a:gd name="T76" fmla="*/ 5228575 w 8402320"/>
              <a:gd name="T77" fmla="*/ 120293 h 113664"/>
              <a:gd name="T78" fmla="*/ 5487173 w 8402320"/>
              <a:gd name="T79" fmla="*/ 0 h 113664"/>
              <a:gd name="T80" fmla="*/ 5509092 w 8402320"/>
              <a:gd name="T81" fmla="*/ 115615 h 113664"/>
              <a:gd name="T82" fmla="*/ 5724231 w 8402320"/>
              <a:gd name="T83" fmla="*/ 4677 h 113664"/>
              <a:gd name="T84" fmla="*/ 5785660 w 8402320"/>
              <a:gd name="T85" fmla="*/ 102845 h 113664"/>
              <a:gd name="T86" fmla="*/ 5964832 w 8402320"/>
              <a:gd name="T87" fmla="*/ 17446 h 113664"/>
              <a:gd name="T88" fmla="*/ 6056396 w 8402320"/>
              <a:gd name="T89" fmla="*/ 83877 h 113664"/>
              <a:gd name="T90" fmla="*/ 6211105 w 8402320"/>
              <a:gd name="T91" fmla="*/ 36415 h 113664"/>
              <a:gd name="T92" fmla="*/ 6319468 w 8402320"/>
              <a:gd name="T93" fmla="*/ 60605 h 113664"/>
              <a:gd name="T94" fmla="*/ 6465123 w 8402320"/>
              <a:gd name="T95" fmla="*/ 59686 h 113664"/>
              <a:gd name="T96" fmla="*/ 6578066 w 8402320"/>
              <a:gd name="T97" fmla="*/ 59686 h 113664"/>
              <a:gd name="T98" fmla="*/ 6723734 w 8402320"/>
              <a:gd name="T99" fmla="*/ 60605 h 113664"/>
              <a:gd name="T100" fmla="*/ 6832038 w 8402320"/>
              <a:gd name="T101" fmla="*/ 36415 h 113664"/>
              <a:gd name="T102" fmla="*/ 6986792 w 8402320"/>
              <a:gd name="T103" fmla="*/ 83877 h 113664"/>
              <a:gd name="T104" fmla="*/ 7078196 w 8402320"/>
              <a:gd name="T105" fmla="*/ 17446 h 113664"/>
              <a:gd name="T106" fmla="*/ 7257542 w 8402320"/>
              <a:gd name="T107" fmla="*/ 102845 h 113664"/>
              <a:gd name="T108" fmla="*/ 7318789 w 8402320"/>
              <a:gd name="T109" fmla="*/ 4677 h 113664"/>
              <a:gd name="T110" fmla="*/ 7534099 w 8402320"/>
              <a:gd name="T111" fmla="*/ 115615 h 113664"/>
              <a:gd name="T112" fmla="*/ 7556016 w 8402320"/>
              <a:gd name="T113" fmla="*/ 0 h 113664"/>
              <a:gd name="T114" fmla="*/ 7814627 w 8402320"/>
              <a:gd name="T115" fmla="*/ 120293 h 113664"/>
              <a:gd name="T116" fmla="*/ 8073226 w 8402320"/>
              <a:gd name="T117" fmla="*/ 0 h 113664"/>
              <a:gd name="T118" fmla="*/ 8095144 w 8402320"/>
              <a:gd name="T119" fmla="*/ 115615 h 113664"/>
              <a:gd name="T120" fmla="*/ 8310284 w 8402320"/>
              <a:gd name="T121" fmla="*/ 4677 h 113664"/>
              <a:gd name="T122" fmla="*/ 8371712 w 8402320"/>
              <a:gd name="T123" fmla="*/ 102845 h 113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8402320" h="113664">
                <a:moveTo>
                  <a:pt x="56565" y="0"/>
                </a:moveTo>
                <a:lnTo>
                  <a:pt x="34975" y="4398"/>
                </a:lnTo>
                <a:lnTo>
                  <a:pt x="16948" y="16408"/>
                </a:lnTo>
                <a:lnTo>
                  <a:pt x="4587" y="34247"/>
                </a:lnTo>
                <a:lnTo>
                  <a:pt x="0" y="56133"/>
                </a:lnTo>
                <a:lnTo>
                  <a:pt x="0" y="56997"/>
                </a:lnTo>
                <a:lnTo>
                  <a:pt x="4466" y="78884"/>
                </a:lnTo>
                <a:lnTo>
                  <a:pt x="16624" y="96723"/>
                </a:lnTo>
                <a:lnTo>
                  <a:pt x="34611" y="108732"/>
                </a:lnTo>
                <a:lnTo>
                  <a:pt x="56565" y="113131"/>
                </a:lnTo>
                <a:lnTo>
                  <a:pt x="78520" y="108732"/>
                </a:lnTo>
                <a:lnTo>
                  <a:pt x="96507" y="96723"/>
                </a:lnTo>
                <a:lnTo>
                  <a:pt x="108665" y="78884"/>
                </a:lnTo>
                <a:lnTo>
                  <a:pt x="113131" y="56997"/>
                </a:lnTo>
                <a:lnTo>
                  <a:pt x="113131" y="56133"/>
                </a:lnTo>
                <a:lnTo>
                  <a:pt x="108483" y="34247"/>
                </a:lnTo>
                <a:lnTo>
                  <a:pt x="96021" y="16408"/>
                </a:lnTo>
                <a:lnTo>
                  <a:pt x="77973" y="4398"/>
                </a:lnTo>
                <a:lnTo>
                  <a:pt x="56565" y="0"/>
                </a:lnTo>
                <a:close/>
              </a:path>
              <a:path w="8402320" h="113664">
                <a:moveTo>
                  <a:pt x="315595" y="0"/>
                </a:moveTo>
                <a:lnTo>
                  <a:pt x="294005" y="4398"/>
                </a:lnTo>
                <a:lnTo>
                  <a:pt x="275977" y="16408"/>
                </a:lnTo>
                <a:lnTo>
                  <a:pt x="263617" y="34247"/>
                </a:lnTo>
                <a:lnTo>
                  <a:pt x="259029" y="56133"/>
                </a:lnTo>
                <a:lnTo>
                  <a:pt x="259029" y="56997"/>
                </a:lnTo>
                <a:lnTo>
                  <a:pt x="263495" y="78884"/>
                </a:lnTo>
                <a:lnTo>
                  <a:pt x="275653" y="96723"/>
                </a:lnTo>
                <a:lnTo>
                  <a:pt x="293640" y="108732"/>
                </a:lnTo>
                <a:lnTo>
                  <a:pt x="315595" y="113131"/>
                </a:lnTo>
                <a:lnTo>
                  <a:pt x="337549" y="108732"/>
                </a:lnTo>
                <a:lnTo>
                  <a:pt x="355536" y="96723"/>
                </a:lnTo>
                <a:lnTo>
                  <a:pt x="367694" y="78884"/>
                </a:lnTo>
                <a:lnTo>
                  <a:pt x="372160" y="56997"/>
                </a:lnTo>
                <a:lnTo>
                  <a:pt x="372160" y="56133"/>
                </a:lnTo>
                <a:lnTo>
                  <a:pt x="367512" y="34247"/>
                </a:lnTo>
                <a:lnTo>
                  <a:pt x="355050" y="16408"/>
                </a:lnTo>
                <a:lnTo>
                  <a:pt x="337002" y="4398"/>
                </a:lnTo>
                <a:lnTo>
                  <a:pt x="315595" y="0"/>
                </a:lnTo>
                <a:close/>
              </a:path>
              <a:path w="8402320" h="113664">
                <a:moveTo>
                  <a:pt x="574636" y="0"/>
                </a:moveTo>
                <a:lnTo>
                  <a:pt x="553046" y="4398"/>
                </a:lnTo>
                <a:lnTo>
                  <a:pt x="535019" y="16408"/>
                </a:lnTo>
                <a:lnTo>
                  <a:pt x="522658" y="34247"/>
                </a:lnTo>
                <a:lnTo>
                  <a:pt x="518071" y="56133"/>
                </a:lnTo>
                <a:lnTo>
                  <a:pt x="518071" y="56997"/>
                </a:lnTo>
                <a:lnTo>
                  <a:pt x="522537" y="78884"/>
                </a:lnTo>
                <a:lnTo>
                  <a:pt x="534695" y="96723"/>
                </a:lnTo>
                <a:lnTo>
                  <a:pt x="552682" y="108732"/>
                </a:lnTo>
                <a:lnTo>
                  <a:pt x="574636" y="113131"/>
                </a:lnTo>
                <a:lnTo>
                  <a:pt x="596591" y="108732"/>
                </a:lnTo>
                <a:lnTo>
                  <a:pt x="614578" y="96723"/>
                </a:lnTo>
                <a:lnTo>
                  <a:pt x="626736" y="78884"/>
                </a:lnTo>
                <a:lnTo>
                  <a:pt x="631202" y="56997"/>
                </a:lnTo>
                <a:lnTo>
                  <a:pt x="631202" y="56133"/>
                </a:lnTo>
                <a:lnTo>
                  <a:pt x="626554" y="34247"/>
                </a:lnTo>
                <a:lnTo>
                  <a:pt x="614092" y="16408"/>
                </a:lnTo>
                <a:lnTo>
                  <a:pt x="596044" y="4398"/>
                </a:lnTo>
                <a:lnTo>
                  <a:pt x="574636" y="0"/>
                </a:lnTo>
                <a:close/>
              </a:path>
              <a:path w="8402320" h="113664">
                <a:moveTo>
                  <a:pt x="833666" y="0"/>
                </a:moveTo>
                <a:lnTo>
                  <a:pt x="812076" y="4398"/>
                </a:lnTo>
                <a:lnTo>
                  <a:pt x="794048" y="16408"/>
                </a:lnTo>
                <a:lnTo>
                  <a:pt x="781688" y="34247"/>
                </a:lnTo>
                <a:lnTo>
                  <a:pt x="777100" y="56133"/>
                </a:lnTo>
                <a:lnTo>
                  <a:pt x="777100" y="56997"/>
                </a:lnTo>
                <a:lnTo>
                  <a:pt x="781566" y="78884"/>
                </a:lnTo>
                <a:lnTo>
                  <a:pt x="793724" y="96723"/>
                </a:lnTo>
                <a:lnTo>
                  <a:pt x="811711" y="108732"/>
                </a:lnTo>
                <a:lnTo>
                  <a:pt x="833666" y="113131"/>
                </a:lnTo>
                <a:lnTo>
                  <a:pt x="855620" y="108732"/>
                </a:lnTo>
                <a:lnTo>
                  <a:pt x="873607" y="96723"/>
                </a:lnTo>
                <a:lnTo>
                  <a:pt x="885765" y="78884"/>
                </a:lnTo>
                <a:lnTo>
                  <a:pt x="890231" y="56997"/>
                </a:lnTo>
                <a:lnTo>
                  <a:pt x="890231" y="56133"/>
                </a:lnTo>
                <a:lnTo>
                  <a:pt x="885583" y="34247"/>
                </a:lnTo>
                <a:lnTo>
                  <a:pt x="873121" y="16408"/>
                </a:lnTo>
                <a:lnTo>
                  <a:pt x="855073" y="4398"/>
                </a:lnTo>
                <a:lnTo>
                  <a:pt x="833666" y="0"/>
                </a:lnTo>
                <a:close/>
              </a:path>
              <a:path w="8402320" h="113664">
                <a:moveTo>
                  <a:pt x="1092708" y="0"/>
                </a:moveTo>
                <a:lnTo>
                  <a:pt x="1071118" y="4398"/>
                </a:lnTo>
                <a:lnTo>
                  <a:pt x="1053090" y="16408"/>
                </a:lnTo>
                <a:lnTo>
                  <a:pt x="1040730" y="34247"/>
                </a:lnTo>
                <a:lnTo>
                  <a:pt x="1036142" y="56133"/>
                </a:lnTo>
                <a:lnTo>
                  <a:pt x="1036142" y="56997"/>
                </a:lnTo>
                <a:lnTo>
                  <a:pt x="1040608" y="78884"/>
                </a:lnTo>
                <a:lnTo>
                  <a:pt x="1052766" y="96723"/>
                </a:lnTo>
                <a:lnTo>
                  <a:pt x="1070753" y="108732"/>
                </a:lnTo>
                <a:lnTo>
                  <a:pt x="1092708" y="113131"/>
                </a:lnTo>
                <a:lnTo>
                  <a:pt x="1114662" y="108732"/>
                </a:lnTo>
                <a:lnTo>
                  <a:pt x="1132649" y="96723"/>
                </a:lnTo>
                <a:lnTo>
                  <a:pt x="1144807" y="78884"/>
                </a:lnTo>
                <a:lnTo>
                  <a:pt x="1149273" y="56997"/>
                </a:lnTo>
                <a:lnTo>
                  <a:pt x="1149273" y="56133"/>
                </a:lnTo>
                <a:lnTo>
                  <a:pt x="1144625" y="34247"/>
                </a:lnTo>
                <a:lnTo>
                  <a:pt x="1132163" y="16408"/>
                </a:lnTo>
                <a:lnTo>
                  <a:pt x="1114115" y="4398"/>
                </a:lnTo>
                <a:lnTo>
                  <a:pt x="1092708" y="0"/>
                </a:lnTo>
                <a:close/>
              </a:path>
              <a:path w="8402320" h="113664">
                <a:moveTo>
                  <a:pt x="1351737" y="0"/>
                </a:moveTo>
                <a:lnTo>
                  <a:pt x="1330147" y="4398"/>
                </a:lnTo>
                <a:lnTo>
                  <a:pt x="1312119" y="16408"/>
                </a:lnTo>
                <a:lnTo>
                  <a:pt x="1299759" y="34247"/>
                </a:lnTo>
                <a:lnTo>
                  <a:pt x="1295171" y="56133"/>
                </a:lnTo>
                <a:lnTo>
                  <a:pt x="1295171" y="56997"/>
                </a:lnTo>
                <a:lnTo>
                  <a:pt x="1299637" y="78884"/>
                </a:lnTo>
                <a:lnTo>
                  <a:pt x="1311795" y="96723"/>
                </a:lnTo>
                <a:lnTo>
                  <a:pt x="1329782" y="108732"/>
                </a:lnTo>
                <a:lnTo>
                  <a:pt x="1351737" y="113131"/>
                </a:lnTo>
                <a:lnTo>
                  <a:pt x="1373691" y="108732"/>
                </a:lnTo>
                <a:lnTo>
                  <a:pt x="1391678" y="96723"/>
                </a:lnTo>
                <a:lnTo>
                  <a:pt x="1403836" y="78884"/>
                </a:lnTo>
                <a:lnTo>
                  <a:pt x="1408303" y="56997"/>
                </a:lnTo>
                <a:lnTo>
                  <a:pt x="1408303" y="56133"/>
                </a:lnTo>
                <a:lnTo>
                  <a:pt x="1403654" y="34247"/>
                </a:lnTo>
                <a:lnTo>
                  <a:pt x="1391192" y="16408"/>
                </a:lnTo>
                <a:lnTo>
                  <a:pt x="1373145" y="4398"/>
                </a:lnTo>
                <a:lnTo>
                  <a:pt x="1351737" y="0"/>
                </a:lnTo>
                <a:close/>
              </a:path>
              <a:path w="8402320" h="113664">
                <a:moveTo>
                  <a:pt x="1610779" y="0"/>
                </a:moveTo>
                <a:lnTo>
                  <a:pt x="1589189" y="4398"/>
                </a:lnTo>
                <a:lnTo>
                  <a:pt x="1571161" y="16408"/>
                </a:lnTo>
                <a:lnTo>
                  <a:pt x="1558801" y="34247"/>
                </a:lnTo>
                <a:lnTo>
                  <a:pt x="1554213" y="56133"/>
                </a:lnTo>
                <a:lnTo>
                  <a:pt x="1554213" y="56997"/>
                </a:lnTo>
                <a:lnTo>
                  <a:pt x="1558679" y="78884"/>
                </a:lnTo>
                <a:lnTo>
                  <a:pt x="1570837" y="96723"/>
                </a:lnTo>
                <a:lnTo>
                  <a:pt x="1588824" y="108732"/>
                </a:lnTo>
                <a:lnTo>
                  <a:pt x="1610779" y="113131"/>
                </a:lnTo>
                <a:lnTo>
                  <a:pt x="1632733" y="108732"/>
                </a:lnTo>
                <a:lnTo>
                  <a:pt x="1650720" y="96723"/>
                </a:lnTo>
                <a:lnTo>
                  <a:pt x="1662878" y="78884"/>
                </a:lnTo>
                <a:lnTo>
                  <a:pt x="1667344" y="56997"/>
                </a:lnTo>
                <a:lnTo>
                  <a:pt x="1667344" y="56133"/>
                </a:lnTo>
                <a:lnTo>
                  <a:pt x="1662696" y="34247"/>
                </a:lnTo>
                <a:lnTo>
                  <a:pt x="1650234" y="16408"/>
                </a:lnTo>
                <a:lnTo>
                  <a:pt x="1632186" y="4398"/>
                </a:lnTo>
                <a:lnTo>
                  <a:pt x="1610779" y="0"/>
                </a:lnTo>
                <a:close/>
              </a:path>
              <a:path w="8402320" h="113664">
                <a:moveTo>
                  <a:pt x="1869808" y="0"/>
                </a:moveTo>
                <a:lnTo>
                  <a:pt x="1848218" y="4398"/>
                </a:lnTo>
                <a:lnTo>
                  <a:pt x="1830190" y="16408"/>
                </a:lnTo>
                <a:lnTo>
                  <a:pt x="1817830" y="34247"/>
                </a:lnTo>
                <a:lnTo>
                  <a:pt x="1813242" y="56133"/>
                </a:lnTo>
                <a:lnTo>
                  <a:pt x="1813242" y="56997"/>
                </a:lnTo>
                <a:lnTo>
                  <a:pt x="1817708" y="78884"/>
                </a:lnTo>
                <a:lnTo>
                  <a:pt x="1829866" y="96723"/>
                </a:lnTo>
                <a:lnTo>
                  <a:pt x="1847853" y="108732"/>
                </a:lnTo>
                <a:lnTo>
                  <a:pt x="1869808" y="113131"/>
                </a:lnTo>
                <a:lnTo>
                  <a:pt x="1891762" y="108732"/>
                </a:lnTo>
                <a:lnTo>
                  <a:pt x="1909749" y="96723"/>
                </a:lnTo>
                <a:lnTo>
                  <a:pt x="1921907" y="78884"/>
                </a:lnTo>
                <a:lnTo>
                  <a:pt x="1926374" y="56997"/>
                </a:lnTo>
                <a:lnTo>
                  <a:pt x="1926374" y="56133"/>
                </a:lnTo>
                <a:lnTo>
                  <a:pt x="1921725" y="34247"/>
                </a:lnTo>
                <a:lnTo>
                  <a:pt x="1909264" y="16408"/>
                </a:lnTo>
                <a:lnTo>
                  <a:pt x="1891216" y="4398"/>
                </a:lnTo>
                <a:lnTo>
                  <a:pt x="1869808" y="0"/>
                </a:lnTo>
                <a:close/>
              </a:path>
              <a:path w="8402320" h="113664">
                <a:moveTo>
                  <a:pt x="2128850" y="0"/>
                </a:moveTo>
                <a:lnTo>
                  <a:pt x="2107260" y="4398"/>
                </a:lnTo>
                <a:lnTo>
                  <a:pt x="2089232" y="16408"/>
                </a:lnTo>
                <a:lnTo>
                  <a:pt x="2076872" y="34247"/>
                </a:lnTo>
                <a:lnTo>
                  <a:pt x="2072284" y="56133"/>
                </a:lnTo>
                <a:lnTo>
                  <a:pt x="2072284" y="56997"/>
                </a:lnTo>
                <a:lnTo>
                  <a:pt x="2076750" y="78884"/>
                </a:lnTo>
                <a:lnTo>
                  <a:pt x="2088908" y="96723"/>
                </a:lnTo>
                <a:lnTo>
                  <a:pt x="2106895" y="108732"/>
                </a:lnTo>
                <a:lnTo>
                  <a:pt x="2128850" y="113131"/>
                </a:lnTo>
                <a:lnTo>
                  <a:pt x="2150804" y="108732"/>
                </a:lnTo>
                <a:lnTo>
                  <a:pt x="2168791" y="96723"/>
                </a:lnTo>
                <a:lnTo>
                  <a:pt x="2180949" y="78884"/>
                </a:lnTo>
                <a:lnTo>
                  <a:pt x="2185416" y="56997"/>
                </a:lnTo>
                <a:lnTo>
                  <a:pt x="2185416" y="56133"/>
                </a:lnTo>
                <a:lnTo>
                  <a:pt x="2180767" y="34247"/>
                </a:lnTo>
                <a:lnTo>
                  <a:pt x="2168305" y="16408"/>
                </a:lnTo>
                <a:lnTo>
                  <a:pt x="2150258" y="4398"/>
                </a:lnTo>
                <a:lnTo>
                  <a:pt x="2128850" y="0"/>
                </a:lnTo>
                <a:close/>
              </a:path>
              <a:path w="8402320" h="113664">
                <a:moveTo>
                  <a:pt x="2387879" y="0"/>
                </a:moveTo>
                <a:lnTo>
                  <a:pt x="2366289" y="4398"/>
                </a:lnTo>
                <a:lnTo>
                  <a:pt x="2348261" y="16408"/>
                </a:lnTo>
                <a:lnTo>
                  <a:pt x="2335901" y="34247"/>
                </a:lnTo>
                <a:lnTo>
                  <a:pt x="2331313" y="56133"/>
                </a:lnTo>
                <a:lnTo>
                  <a:pt x="2331313" y="56997"/>
                </a:lnTo>
                <a:lnTo>
                  <a:pt x="2335780" y="78884"/>
                </a:lnTo>
                <a:lnTo>
                  <a:pt x="2347937" y="96723"/>
                </a:lnTo>
                <a:lnTo>
                  <a:pt x="2365925" y="108732"/>
                </a:lnTo>
                <a:lnTo>
                  <a:pt x="2387879" y="113131"/>
                </a:lnTo>
                <a:lnTo>
                  <a:pt x="2409833" y="108732"/>
                </a:lnTo>
                <a:lnTo>
                  <a:pt x="2427820" y="96723"/>
                </a:lnTo>
                <a:lnTo>
                  <a:pt x="2439978" y="78884"/>
                </a:lnTo>
                <a:lnTo>
                  <a:pt x="2444445" y="56997"/>
                </a:lnTo>
                <a:lnTo>
                  <a:pt x="2444445" y="56133"/>
                </a:lnTo>
                <a:lnTo>
                  <a:pt x="2439796" y="34247"/>
                </a:lnTo>
                <a:lnTo>
                  <a:pt x="2427335" y="16408"/>
                </a:lnTo>
                <a:lnTo>
                  <a:pt x="2409287" y="4398"/>
                </a:lnTo>
                <a:lnTo>
                  <a:pt x="2387879" y="0"/>
                </a:lnTo>
                <a:close/>
              </a:path>
              <a:path w="8402320" h="113664">
                <a:moveTo>
                  <a:pt x="2646921" y="0"/>
                </a:moveTo>
                <a:lnTo>
                  <a:pt x="2625331" y="4398"/>
                </a:lnTo>
                <a:lnTo>
                  <a:pt x="2607303" y="16408"/>
                </a:lnTo>
                <a:lnTo>
                  <a:pt x="2594943" y="34247"/>
                </a:lnTo>
                <a:lnTo>
                  <a:pt x="2590355" y="56133"/>
                </a:lnTo>
                <a:lnTo>
                  <a:pt x="2590355" y="56997"/>
                </a:lnTo>
                <a:lnTo>
                  <a:pt x="2594821" y="78884"/>
                </a:lnTo>
                <a:lnTo>
                  <a:pt x="2606979" y="96723"/>
                </a:lnTo>
                <a:lnTo>
                  <a:pt x="2624966" y="108732"/>
                </a:lnTo>
                <a:lnTo>
                  <a:pt x="2646921" y="113131"/>
                </a:lnTo>
                <a:lnTo>
                  <a:pt x="2668875" y="108732"/>
                </a:lnTo>
                <a:lnTo>
                  <a:pt x="2686862" y="96723"/>
                </a:lnTo>
                <a:lnTo>
                  <a:pt x="2699020" y="78884"/>
                </a:lnTo>
                <a:lnTo>
                  <a:pt x="2703487" y="56997"/>
                </a:lnTo>
                <a:lnTo>
                  <a:pt x="2703487" y="56133"/>
                </a:lnTo>
                <a:lnTo>
                  <a:pt x="2698838" y="34247"/>
                </a:lnTo>
                <a:lnTo>
                  <a:pt x="2686377" y="16408"/>
                </a:lnTo>
                <a:lnTo>
                  <a:pt x="2668329" y="4398"/>
                </a:lnTo>
                <a:lnTo>
                  <a:pt x="2646921" y="0"/>
                </a:lnTo>
                <a:close/>
              </a:path>
              <a:path w="8402320" h="113664">
                <a:moveTo>
                  <a:pt x="2905950" y="0"/>
                </a:moveTo>
                <a:lnTo>
                  <a:pt x="2884360" y="4398"/>
                </a:lnTo>
                <a:lnTo>
                  <a:pt x="2866332" y="16408"/>
                </a:lnTo>
                <a:lnTo>
                  <a:pt x="2853972" y="34247"/>
                </a:lnTo>
                <a:lnTo>
                  <a:pt x="2849384" y="56133"/>
                </a:lnTo>
                <a:lnTo>
                  <a:pt x="2849384" y="56997"/>
                </a:lnTo>
                <a:lnTo>
                  <a:pt x="2853851" y="78884"/>
                </a:lnTo>
                <a:lnTo>
                  <a:pt x="2866009" y="96723"/>
                </a:lnTo>
                <a:lnTo>
                  <a:pt x="2883996" y="108732"/>
                </a:lnTo>
                <a:lnTo>
                  <a:pt x="2905950" y="113131"/>
                </a:lnTo>
                <a:lnTo>
                  <a:pt x="2927904" y="108732"/>
                </a:lnTo>
                <a:lnTo>
                  <a:pt x="2945892" y="96723"/>
                </a:lnTo>
                <a:lnTo>
                  <a:pt x="2958049" y="78884"/>
                </a:lnTo>
                <a:lnTo>
                  <a:pt x="2962516" y="56997"/>
                </a:lnTo>
                <a:lnTo>
                  <a:pt x="2962516" y="56133"/>
                </a:lnTo>
                <a:lnTo>
                  <a:pt x="2957867" y="34247"/>
                </a:lnTo>
                <a:lnTo>
                  <a:pt x="2945406" y="16408"/>
                </a:lnTo>
                <a:lnTo>
                  <a:pt x="2927358" y="4398"/>
                </a:lnTo>
                <a:lnTo>
                  <a:pt x="2905950" y="0"/>
                </a:lnTo>
                <a:close/>
              </a:path>
              <a:path w="8402320" h="113664">
                <a:moveTo>
                  <a:pt x="3164992" y="0"/>
                </a:moveTo>
                <a:lnTo>
                  <a:pt x="3143402" y="4398"/>
                </a:lnTo>
                <a:lnTo>
                  <a:pt x="3125374" y="16408"/>
                </a:lnTo>
                <a:lnTo>
                  <a:pt x="3113014" y="34247"/>
                </a:lnTo>
                <a:lnTo>
                  <a:pt x="3108426" y="56133"/>
                </a:lnTo>
                <a:lnTo>
                  <a:pt x="3108426" y="56997"/>
                </a:lnTo>
                <a:lnTo>
                  <a:pt x="3112893" y="78884"/>
                </a:lnTo>
                <a:lnTo>
                  <a:pt x="3125050" y="96723"/>
                </a:lnTo>
                <a:lnTo>
                  <a:pt x="3143038" y="108732"/>
                </a:lnTo>
                <a:lnTo>
                  <a:pt x="3164992" y="113131"/>
                </a:lnTo>
                <a:lnTo>
                  <a:pt x="3186946" y="108732"/>
                </a:lnTo>
                <a:lnTo>
                  <a:pt x="3204933" y="96723"/>
                </a:lnTo>
                <a:lnTo>
                  <a:pt x="3217091" y="78884"/>
                </a:lnTo>
                <a:lnTo>
                  <a:pt x="3221558" y="56997"/>
                </a:lnTo>
                <a:lnTo>
                  <a:pt x="3221558" y="56133"/>
                </a:lnTo>
                <a:lnTo>
                  <a:pt x="3216909" y="34247"/>
                </a:lnTo>
                <a:lnTo>
                  <a:pt x="3204448" y="16408"/>
                </a:lnTo>
                <a:lnTo>
                  <a:pt x="3186400" y="4398"/>
                </a:lnTo>
                <a:lnTo>
                  <a:pt x="3164992" y="0"/>
                </a:lnTo>
                <a:close/>
              </a:path>
              <a:path w="8402320" h="113664">
                <a:moveTo>
                  <a:pt x="3424021" y="0"/>
                </a:moveTo>
                <a:lnTo>
                  <a:pt x="3402431" y="4398"/>
                </a:lnTo>
                <a:lnTo>
                  <a:pt x="3384403" y="16408"/>
                </a:lnTo>
                <a:lnTo>
                  <a:pt x="3372043" y="34247"/>
                </a:lnTo>
                <a:lnTo>
                  <a:pt x="3367455" y="56133"/>
                </a:lnTo>
                <a:lnTo>
                  <a:pt x="3367455" y="56997"/>
                </a:lnTo>
                <a:lnTo>
                  <a:pt x="3371922" y="78884"/>
                </a:lnTo>
                <a:lnTo>
                  <a:pt x="3384080" y="96723"/>
                </a:lnTo>
                <a:lnTo>
                  <a:pt x="3402067" y="108732"/>
                </a:lnTo>
                <a:lnTo>
                  <a:pt x="3424021" y="113131"/>
                </a:lnTo>
                <a:lnTo>
                  <a:pt x="3445975" y="108732"/>
                </a:lnTo>
                <a:lnTo>
                  <a:pt x="3463963" y="96723"/>
                </a:lnTo>
                <a:lnTo>
                  <a:pt x="3476120" y="78884"/>
                </a:lnTo>
                <a:lnTo>
                  <a:pt x="3480587" y="56997"/>
                </a:lnTo>
                <a:lnTo>
                  <a:pt x="3480587" y="56133"/>
                </a:lnTo>
                <a:lnTo>
                  <a:pt x="3475938" y="34247"/>
                </a:lnTo>
                <a:lnTo>
                  <a:pt x="3463477" y="16408"/>
                </a:lnTo>
                <a:lnTo>
                  <a:pt x="3445429" y="4398"/>
                </a:lnTo>
                <a:lnTo>
                  <a:pt x="3424021" y="0"/>
                </a:lnTo>
                <a:close/>
              </a:path>
              <a:path w="8402320" h="113664">
                <a:moveTo>
                  <a:pt x="3683063" y="0"/>
                </a:moveTo>
                <a:lnTo>
                  <a:pt x="3661473" y="4398"/>
                </a:lnTo>
                <a:lnTo>
                  <a:pt x="3643445" y="16408"/>
                </a:lnTo>
                <a:lnTo>
                  <a:pt x="3631085" y="34247"/>
                </a:lnTo>
                <a:lnTo>
                  <a:pt x="3626497" y="56133"/>
                </a:lnTo>
                <a:lnTo>
                  <a:pt x="3626497" y="56997"/>
                </a:lnTo>
                <a:lnTo>
                  <a:pt x="3630964" y="78884"/>
                </a:lnTo>
                <a:lnTo>
                  <a:pt x="3643122" y="96723"/>
                </a:lnTo>
                <a:lnTo>
                  <a:pt x="3661109" y="108732"/>
                </a:lnTo>
                <a:lnTo>
                  <a:pt x="3683063" y="113131"/>
                </a:lnTo>
                <a:lnTo>
                  <a:pt x="3705017" y="108732"/>
                </a:lnTo>
                <a:lnTo>
                  <a:pt x="3723005" y="96723"/>
                </a:lnTo>
                <a:lnTo>
                  <a:pt x="3735162" y="78884"/>
                </a:lnTo>
                <a:lnTo>
                  <a:pt x="3739629" y="56997"/>
                </a:lnTo>
                <a:lnTo>
                  <a:pt x="3739629" y="56133"/>
                </a:lnTo>
                <a:lnTo>
                  <a:pt x="3734980" y="34247"/>
                </a:lnTo>
                <a:lnTo>
                  <a:pt x="3722519" y="16408"/>
                </a:lnTo>
                <a:lnTo>
                  <a:pt x="3704471" y="4398"/>
                </a:lnTo>
                <a:lnTo>
                  <a:pt x="3683063" y="0"/>
                </a:lnTo>
                <a:close/>
              </a:path>
              <a:path w="8402320" h="113664">
                <a:moveTo>
                  <a:pt x="3942092" y="0"/>
                </a:moveTo>
                <a:lnTo>
                  <a:pt x="3920502" y="4398"/>
                </a:lnTo>
                <a:lnTo>
                  <a:pt x="3902475" y="16408"/>
                </a:lnTo>
                <a:lnTo>
                  <a:pt x="3890114" y="34247"/>
                </a:lnTo>
                <a:lnTo>
                  <a:pt x="3885526" y="56133"/>
                </a:lnTo>
                <a:lnTo>
                  <a:pt x="3885526" y="56997"/>
                </a:lnTo>
                <a:lnTo>
                  <a:pt x="3889993" y="78884"/>
                </a:lnTo>
                <a:lnTo>
                  <a:pt x="3902151" y="96723"/>
                </a:lnTo>
                <a:lnTo>
                  <a:pt x="3920138" y="108732"/>
                </a:lnTo>
                <a:lnTo>
                  <a:pt x="3942092" y="113131"/>
                </a:lnTo>
                <a:lnTo>
                  <a:pt x="3964047" y="108732"/>
                </a:lnTo>
                <a:lnTo>
                  <a:pt x="3982034" y="96723"/>
                </a:lnTo>
                <a:lnTo>
                  <a:pt x="3994192" y="78884"/>
                </a:lnTo>
                <a:lnTo>
                  <a:pt x="3998658" y="56997"/>
                </a:lnTo>
                <a:lnTo>
                  <a:pt x="3998658" y="56133"/>
                </a:lnTo>
                <a:lnTo>
                  <a:pt x="3994009" y="34247"/>
                </a:lnTo>
                <a:lnTo>
                  <a:pt x="3981548" y="16408"/>
                </a:lnTo>
                <a:lnTo>
                  <a:pt x="3963500" y="4398"/>
                </a:lnTo>
                <a:lnTo>
                  <a:pt x="3942092" y="0"/>
                </a:lnTo>
                <a:close/>
              </a:path>
              <a:path w="8402320" h="113664">
                <a:moveTo>
                  <a:pt x="4201134" y="0"/>
                </a:moveTo>
                <a:lnTo>
                  <a:pt x="4179544" y="4398"/>
                </a:lnTo>
                <a:lnTo>
                  <a:pt x="4161516" y="16408"/>
                </a:lnTo>
                <a:lnTo>
                  <a:pt x="4149156" y="34247"/>
                </a:lnTo>
                <a:lnTo>
                  <a:pt x="4144568" y="56133"/>
                </a:lnTo>
                <a:lnTo>
                  <a:pt x="4144568" y="56997"/>
                </a:lnTo>
                <a:lnTo>
                  <a:pt x="4149035" y="78884"/>
                </a:lnTo>
                <a:lnTo>
                  <a:pt x="4161193" y="96723"/>
                </a:lnTo>
                <a:lnTo>
                  <a:pt x="4179180" y="108732"/>
                </a:lnTo>
                <a:lnTo>
                  <a:pt x="4201134" y="113131"/>
                </a:lnTo>
                <a:lnTo>
                  <a:pt x="4223088" y="108732"/>
                </a:lnTo>
                <a:lnTo>
                  <a:pt x="4241076" y="96723"/>
                </a:lnTo>
                <a:lnTo>
                  <a:pt x="4253233" y="78884"/>
                </a:lnTo>
                <a:lnTo>
                  <a:pt x="4257700" y="56997"/>
                </a:lnTo>
                <a:lnTo>
                  <a:pt x="4257700" y="56133"/>
                </a:lnTo>
                <a:lnTo>
                  <a:pt x="4253051" y="34247"/>
                </a:lnTo>
                <a:lnTo>
                  <a:pt x="4240590" y="16408"/>
                </a:lnTo>
                <a:lnTo>
                  <a:pt x="4222542" y="4398"/>
                </a:lnTo>
                <a:lnTo>
                  <a:pt x="4201134" y="0"/>
                </a:lnTo>
                <a:close/>
              </a:path>
              <a:path w="8402320" h="113664">
                <a:moveTo>
                  <a:pt x="4460163" y="0"/>
                </a:moveTo>
                <a:lnTo>
                  <a:pt x="4438573" y="4398"/>
                </a:lnTo>
                <a:lnTo>
                  <a:pt x="4420546" y="16408"/>
                </a:lnTo>
                <a:lnTo>
                  <a:pt x="4408185" y="34247"/>
                </a:lnTo>
                <a:lnTo>
                  <a:pt x="4403598" y="56133"/>
                </a:lnTo>
                <a:lnTo>
                  <a:pt x="4403598" y="56997"/>
                </a:lnTo>
                <a:lnTo>
                  <a:pt x="4408064" y="78884"/>
                </a:lnTo>
                <a:lnTo>
                  <a:pt x="4420222" y="96723"/>
                </a:lnTo>
                <a:lnTo>
                  <a:pt x="4438209" y="108732"/>
                </a:lnTo>
                <a:lnTo>
                  <a:pt x="4460163" y="113131"/>
                </a:lnTo>
                <a:lnTo>
                  <a:pt x="4482118" y="108732"/>
                </a:lnTo>
                <a:lnTo>
                  <a:pt x="4500105" y="96723"/>
                </a:lnTo>
                <a:lnTo>
                  <a:pt x="4512263" y="78884"/>
                </a:lnTo>
                <a:lnTo>
                  <a:pt x="4516729" y="56997"/>
                </a:lnTo>
                <a:lnTo>
                  <a:pt x="4516729" y="56133"/>
                </a:lnTo>
                <a:lnTo>
                  <a:pt x="4512081" y="34247"/>
                </a:lnTo>
                <a:lnTo>
                  <a:pt x="4499619" y="16408"/>
                </a:lnTo>
                <a:lnTo>
                  <a:pt x="4481571" y="4398"/>
                </a:lnTo>
                <a:lnTo>
                  <a:pt x="4460163" y="0"/>
                </a:lnTo>
                <a:close/>
              </a:path>
              <a:path w="8402320" h="113664">
                <a:moveTo>
                  <a:pt x="4719205" y="0"/>
                </a:moveTo>
                <a:lnTo>
                  <a:pt x="4697615" y="4398"/>
                </a:lnTo>
                <a:lnTo>
                  <a:pt x="4679588" y="16408"/>
                </a:lnTo>
                <a:lnTo>
                  <a:pt x="4667227" y="34247"/>
                </a:lnTo>
                <a:lnTo>
                  <a:pt x="4662639" y="56133"/>
                </a:lnTo>
                <a:lnTo>
                  <a:pt x="4662639" y="56997"/>
                </a:lnTo>
                <a:lnTo>
                  <a:pt x="4667106" y="78884"/>
                </a:lnTo>
                <a:lnTo>
                  <a:pt x="4679264" y="96723"/>
                </a:lnTo>
                <a:lnTo>
                  <a:pt x="4697251" y="108732"/>
                </a:lnTo>
                <a:lnTo>
                  <a:pt x="4719205" y="113131"/>
                </a:lnTo>
                <a:lnTo>
                  <a:pt x="4741160" y="108732"/>
                </a:lnTo>
                <a:lnTo>
                  <a:pt x="4759147" y="96723"/>
                </a:lnTo>
                <a:lnTo>
                  <a:pt x="4771305" y="78884"/>
                </a:lnTo>
                <a:lnTo>
                  <a:pt x="4775771" y="56997"/>
                </a:lnTo>
                <a:lnTo>
                  <a:pt x="4775771" y="56133"/>
                </a:lnTo>
                <a:lnTo>
                  <a:pt x="4771122" y="34247"/>
                </a:lnTo>
                <a:lnTo>
                  <a:pt x="4758661" y="16408"/>
                </a:lnTo>
                <a:lnTo>
                  <a:pt x="4740613" y="4398"/>
                </a:lnTo>
                <a:lnTo>
                  <a:pt x="4719205" y="0"/>
                </a:lnTo>
                <a:close/>
              </a:path>
              <a:path w="8402320" h="113664">
                <a:moveTo>
                  <a:pt x="4978234" y="0"/>
                </a:moveTo>
                <a:lnTo>
                  <a:pt x="4956644" y="4398"/>
                </a:lnTo>
                <a:lnTo>
                  <a:pt x="4938617" y="16408"/>
                </a:lnTo>
                <a:lnTo>
                  <a:pt x="4926256" y="34247"/>
                </a:lnTo>
                <a:lnTo>
                  <a:pt x="4921669" y="56133"/>
                </a:lnTo>
                <a:lnTo>
                  <a:pt x="4921669" y="56997"/>
                </a:lnTo>
                <a:lnTo>
                  <a:pt x="4926135" y="78884"/>
                </a:lnTo>
                <a:lnTo>
                  <a:pt x="4938293" y="96723"/>
                </a:lnTo>
                <a:lnTo>
                  <a:pt x="4956280" y="108732"/>
                </a:lnTo>
                <a:lnTo>
                  <a:pt x="4978234" y="113131"/>
                </a:lnTo>
                <a:lnTo>
                  <a:pt x="5000189" y="108732"/>
                </a:lnTo>
                <a:lnTo>
                  <a:pt x="5018176" y="96723"/>
                </a:lnTo>
                <a:lnTo>
                  <a:pt x="5030334" y="78884"/>
                </a:lnTo>
                <a:lnTo>
                  <a:pt x="5034800" y="56997"/>
                </a:lnTo>
                <a:lnTo>
                  <a:pt x="5034800" y="56133"/>
                </a:lnTo>
                <a:lnTo>
                  <a:pt x="5030152" y="34247"/>
                </a:lnTo>
                <a:lnTo>
                  <a:pt x="5017690" y="16408"/>
                </a:lnTo>
                <a:lnTo>
                  <a:pt x="4999642" y="4398"/>
                </a:lnTo>
                <a:lnTo>
                  <a:pt x="4978234" y="0"/>
                </a:lnTo>
                <a:close/>
              </a:path>
              <a:path w="8402320" h="113664">
                <a:moveTo>
                  <a:pt x="5237276" y="0"/>
                </a:moveTo>
                <a:lnTo>
                  <a:pt x="5215686" y="4398"/>
                </a:lnTo>
                <a:lnTo>
                  <a:pt x="5197659" y="16408"/>
                </a:lnTo>
                <a:lnTo>
                  <a:pt x="5185298" y="34247"/>
                </a:lnTo>
                <a:lnTo>
                  <a:pt x="5180711" y="56133"/>
                </a:lnTo>
                <a:lnTo>
                  <a:pt x="5180711" y="56997"/>
                </a:lnTo>
                <a:lnTo>
                  <a:pt x="5185177" y="78884"/>
                </a:lnTo>
                <a:lnTo>
                  <a:pt x="5197335" y="96723"/>
                </a:lnTo>
                <a:lnTo>
                  <a:pt x="5215322" y="108732"/>
                </a:lnTo>
                <a:lnTo>
                  <a:pt x="5237276" y="113131"/>
                </a:lnTo>
                <a:lnTo>
                  <a:pt x="5259231" y="108732"/>
                </a:lnTo>
                <a:lnTo>
                  <a:pt x="5277218" y="96723"/>
                </a:lnTo>
                <a:lnTo>
                  <a:pt x="5289376" y="78884"/>
                </a:lnTo>
                <a:lnTo>
                  <a:pt x="5293842" y="56997"/>
                </a:lnTo>
                <a:lnTo>
                  <a:pt x="5293842" y="56133"/>
                </a:lnTo>
                <a:lnTo>
                  <a:pt x="5289194" y="34247"/>
                </a:lnTo>
                <a:lnTo>
                  <a:pt x="5276732" y="16408"/>
                </a:lnTo>
                <a:lnTo>
                  <a:pt x="5258684" y="4398"/>
                </a:lnTo>
                <a:lnTo>
                  <a:pt x="5237276" y="0"/>
                </a:lnTo>
                <a:close/>
              </a:path>
              <a:path w="8402320" h="113664">
                <a:moveTo>
                  <a:pt x="5496306" y="0"/>
                </a:moveTo>
                <a:lnTo>
                  <a:pt x="5474716" y="4398"/>
                </a:lnTo>
                <a:lnTo>
                  <a:pt x="5456688" y="16408"/>
                </a:lnTo>
                <a:lnTo>
                  <a:pt x="5444328" y="34247"/>
                </a:lnTo>
                <a:lnTo>
                  <a:pt x="5439740" y="56133"/>
                </a:lnTo>
                <a:lnTo>
                  <a:pt x="5439740" y="56997"/>
                </a:lnTo>
                <a:lnTo>
                  <a:pt x="5444206" y="78884"/>
                </a:lnTo>
                <a:lnTo>
                  <a:pt x="5456364" y="96723"/>
                </a:lnTo>
                <a:lnTo>
                  <a:pt x="5474351" y="108732"/>
                </a:lnTo>
                <a:lnTo>
                  <a:pt x="5496306" y="113131"/>
                </a:lnTo>
                <a:lnTo>
                  <a:pt x="5518260" y="108732"/>
                </a:lnTo>
                <a:lnTo>
                  <a:pt x="5536247" y="96723"/>
                </a:lnTo>
                <a:lnTo>
                  <a:pt x="5548405" y="78884"/>
                </a:lnTo>
                <a:lnTo>
                  <a:pt x="5552871" y="56997"/>
                </a:lnTo>
                <a:lnTo>
                  <a:pt x="5552871" y="56133"/>
                </a:lnTo>
                <a:lnTo>
                  <a:pt x="5548223" y="34247"/>
                </a:lnTo>
                <a:lnTo>
                  <a:pt x="5535761" y="16408"/>
                </a:lnTo>
                <a:lnTo>
                  <a:pt x="5517713" y="4398"/>
                </a:lnTo>
                <a:lnTo>
                  <a:pt x="5496306" y="0"/>
                </a:lnTo>
                <a:close/>
              </a:path>
              <a:path w="8402320" h="113664">
                <a:moveTo>
                  <a:pt x="5755347" y="0"/>
                </a:moveTo>
                <a:lnTo>
                  <a:pt x="5733757" y="4398"/>
                </a:lnTo>
                <a:lnTo>
                  <a:pt x="5715730" y="16408"/>
                </a:lnTo>
                <a:lnTo>
                  <a:pt x="5703369" y="34247"/>
                </a:lnTo>
                <a:lnTo>
                  <a:pt x="5698782" y="56133"/>
                </a:lnTo>
                <a:lnTo>
                  <a:pt x="5698782" y="56997"/>
                </a:lnTo>
                <a:lnTo>
                  <a:pt x="5703248" y="78884"/>
                </a:lnTo>
                <a:lnTo>
                  <a:pt x="5715406" y="96723"/>
                </a:lnTo>
                <a:lnTo>
                  <a:pt x="5733393" y="108732"/>
                </a:lnTo>
                <a:lnTo>
                  <a:pt x="5755347" y="113131"/>
                </a:lnTo>
                <a:lnTo>
                  <a:pt x="5777302" y="108732"/>
                </a:lnTo>
                <a:lnTo>
                  <a:pt x="5795289" y="96723"/>
                </a:lnTo>
                <a:lnTo>
                  <a:pt x="5807447" y="78884"/>
                </a:lnTo>
                <a:lnTo>
                  <a:pt x="5811913" y="56997"/>
                </a:lnTo>
                <a:lnTo>
                  <a:pt x="5811913" y="56133"/>
                </a:lnTo>
                <a:lnTo>
                  <a:pt x="5807265" y="34247"/>
                </a:lnTo>
                <a:lnTo>
                  <a:pt x="5794803" y="16408"/>
                </a:lnTo>
                <a:lnTo>
                  <a:pt x="5776755" y="4398"/>
                </a:lnTo>
                <a:lnTo>
                  <a:pt x="5755347" y="0"/>
                </a:lnTo>
                <a:close/>
              </a:path>
              <a:path w="8402320" h="113664">
                <a:moveTo>
                  <a:pt x="6014377" y="0"/>
                </a:moveTo>
                <a:lnTo>
                  <a:pt x="5992787" y="4398"/>
                </a:lnTo>
                <a:lnTo>
                  <a:pt x="5974759" y="16408"/>
                </a:lnTo>
                <a:lnTo>
                  <a:pt x="5962399" y="34247"/>
                </a:lnTo>
                <a:lnTo>
                  <a:pt x="5957811" y="56133"/>
                </a:lnTo>
                <a:lnTo>
                  <a:pt x="5957811" y="56997"/>
                </a:lnTo>
                <a:lnTo>
                  <a:pt x="5962277" y="78884"/>
                </a:lnTo>
                <a:lnTo>
                  <a:pt x="5974435" y="96723"/>
                </a:lnTo>
                <a:lnTo>
                  <a:pt x="5992422" y="108732"/>
                </a:lnTo>
                <a:lnTo>
                  <a:pt x="6014377" y="113131"/>
                </a:lnTo>
                <a:lnTo>
                  <a:pt x="6036331" y="108732"/>
                </a:lnTo>
                <a:lnTo>
                  <a:pt x="6054318" y="96723"/>
                </a:lnTo>
                <a:lnTo>
                  <a:pt x="6066476" y="78884"/>
                </a:lnTo>
                <a:lnTo>
                  <a:pt x="6070942" y="56997"/>
                </a:lnTo>
                <a:lnTo>
                  <a:pt x="6070942" y="56133"/>
                </a:lnTo>
                <a:lnTo>
                  <a:pt x="6066294" y="34247"/>
                </a:lnTo>
                <a:lnTo>
                  <a:pt x="6053832" y="16408"/>
                </a:lnTo>
                <a:lnTo>
                  <a:pt x="6035784" y="4398"/>
                </a:lnTo>
                <a:lnTo>
                  <a:pt x="6014377" y="0"/>
                </a:lnTo>
                <a:close/>
              </a:path>
              <a:path w="8402320" h="113664">
                <a:moveTo>
                  <a:pt x="6273419" y="0"/>
                </a:moveTo>
                <a:lnTo>
                  <a:pt x="6251829" y="4398"/>
                </a:lnTo>
                <a:lnTo>
                  <a:pt x="6233801" y="16408"/>
                </a:lnTo>
                <a:lnTo>
                  <a:pt x="6221441" y="34247"/>
                </a:lnTo>
                <a:lnTo>
                  <a:pt x="6216853" y="56133"/>
                </a:lnTo>
                <a:lnTo>
                  <a:pt x="6216853" y="56997"/>
                </a:lnTo>
                <a:lnTo>
                  <a:pt x="6221319" y="78884"/>
                </a:lnTo>
                <a:lnTo>
                  <a:pt x="6233477" y="96723"/>
                </a:lnTo>
                <a:lnTo>
                  <a:pt x="6251464" y="108732"/>
                </a:lnTo>
                <a:lnTo>
                  <a:pt x="6273419" y="113131"/>
                </a:lnTo>
                <a:lnTo>
                  <a:pt x="6295373" y="108732"/>
                </a:lnTo>
                <a:lnTo>
                  <a:pt x="6313360" y="96723"/>
                </a:lnTo>
                <a:lnTo>
                  <a:pt x="6325518" y="78884"/>
                </a:lnTo>
                <a:lnTo>
                  <a:pt x="6329984" y="56997"/>
                </a:lnTo>
                <a:lnTo>
                  <a:pt x="6329984" y="56133"/>
                </a:lnTo>
                <a:lnTo>
                  <a:pt x="6325336" y="34247"/>
                </a:lnTo>
                <a:lnTo>
                  <a:pt x="6312874" y="16408"/>
                </a:lnTo>
                <a:lnTo>
                  <a:pt x="6294826" y="4398"/>
                </a:lnTo>
                <a:lnTo>
                  <a:pt x="6273419" y="0"/>
                </a:lnTo>
                <a:close/>
              </a:path>
              <a:path w="8402320" h="113664">
                <a:moveTo>
                  <a:pt x="6532448" y="0"/>
                </a:moveTo>
                <a:lnTo>
                  <a:pt x="6510858" y="4398"/>
                </a:lnTo>
                <a:lnTo>
                  <a:pt x="6492830" y="16408"/>
                </a:lnTo>
                <a:lnTo>
                  <a:pt x="6480470" y="34247"/>
                </a:lnTo>
                <a:lnTo>
                  <a:pt x="6475882" y="56133"/>
                </a:lnTo>
                <a:lnTo>
                  <a:pt x="6475882" y="56997"/>
                </a:lnTo>
                <a:lnTo>
                  <a:pt x="6480348" y="78884"/>
                </a:lnTo>
                <a:lnTo>
                  <a:pt x="6492506" y="96723"/>
                </a:lnTo>
                <a:lnTo>
                  <a:pt x="6510493" y="108732"/>
                </a:lnTo>
                <a:lnTo>
                  <a:pt x="6532448" y="113131"/>
                </a:lnTo>
                <a:lnTo>
                  <a:pt x="6554402" y="108732"/>
                </a:lnTo>
                <a:lnTo>
                  <a:pt x="6572389" y="96723"/>
                </a:lnTo>
                <a:lnTo>
                  <a:pt x="6584547" y="78884"/>
                </a:lnTo>
                <a:lnTo>
                  <a:pt x="6589013" y="56997"/>
                </a:lnTo>
                <a:lnTo>
                  <a:pt x="6589013" y="56133"/>
                </a:lnTo>
                <a:lnTo>
                  <a:pt x="6584365" y="34247"/>
                </a:lnTo>
                <a:lnTo>
                  <a:pt x="6571903" y="16408"/>
                </a:lnTo>
                <a:lnTo>
                  <a:pt x="6553856" y="4398"/>
                </a:lnTo>
                <a:lnTo>
                  <a:pt x="6532448" y="0"/>
                </a:lnTo>
                <a:close/>
              </a:path>
              <a:path w="8402320" h="113664">
                <a:moveTo>
                  <a:pt x="6791490" y="0"/>
                </a:moveTo>
                <a:lnTo>
                  <a:pt x="6769900" y="4398"/>
                </a:lnTo>
                <a:lnTo>
                  <a:pt x="6751872" y="16408"/>
                </a:lnTo>
                <a:lnTo>
                  <a:pt x="6739512" y="34247"/>
                </a:lnTo>
                <a:lnTo>
                  <a:pt x="6734924" y="56133"/>
                </a:lnTo>
                <a:lnTo>
                  <a:pt x="6734924" y="56997"/>
                </a:lnTo>
                <a:lnTo>
                  <a:pt x="6739390" y="78884"/>
                </a:lnTo>
                <a:lnTo>
                  <a:pt x="6751548" y="96723"/>
                </a:lnTo>
                <a:lnTo>
                  <a:pt x="6769535" y="108732"/>
                </a:lnTo>
                <a:lnTo>
                  <a:pt x="6791490" y="113131"/>
                </a:lnTo>
                <a:lnTo>
                  <a:pt x="6813444" y="108732"/>
                </a:lnTo>
                <a:lnTo>
                  <a:pt x="6831431" y="96723"/>
                </a:lnTo>
                <a:lnTo>
                  <a:pt x="6843589" y="78884"/>
                </a:lnTo>
                <a:lnTo>
                  <a:pt x="6848055" y="56997"/>
                </a:lnTo>
                <a:lnTo>
                  <a:pt x="6848055" y="56133"/>
                </a:lnTo>
                <a:lnTo>
                  <a:pt x="6843407" y="34247"/>
                </a:lnTo>
                <a:lnTo>
                  <a:pt x="6830945" y="16408"/>
                </a:lnTo>
                <a:lnTo>
                  <a:pt x="6812897" y="4398"/>
                </a:lnTo>
                <a:lnTo>
                  <a:pt x="6791490" y="0"/>
                </a:lnTo>
                <a:close/>
              </a:path>
              <a:path w="8402320" h="113664">
                <a:moveTo>
                  <a:pt x="7050519" y="0"/>
                </a:moveTo>
                <a:lnTo>
                  <a:pt x="7028929" y="4398"/>
                </a:lnTo>
                <a:lnTo>
                  <a:pt x="7010901" y="16408"/>
                </a:lnTo>
                <a:lnTo>
                  <a:pt x="6998541" y="34247"/>
                </a:lnTo>
                <a:lnTo>
                  <a:pt x="6993953" y="56133"/>
                </a:lnTo>
                <a:lnTo>
                  <a:pt x="6993953" y="56997"/>
                </a:lnTo>
                <a:lnTo>
                  <a:pt x="6998419" y="78884"/>
                </a:lnTo>
                <a:lnTo>
                  <a:pt x="7010577" y="96723"/>
                </a:lnTo>
                <a:lnTo>
                  <a:pt x="7028564" y="108732"/>
                </a:lnTo>
                <a:lnTo>
                  <a:pt x="7050519" y="113131"/>
                </a:lnTo>
                <a:lnTo>
                  <a:pt x="7072473" y="108732"/>
                </a:lnTo>
                <a:lnTo>
                  <a:pt x="7090460" y="96723"/>
                </a:lnTo>
                <a:lnTo>
                  <a:pt x="7102618" y="78884"/>
                </a:lnTo>
                <a:lnTo>
                  <a:pt x="7107085" y="56997"/>
                </a:lnTo>
                <a:lnTo>
                  <a:pt x="7107085" y="56133"/>
                </a:lnTo>
                <a:lnTo>
                  <a:pt x="7102436" y="34247"/>
                </a:lnTo>
                <a:lnTo>
                  <a:pt x="7089975" y="16408"/>
                </a:lnTo>
                <a:lnTo>
                  <a:pt x="7071927" y="4398"/>
                </a:lnTo>
                <a:lnTo>
                  <a:pt x="7050519" y="0"/>
                </a:lnTo>
                <a:close/>
              </a:path>
              <a:path w="8402320" h="113664">
                <a:moveTo>
                  <a:pt x="7309561" y="0"/>
                </a:moveTo>
                <a:lnTo>
                  <a:pt x="7287971" y="4398"/>
                </a:lnTo>
                <a:lnTo>
                  <a:pt x="7269943" y="16408"/>
                </a:lnTo>
                <a:lnTo>
                  <a:pt x="7257583" y="34247"/>
                </a:lnTo>
                <a:lnTo>
                  <a:pt x="7252995" y="56133"/>
                </a:lnTo>
                <a:lnTo>
                  <a:pt x="7252995" y="56997"/>
                </a:lnTo>
                <a:lnTo>
                  <a:pt x="7257461" y="78884"/>
                </a:lnTo>
                <a:lnTo>
                  <a:pt x="7269619" y="96723"/>
                </a:lnTo>
                <a:lnTo>
                  <a:pt x="7287606" y="108732"/>
                </a:lnTo>
                <a:lnTo>
                  <a:pt x="7309561" y="113131"/>
                </a:lnTo>
                <a:lnTo>
                  <a:pt x="7331515" y="108732"/>
                </a:lnTo>
                <a:lnTo>
                  <a:pt x="7349502" y="96723"/>
                </a:lnTo>
                <a:lnTo>
                  <a:pt x="7361660" y="78884"/>
                </a:lnTo>
                <a:lnTo>
                  <a:pt x="7366127" y="56997"/>
                </a:lnTo>
                <a:lnTo>
                  <a:pt x="7366127" y="56133"/>
                </a:lnTo>
                <a:lnTo>
                  <a:pt x="7361478" y="34247"/>
                </a:lnTo>
                <a:lnTo>
                  <a:pt x="7349016" y="16408"/>
                </a:lnTo>
                <a:lnTo>
                  <a:pt x="7330969" y="4398"/>
                </a:lnTo>
                <a:lnTo>
                  <a:pt x="7309561" y="0"/>
                </a:lnTo>
                <a:close/>
              </a:path>
              <a:path w="8402320" h="113664">
                <a:moveTo>
                  <a:pt x="7568590" y="0"/>
                </a:moveTo>
                <a:lnTo>
                  <a:pt x="7547000" y="4398"/>
                </a:lnTo>
                <a:lnTo>
                  <a:pt x="7528972" y="16408"/>
                </a:lnTo>
                <a:lnTo>
                  <a:pt x="7516612" y="34247"/>
                </a:lnTo>
                <a:lnTo>
                  <a:pt x="7512024" y="56133"/>
                </a:lnTo>
                <a:lnTo>
                  <a:pt x="7512024" y="56997"/>
                </a:lnTo>
                <a:lnTo>
                  <a:pt x="7516491" y="78884"/>
                </a:lnTo>
                <a:lnTo>
                  <a:pt x="7528648" y="96723"/>
                </a:lnTo>
                <a:lnTo>
                  <a:pt x="7546636" y="108732"/>
                </a:lnTo>
                <a:lnTo>
                  <a:pt x="7568590" y="113131"/>
                </a:lnTo>
                <a:lnTo>
                  <a:pt x="7590544" y="108732"/>
                </a:lnTo>
                <a:lnTo>
                  <a:pt x="7608531" y="96723"/>
                </a:lnTo>
                <a:lnTo>
                  <a:pt x="7620689" y="78884"/>
                </a:lnTo>
                <a:lnTo>
                  <a:pt x="7625156" y="56997"/>
                </a:lnTo>
                <a:lnTo>
                  <a:pt x="7625156" y="56133"/>
                </a:lnTo>
                <a:lnTo>
                  <a:pt x="7620507" y="34247"/>
                </a:lnTo>
                <a:lnTo>
                  <a:pt x="7608046" y="16408"/>
                </a:lnTo>
                <a:lnTo>
                  <a:pt x="7589998" y="4398"/>
                </a:lnTo>
                <a:lnTo>
                  <a:pt x="7568590" y="0"/>
                </a:lnTo>
                <a:close/>
              </a:path>
              <a:path w="8402320" h="113664">
                <a:moveTo>
                  <a:pt x="7827632" y="0"/>
                </a:moveTo>
                <a:lnTo>
                  <a:pt x="7806042" y="4398"/>
                </a:lnTo>
                <a:lnTo>
                  <a:pt x="7788014" y="16408"/>
                </a:lnTo>
                <a:lnTo>
                  <a:pt x="7775654" y="34247"/>
                </a:lnTo>
                <a:lnTo>
                  <a:pt x="7771066" y="56133"/>
                </a:lnTo>
                <a:lnTo>
                  <a:pt x="7771066" y="56997"/>
                </a:lnTo>
                <a:lnTo>
                  <a:pt x="7775532" y="78884"/>
                </a:lnTo>
                <a:lnTo>
                  <a:pt x="7787690" y="96723"/>
                </a:lnTo>
                <a:lnTo>
                  <a:pt x="7805677" y="108732"/>
                </a:lnTo>
                <a:lnTo>
                  <a:pt x="7827632" y="113131"/>
                </a:lnTo>
                <a:lnTo>
                  <a:pt x="7849586" y="108732"/>
                </a:lnTo>
                <a:lnTo>
                  <a:pt x="7867573" y="96723"/>
                </a:lnTo>
                <a:lnTo>
                  <a:pt x="7879731" y="78884"/>
                </a:lnTo>
                <a:lnTo>
                  <a:pt x="7884198" y="56997"/>
                </a:lnTo>
                <a:lnTo>
                  <a:pt x="7884198" y="56133"/>
                </a:lnTo>
                <a:lnTo>
                  <a:pt x="7879549" y="34247"/>
                </a:lnTo>
                <a:lnTo>
                  <a:pt x="7867088" y="16408"/>
                </a:lnTo>
                <a:lnTo>
                  <a:pt x="7849040" y="4398"/>
                </a:lnTo>
                <a:lnTo>
                  <a:pt x="7827632" y="0"/>
                </a:lnTo>
                <a:close/>
              </a:path>
              <a:path w="8402320" h="113664">
                <a:moveTo>
                  <a:pt x="8086661" y="0"/>
                </a:moveTo>
                <a:lnTo>
                  <a:pt x="8065071" y="4398"/>
                </a:lnTo>
                <a:lnTo>
                  <a:pt x="8047043" y="16408"/>
                </a:lnTo>
                <a:lnTo>
                  <a:pt x="8034683" y="34247"/>
                </a:lnTo>
                <a:lnTo>
                  <a:pt x="8030095" y="56133"/>
                </a:lnTo>
                <a:lnTo>
                  <a:pt x="8030095" y="56997"/>
                </a:lnTo>
                <a:lnTo>
                  <a:pt x="8034562" y="78884"/>
                </a:lnTo>
                <a:lnTo>
                  <a:pt x="8046719" y="96723"/>
                </a:lnTo>
                <a:lnTo>
                  <a:pt x="8064707" y="108732"/>
                </a:lnTo>
                <a:lnTo>
                  <a:pt x="8086661" y="113131"/>
                </a:lnTo>
                <a:lnTo>
                  <a:pt x="8108615" y="108732"/>
                </a:lnTo>
                <a:lnTo>
                  <a:pt x="8126603" y="96723"/>
                </a:lnTo>
                <a:lnTo>
                  <a:pt x="8138760" y="78884"/>
                </a:lnTo>
                <a:lnTo>
                  <a:pt x="8143227" y="56997"/>
                </a:lnTo>
                <a:lnTo>
                  <a:pt x="8143227" y="56133"/>
                </a:lnTo>
                <a:lnTo>
                  <a:pt x="8138578" y="34247"/>
                </a:lnTo>
                <a:lnTo>
                  <a:pt x="8126117" y="16408"/>
                </a:lnTo>
                <a:lnTo>
                  <a:pt x="8108069" y="4398"/>
                </a:lnTo>
                <a:lnTo>
                  <a:pt x="8086661" y="0"/>
                </a:lnTo>
                <a:close/>
              </a:path>
              <a:path w="8402320" h="113664">
                <a:moveTo>
                  <a:pt x="8345703" y="0"/>
                </a:moveTo>
                <a:lnTo>
                  <a:pt x="8324113" y="4398"/>
                </a:lnTo>
                <a:lnTo>
                  <a:pt x="8306085" y="16408"/>
                </a:lnTo>
                <a:lnTo>
                  <a:pt x="8293725" y="34247"/>
                </a:lnTo>
                <a:lnTo>
                  <a:pt x="8289137" y="56133"/>
                </a:lnTo>
                <a:lnTo>
                  <a:pt x="8289137" y="56997"/>
                </a:lnTo>
                <a:lnTo>
                  <a:pt x="8293604" y="78884"/>
                </a:lnTo>
                <a:lnTo>
                  <a:pt x="8305761" y="96723"/>
                </a:lnTo>
                <a:lnTo>
                  <a:pt x="8323749" y="108732"/>
                </a:lnTo>
                <a:lnTo>
                  <a:pt x="8345703" y="113131"/>
                </a:lnTo>
                <a:lnTo>
                  <a:pt x="8367657" y="108732"/>
                </a:lnTo>
                <a:lnTo>
                  <a:pt x="8385644" y="96723"/>
                </a:lnTo>
                <a:lnTo>
                  <a:pt x="8397802" y="78884"/>
                </a:lnTo>
                <a:lnTo>
                  <a:pt x="8402269" y="56997"/>
                </a:lnTo>
                <a:lnTo>
                  <a:pt x="8402269" y="56133"/>
                </a:lnTo>
                <a:lnTo>
                  <a:pt x="8397620" y="34247"/>
                </a:lnTo>
                <a:lnTo>
                  <a:pt x="8385159" y="16408"/>
                </a:lnTo>
                <a:lnTo>
                  <a:pt x="8367111" y="4398"/>
                </a:lnTo>
                <a:lnTo>
                  <a:pt x="8345703" y="0"/>
                </a:lnTo>
                <a:close/>
              </a:path>
            </a:pathLst>
          </a:custGeom>
          <a:solidFill>
            <a:srgbClr val="E2E3E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pic>
        <p:nvPicPr>
          <p:cNvPr id="8" name="Picture 9">
            <a:extLst>
              <a:ext uri="{FF2B5EF4-FFF2-40B4-BE49-F238E27FC236}">
                <a16:creationId xmlns:a16="http://schemas.microsoft.com/office/drawing/2014/main" id="{787EBF51-6CA2-543B-4A48-CCBF204FCCED}"/>
              </a:ext>
            </a:extLst>
          </p:cNvPr>
          <p:cNvPicPr>
            <a:picLocks noChangeAspect="1"/>
          </p:cNvPicPr>
          <p:nvPr userDrawn="1"/>
        </p:nvPicPr>
        <p:blipFill>
          <a:blip r:embed="rId2">
            <a:extLst>
              <a:ext uri="{28A0092B-C50C-407E-A947-70E740481C1C}">
                <a14:useLocalDpi xmlns:a14="http://schemas.microsoft.com/office/drawing/2010/main" val="0"/>
              </a:ext>
            </a:extLst>
          </a:blip>
          <a:srcRect l="-1086" r="59782"/>
          <a:stretch>
            <a:fillRect/>
          </a:stretch>
        </p:blipFill>
        <p:spPr bwMode="auto">
          <a:xfrm>
            <a:off x="6164263" y="533400"/>
            <a:ext cx="220186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a:extLst>
              <a:ext uri="{FF2B5EF4-FFF2-40B4-BE49-F238E27FC236}">
                <a16:creationId xmlns:a16="http://schemas.microsoft.com/office/drawing/2014/main" id="{762C4184-38D4-DF50-7280-4EF035582B2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7875" y="3684588"/>
            <a:ext cx="7588250" cy="4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a:extLst>
              <a:ext uri="{FF2B5EF4-FFF2-40B4-BE49-F238E27FC236}">
                <a16:creationId xmlns:a16="http://schemas.microsoft.com/office/drawing/2014/main" id="{6DA3E8E6-247B-AFBA-B9D2-B12CF359342F}"/>
              </a:ext>
            </a:extLst>
          </p:cNvPr>
          <p:cNvPicPr>
            <a:picLocks noChangeAspect="1"/>
          </p:cNvPicPr>
          <p:nvPr userDrawn="1"/>
        </p:nvPicPr>
        <p:blipFill>
          <a:blip r:embed="rId2">
            <a:extLst>
              <a:ext uri="{28A0092B-C50C-407E-A947-70E740481C1C}">
                <a14:useLocalDpi xmlns:a14="http://schemas.microsoft.com/office/drawing/2010/main" val="0"/>
              </a:ext>
            </a:extLst>
          </a:blip>
          <a:srcRect l="52271" r="-1131"/>
          <a:stretch>
            <a:fillRect/>
          </a:stretch>
        </p:blipFill>
        <p:spPr bwMode="auto">
          <a:xfrm>
            <a:off x="685800" y="533400"/>
            <a:ext cx="24907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3600"/>
            <a:ext cx="7772400" cy="1470025"/>
          </a:xfrm>
        </p:spPr>
        <p:txBody>
          <a:bodyPr>
            <a:normAutofit/>
          </a:bodyPr>
          <a:lstStyle>
            <a:lvl1pPr algn="l">
              <a:defRPr sz="2800" baseline="0">
                <a:solidFill>
                  <a:srgbClr val="00A94F"/>
                </a:solidFill>
                <a:latin typeface="Arial Rounded MT Bold" panose="020F07040305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685800" y="3886200"/>
            <a:ext cx="7772400" cy="1371600"/>
          </a:xfrm>
        </p:spPr>
        <p:txBody>
          <a:bodyPr>
            <a:normAutofit/>
          </a:bodyPr>
          <a:lstStyle>
            <a:lvl1pPr marL="0" indent="0" algn="l">
              <a:buNone/>
              <a:defRPr sz="2400" b="1">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295270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opt3">
  <p:cSld name="Title and Content opt3">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7924800" y="6383179"/>
            <a:ext cx="762000" cy="246221"/>
          </a:xfrm>
          <a:prstGeom prst="rect">
            <a:avLst/>
          </a:prstGeom>
          <a:noFill/>
          <a:ln>
            <a:noFill/>
          </a:ln>
        </p:spPr>
        <p:txBody>
          <a:bodyPr spcFirstLastPara="1" wrap="square" lIns="91425" tIns="45700" rIns="91425" bIns="45700" anchor="t" anchorCtr="0">
            <a:normAutofit/>
          </a:bodyPr>
          <a:lstStyle>
            <a:lvl1pPr marL="0" lvl="0" indent="0" algn="r">
              <a:spcBef>
                <a:spcPts val="0"/>
              </a:spcBef>
              <a:buNone/>
              <a:defRPr sz="1000" b="1">
                <a:solidFill>
                  <a:srgbClr val="A5A5A5"/>
                </a:solidFill>
                <a:latin typeface="Arial Rounded"/>
                <a:ea typeface="Arial Rounded"/>
                <a:cs typeface="Arial Rounded"/>
                <a:sym typeface="Arial Rounded"/>
              </a:defRPr>
            </a:lvl1pPr>
            <a:lvl2pPr marL="0" lvl="1" indent="0" algn="r">
              <a:spcBef>
                <a:spcPts val="0"/>
              </a:spcBef>
              <a:buNone/>
              <a:defRPr sz="1000" b="1">
                <a:solidFill>
                  <a:srgbClr val="A5A5A5"/>
                </a:solidFill>
                <a:latin typeface="Arial Rounded"/>
                <a:ea typeface="Arial Rounded"/>
                <a:cs typeface="Arial Rounded"/>
                <a:sym typeface="Arial Rounded"/>
              </a:defRPr>
            </a:lvl2pPr>
            <a:lvl3pPr marL="0" lvl="2" indent="0" algn="r">
              <a:spcBef>
                <a:spcPts val="0"/>
              </a:spcBef>
              <a:buNone/>
              <a:defRPr sz="1000" b="1">
                <a:solidFill>
                  <a:srgbClr val="A5A5A5"/>
                </a:solidFill>
                <a:latin typeface="Arial Rounded"/>
                <a:ea typeface="Arial Rounded"/>
                <a:cs typeface="Arial Rounded"/>
                <a:sym typeface="Arial Rounded"/>
              </a:defRPr>
            </a:lvl3pPr>
            <a:lvl4pPr marL="0" lvl="3" indent="0" algn="r">
              <a:spcBef>
                <a:spcPts val="0"/>
              </a:spcBef>
              <a:buNone/>
              <a:defRPr sz="1000" b="1">
                <a:solidFill>
                  <a:srgbClr val="A5A5A5"/>
                </a:solidFill>
                <a:latin typeface="Arial Rounded"/>
                <a:ea typeface="Arial Rounded"/>
                <a:cs typeface="Arial Rounded"/>
                <a:sym typeface="Arial Rounded"/>
              </a:defRPr>
            </a:lvl4pPr>
            <a:lvl5pPr marL="0" lvl="4" indent="0" algn="r">
              <a:spcBef>
                <a:spcPts val="0"/>
              </a:spcBef>
              <a:buNone/>
              <a:defRPr sz="1000" b="1">
                <a:solidFill>
                  <a:srgbClr val="A5A5A5"/>
                </a:solidFill>
                <a:latin typeface="Arial Rounded"/>
                <a:ea typeface="Arial Rounded"/>
                <a:cs typeface="Arial Rounded"/>
                <a:sym typeface="Arial Rounded"/>
              </a:defRPr>
            </a:lvl5pPr>
            <a:lvl6pPr marL="0" lvl="5" indent="0" algn="r">
              <a:spcBef>
                <a:spcPts val="0"/>
              </a:spcBef>
              <a:buNone/>
              <a:defRPr sz="1000" b="1">
                <a:solidFill>
                  <a:srgbClr val="A5A5A5"/>
                </a:solidFill>
                <a:latin typeface="Arial Rounded"/>
                <a:ea typeface="Arial Rounded"/>
                <a:cs typeface="Arial Rounded"/>
                <a:sym typeface="Arial Rounded"/>
              </a:defRPr>
            </a:lvl6pPr>
            <a:lvl7pPr marL="0" lvl="6" indent="0" algn="r">
              <a:spcBef>
                <a:spcPts val="0"/>
              </a:spcBef>
              <a:buNone/>
              <a:defRPr sz="1000" b="1">
                <a:solidFill>
                  <a:srgbClr val="A5A5A5"/>
                </a:solidFill>
                <a:latin typeface="Arial Rounded"/>
                <a:ea typeface="Arial Rounded"/>
                <a:cs typeface="Arial Rounded"/>
                <a:sym typeface="Arial Rounded"/>
              </a:defRPr>
            </a:lvl7pPr>
            <a:lvl8pPr marL="0" lvl="7" indent="0" algn="r">
              <a:spcBef>
                <a:spcPts val="0"/>
              </a:spcBef>
              <a:buNone/>
              <a:defRPr sz="1000" b="1">
                <a:solidFill>
                  <a:srgbClr val="A5A5A5"/>
                </a:solidFill>
                <a:latin typeface="Arial Rounded"/>
                <a:ea typeface="Arial Rounded"/>
                <a:cs typeface="Arial Rounded"/>
                <a:sym typeface="Arial Rounded"/>
              </a:defRPr>
            </a:lvl8pPr>
            <a:lvl9pPr marL="0" lvl="8" indent="0" algn="r">
              <a:spcBef>
                <a:spcPts val="0"/>
              </a:spcBef>
              <a:buNone/>
              <a:defRPr sz="1000" b="1">
                <a:solidFill>
                  <a:srgbClr val="A5A5A5"/>
                </a:solidFill>
                <a:latin typeface="Arial Rounded"/>
                <a:ea typeface="Arial Rounded"/>
                <a:cs typeface="Arial Rounded"/>
                <a:sym typeface="Arial Rounded"/>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61" name="Google Shape;61;p14"/>
          <p:cNvSpPr txBox="1">
            <a:spLocks noGrp="1"/>
          </p:cNvSpPr>
          <p:nvPr>
            <p:ph type="title"/>
          </p:nvPr>
        </p:nvSpPr>
        <p:spPr>
          <a:xfrm>
            <a:off x="457200" y="152400"/>
            <a:ext cx="8229600" cy="792163"/>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A94F"/>
              </a:buClr>
              <a:buSzPts val="2800"/>
              <a:buFont typeface="Arial Rounded"/>
              <a:buNone/>
              <a:defRPr sz="2800" b="1">
                <a:solidFill>
                  <a:srgbClr val="00A94F"/>
                </a:solidFill>
                <a:latin typeface="Arial Rounded"/>
                <a:ea typeface="Arial Rounded"/>
                <a:cs typeface="Arial Rounded"/>
                <a:sym typeface="Arial Rounde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2" name="Google Shape;62;p14"/>
          <p:cNvSpPr txBox="1">
            <a:spLocks noGrp="1"/>
          </p:cNvSpPr>
          <p:nvPr>
            <p:ph type="body" idx="1"/>
          </p:nvPr>
        </p:nvSpPr>
        <p:spPr>
          <a:xfrm>
            <a:off x="457200" y="1173162"/>
            <a:ext cx="8229600" cy="5075239"/>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solidFill>
                  <a:schemeClr val="dk1"/>
                </a:solidFill>
              </a:defRPr>
            </a:lvl1pPr>
            <a:lvl2pPr marL="914400" lvl="1" indent="-381000" algn="l">
              <a:spcBef>
                <a:spcPts val="1200"/>
              </a:spcBef>
              <a:spcAft>
                <a:spcPts val="0"/>
              </a:spcAft>
              <a:buSzPts val="2400"/>
              <a:buChar char="○"/>
              <a:defRPr sz="2400">
                <a:solidFill>
                  <a:schemeClr val="dk1"/>
                </a:solidFill>
              </a:defRPr>
            </a:lvl2pPr>
            <a:lvl3pPr marL="1371600" lvl="2" indent="-381000" algn="l">
              <a:spcBef>
                <a:spcPts val="1200"/>
              </a:spcBef>
              <a:spcAft>
                <a:spcPts val="0"/>
              </a:spcAft>
              <a:buSzPts val="2400"/>
              <a:buChar char="■"/>
              <a:defRPr sz="2400">
                <a:solidFill>
                  <a:schemeClr val="dk1"/>
                </a:solidFill>
              </a:defRPr>
            </a:lvl3pPr>
            <a:lvl4pPr marL="1828800" lvl="3" indent="-381000" algn="l">
              <a:spcBef>
                <a:spcPts val="1200"/>
              </a:spcBef>
              <a:spcAft>
                <a:spcPts val="0"/>
              </a:spcAft>
              <a:buSzPts val="2400"/>
              <a:buChar char="●"/>
              <a:defRPr sz="2400">
                <a:solidFill>
                  <a:schemeClr val="dk1"/>
                </a:solidFill>
              </a:defRPr>
            </a:lvl4pPr>
            <a:lvl5pPr marL="2286000" lvl="4" indent="-381000" algn="l">
              <a:spcBef>
                <a:spcPts val="1200"/>
              </a:spcBef>
              <a:spcAft>
                <a:spcPts val="0"/>
              </a:spcAft>
              <a:buSzPts val="2400"/>
              <a:buChar char="○"/>
              <a:defRPr sz="2400">
                <a:solidFill>
                  <a:schemeClr val="dk1"/>
                </a:solidFill>
              </a:defRPr>
            </a:lvl5pPr>
            <a:lvl6pPr marL="2743200" lvl="5" indent="-342900" algn="l">
              <a:spcBef>
                <a:spcPts val="1200"/>
              </a:spcBef>
              <a:spcAft>
                <a:spcPts val="0"/>
              </a:spcAft>
              <a:buClr>
                <a:schemeClr val="dk1"/>
              </a:buClr>
              <a:buSzPts val="1800"/>
              <a:buChar char="■"/>
              <a:defRPr/>
            </a:lvl6pPr>
            <a:lvl7pPr marL="3200400" lvl="6" indent="-342900" algn="l">
              <a:spcBef>
                <a:spcPts val="1200"/>
              </a:spcBef>
              <a:spcAft>
                <a:spcPts val="0"/>
              </a:spcAft>
              <a:buClr>
                <a:schemeClr val="dk1"/>
              </a:buClr>
              <a:buSzPts val="1800"/>
              <a:buChar char="●"/>
              <a:defRPr/>
            </a:lvl7pPr>
            <a:lvl8pPr marL="3657600" lvl="7" indent="-342900" algn="l">
              <a:spcBef>
                <a:spcPts val="1200"/>
              </a:spcBef>
              <a:spcAft>
                <a:spcPts val="0"/>
              </a:spcAft>
              <a:buClr>
                <a:schemeClr val="dk1"/>
              </a:buClr>
              <a:buSzPts val="1800"/>
              <a:buChar char="○"/>
              <a:defRPr/>
            </a:lvl8pPr>
            <a:lvl9pPr marL="4114800" lvl="8" indent="-342900" algn="l">
              <a:spcBef>
                <a:spcPts val="1200"/>
              </a:spcBef>
              <a:spcAft>
                <a:spcPts val="1200"/>
              </a:spcAft>
              <a:buClr>
                <a:schemeClr val="dk1"/>
              </a:buClr>
              <a:buSzPts val="1800"/>
              <a:buChar char="■"/>
              <a:defRPr/>
            </a:lvl9pPr>
          </a:lstStyle>
          <a:p>
            <a:endParaRPr/>
          </a:p>
        </p:txBody>
      </p:sp>
      <p:pic>
        <p:nvPicPr>
          <p:cNvPr id="63" name="Google Shape;63;p14"/>
          <p:cNvPicPr preferRelativeResize="0"/>
          <p:nvPr/>
        </p:nvPicPr>
        <p:blipFill rotWithShape="1">
          <a:blip r:embed="rId2">
            <a:alphaModFix/>
          </a:blip>
          <a:srcRect/>
          <a:stretch/>
        </p:blipFill>
        <p:spPr>
          <a:xfrm>
            <a:off x="555625" y="1028701"/>
            <a:ext cx="6034088" cy="53975"/>
          </a:xfrm>
          <a:prstGeom prst="rect">
            <a:avLst/>
          </a:prstGeom>
          <a:noFill/>
          <a:ln>
            <a:noFill/>
          </a:ln>
        </p:spPr>
      </p:pic>
    </p:spTree>
    <p:extLst>
      <p:ext uri="{BB962C8B-B14F-4D97-AF65-F5344CB8AC3E}">
        <p14:creationId xmlns:p14="http://schemas.microsoft.com/office/powerpoint/2010/main" val="3704856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opt3">
  <p:cSld name="Title and Content opt3">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7924800" y="6383179"/>
            <a:ext cx="762000" cy="246221"/>
          </a:xfrm>
          <a:prstGeom prst="rect">
            <a:avLst/>
          </a:prstGeom>
          <a:noFill/>
          <a:ln>
            <a:noFill/>
          </a:ln>
        </p:spPr>
        <p:txBody>
          <a:bodyPr spcFirstLastPara="1" wrap="square" lIns="91425" tIns="45700" rIns="91425" bIns="45700" anchor="t" anchorCtr="0">
            <a:normAutofit/>
          </a:bodyPr>
          <a:lstStyle>
            <a:lvl1pPr marL="0" lvl="0" indent="0" algn="r">
              <a:spcBef>
                <a:spcPts val="0"/>
              </a:spcBef>
              <a:buNone/>
              <a:defRPr sz="1000" b="1">
                <a:solidFill>
                  <a:srgbClr val="A5A5A5"/>
                </a:solidFill>
                <a:latin typeface="Arial Rounded"/>
                <a:ea typeface="Arial Rounded"/>
                <a:cs typeface="Arial Rounded"/>
                <a:sym typeface="Arial Rounded"/>
              </a:defRPr>
            </a:lvl1pPr>
            <a:lvl2pPr marL="0" lvl="1" indent="0" algn="r">
              <a:spcBef>
                <a:spcPts val="0"/>
              </a:spcBef>
              <a:buNone/>
              <a:defRPr sz="1000" b="1">
                <a:solidFill>
                  <a:srgbClr val="A5A5A5"/>
                </a:solidFill>
                <a:latin typeface="Arial Rounded"/>
                <a:ea typeface="Arial Rounded"/>
                <a:cs typeface="Arial Rounded"/>
                <a:sym typeface="Arial Rounded"/>
              </a:defRPr>
            </a:lvl2pPr>
            <a:lvl3pPr marL="0" lvl="2" indent="0" algn="r">
              <a:spcBef>
                <a:spcPts val="0"/>
              </a:spcBef>
              <a:buNone/>
              <a:defRPr sz="1000" b="1">
                <a:solidFill>
                  <a:srgbClr val="A5A5A5"/>
                </a:solidFill>
                <a:latin typeface="Arial Rounded"/>
                <a:ea typeface="Arial Rounded"/>
                <a:cs typeface="Arial Rounded"/>
                <a:sym typeface="Arial Rounded"/>
              </a:defRPr>
            </a:lvl3pPr>
            <a:lvl4pPr marL="0" lvl="3" indent="0" algn="r">
              <a:spcBef>
                <a:spcPts val="0"/>
              </a:spcBef>
              <a:buNone/>
              <a:defRPr sz="1000" b="1">
                <a:solidFill>
                  <a:srgbClr val="A5A5A5"/>
                </a:solidFill>
                <a:latin typeface="Arial Rounded"/>
                <a:ea typeface="Arial Rounded"/>
                <a:cs typeface="Arial Rounded"/>
                <a:sym typeface="Arial Rounded"/>
              </a:defRPr>
            </a:lvl4pPr>
            <a:lvl5pPr marL="0" lvl="4" indent="0" algn="r">
              <a:spcBef>
                <a:spcPts val="0"/>
              </a:spcBef>
              <a:buNone/>
              <a:defRPr sz="1000" b="1">
                <a:solidFill>
                  <a:srgbClr val="A5A5A5"/>
                </a:solidFill>
                <a:latin typeface="Arial Rounded"/>
                <a:ea typeface="Arial Rounded"/>
                <a:cs typeface="Arial Rounded"/>
                <a:sym typeface="Arial Rounded"/>
              </a:defRPr>
            </a:lvl5pPr>
            <a:lvl6pPr marL="0" lvl="5" indent="0" algn="r">
              <a:spcBef>
                <a:spcPts val="0"/>
              </a:spcBef>
              <a:buNone/>
              <a:defRPr sz="1000" b="1">
                <a:solidFill>
                  <a:srgbClr val="A5A5A5"/>
                </a:solidFill>
                <a:latin typeface="Arial Rounded"/>
                <a:ea typeface="Arial Rounded"/>
                <a:cs typeface="Arial Rounded"/>
                <a:sym typeface="Arial Rounded"/>
              </a:defRPr>
            </a:lvl6pPr>
            <a:lvl7pPr marL="0" lvl="6" indent="0" algn="r">
              <a:spcBef>
                <a:spcPts val="0"/>
              </a:spcBef>
              <a:buNone/>
              <a:defRPr sz="1000" b="1">
                <a:solidFill>
                  <a:srgbClr val="A5A5A5"/>
                </a:solidFill>
                <a:latin typeface="Arial Rounded"/>
                <a:ea typeface="Arial Rounded"/>
                <a:cs typeface="Arial Rounded"/>
                <a:sym typeface="Arial Rounded"/>
              </a:defRPr>
            </a:lvl7pPr>
            <a:lvl8pPr marL="0" lvl="7" indent="0" algn="r">
              <a:spcBef>
                <a:spcPts val="0"/>
              </a:spcBef>
              <a:buNone/>
              <a:defRPr sz="1000" b="1">
                <a:solidFill>
                  <a:srgbClr val="A5A5A5"/>
                </a:solidFill>
                <a:latin typeface="Arial Rounded"/>
                <a:ea typeface="Arial Rounded"/>
                <a:cs typeface="Arial Rounded"/>
                <a:sym typeface="Arial Rounded"/>
              </a:defRPr>
            </a:lvl8pPr>
            <a:lvl9pPr marL="0" lvl="8" indent="0" algn="r">
              <a:spcBef>
                <a:spcPts val="0"/>
              </a:spcBef>
              <a:buNone/>
              <a:defRPr sz="1000" b="1">
                <a:solidFill>
                  <a:srgbClr val="A5A5A5"/>
                </a:solidFill>
                <a:latin typeface="Arial Rounded"/>
                <a:ea typeface="Arial Rounded"/>
                <a:cs typeface="Arial Rounded"/>
                <a:sym typeface="Arial Rounded"/>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61" name="Google Shape;61;p14"/>
          <p:cNvSpPr txBox="1">
            <a:spLocks noGrp="1"/>
          </p:cNvSpPr>
          <p:nvPr>
            <p:ph type="title"/>
          </p:nvPr>
        </p:nvSpPr>
        <p:spPr>
          <a:xfrm>
            <a:off x="457200" y="152400"/>
            <a:ext cx="8229600" cy="792163"/>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A94F"/>
              </a:buClr>
              <a:buSzPts val="2800"/>
              <a:buFont typeface="Arial Rounded"/>
              <a:buNone/>
              <a:defRPr sz="2800" b="1">
                <a:solidFill>
                  <a:srgbClr val="00A94F"/>
                </a:solidFill>
                <a:latin typeface="Arial Rounded"/>
                <a:ea typeface="Arial Rounded"/>
                <a:cs typeface="Arial Rounded"/>
                <a:sym typeface="Arial Rounde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2" name="Google Shape;62;p14"/>
          <p:cNvSpPr txBox="1">
            <a:spLocks noGrp="1"/>
          </p:cNvSpPr>
          <p:nvPr>
            <p:ph type="body" idx="1"/>
          </p:nvPr>
        </p:nvSpPr>
        <p:spPr>
          <a:xfrm>
            <a:off x="457200" y="1173162"/>
            <a:ext cx="8229600" cy="5075239"/>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solidFill>
                  <a:schemeClr val="dk1"/>
                </a:solidFill>
              </a:defRPr>
            </a:lvl1pPr>
            <a:lvl2pPr marL="914400" lvl="1" indent="-381000" algn="l">
              <a:spcBef>
                <a:spcPts val="1200"/>
              </a:spcBef>
              <a:spcAft>
                <a:spcPts val="0"/>
              </a:spcAft>
              <a:buSzPts val="2400"/>
              <a:buChar char="○"/>
              <a:defRPr sz="2400">
                <a:solidFill>
                  <a:schemeClr val="dk1"/>
                </a:solidFill>
              </a:defRPr>
            </a:lvl2pPr>
            <a:lvl3pPr marL="1371600" lvl="2" indent="-381000" algn="l">
              <a:spcBef>
                <a:spcPts val="1200"/>
              </a:spcBef>
              <a:spcAft>
                <a:spcPts val="0"/>
              </a:spcAft>
              <a:buSzPts val="2400"/>
              <a:buChar char="■"/>
              <a:defRPr sz="2400">
                <a:solidFill>
                  <a:schemeClr val="dk1"/>
                </a:solidFill>
              </a:defRPr>
            </a:lvl3pPr>
            <a:lvl4pPr marL="1828800" lvl="3" indent="-381000" algn="l">
              <a:spcBef>
                <a:spcPts val="1200"/>
              </a:spcBef>
              <a:spcAft>
                <a:spcPts val="0"/>
              </a:spcAft>
              <a:buSzPts val="2400"/>
              <a:buChar char="●"/>
              <a:defRPr sz="2400">
                <a:solidFill>
                  <a:schemeClr val="dk1"/>
                </a:solidFill>
              </a:defRPr>
            </a:lvl4pPr>
            <a:lvl5pPr marL="2286000" lvl="4" indent="-381000" algn="l">
              <a:spcBef>
                <a:spcPts val="1200"/>
              </a:spcBef>
              <a:spcAft>
                <a:spcPts val="0"/>
              </a:spcAft>
              <a:buSzPts val="2400"/>
              <a:buChar char="○"/>
              <a:defRPr sz="2400">
                <a:solidFill>
                  <a:schemeClr val="dk1"/>
                </a:solidFill>
              </a:defRPr>
            </a:lvl5pPr>
            <a:lvl6pPr marL="2743200" lvl="5" indent="-342900" algn="l">
              <a:spcBef>
                <a:spcPts val="1200"/>
              </a:spcBef>
              <a:spcAft>
                <a:spcPts val="0"/>
              </a:spcAft>
              <a:buClr>
                <a:schemeClr val="dk1"/>
              </a:buClr>
              <a:buSzPts val="1800"/>
              <a:buChar char="■"/>
              <a:defRPr/>
            </a:lvl6pPr>
            <a:lvl7pPr marL="3200400" lvl="6" indent="-342900" algn="l">
              <a:spcBef>
                <a:spcPts val="1200"/>
              </a:spcBef>
              <a:spcAft>
                <a:spcPts val="0"/>
              </a:spcAft>
              <a:buClr>
                <a:schemeClr val="dk1"/>
              </a:buClr>
              <a:buSzPts val="1800"/>
              <a:buChar char="●"/>
              <a:defRPr/>
            </a:lvl7pPr>
            <a:lvl8pPr marL="3657600" lvl="7" indent="-342900" algn="l">
              <a:spcBef>
                <a:spcPts val="1200"/>
              </a:spcBef>
              <a:spcAft>
                <a:spcPts val="0"/>
              </a:spcAft>
              <a:buClr>
                <a:schemeClr val="dk1"/>
              </a:buClr>
              <a:buSzPts val="1800"/>
              <a:buChar char="○"/>
              <a:defRPr/>
            </a:lvl8pPr>
            <a:lvl9pPr marL="4114800" lvl="8" indent="-342900" algn="l">
              <a:spcBef>
                <a:spcPts val="1200"/>
              </a:spcBef>
              <a:spcAft>
                <a:spcPts val="1200"/>
              </a:spcAft>
              <a:buClr>
                <a:schemeClr val="dk1"/>
              </a:buClr>
              <a:buSzPts val="1800"/>
              <a:buChar char="■"/>
              <a:defRPr/>
            </a:lvl9pPr>
          </a:lstStyle>
          <a:p>
            <a:endParaRPr/>
          </a:p>
        </p:txBody>
      </p:sp>
      <p:pic>
        <p:nvPicPr>
          <p:cNvPr id="63" name="Google Shape;63;p14"/>
          <p:cNvPicPr preferRelativeResize="0"/>
          <p:nvPr/>
        </p:nvPicPr>
        <p:blipFill rotWithShape="1">
          <a:blip r:embed="rId2">
            <a:alphaModFix/>
          </a:blip>
          <a:srcRect/>
          <a:stretch/>
        </p:blipFill>
        <p:spPr>
          <a:xfrm>
            <a:off x="555625" y="1028701"/>
            <a:ext cx="6034088" cy="539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defaul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B1A7E3F0-F8A0-7025-D5D5-1A50580363DD}"/>
              </a:ext>
            </a:extLst>
          </p:cNvPr>
          <p:cNvSpPr txBox="1">
            <a:spLocks/>
          </p:cNvSpPr>
          <p:nvPr userDrawn="1"/>
        </p:nvSpPr>
        <p:spPr>
          <a:xfrm>
            <a:off x="7924800" y="6264275"/>
            <a:ext cx="762000" cy="365125"/>
          </a:xfrm>
          <a:prstGeom prst="rect">
            <a:avLst/>
          </a:prstGeom>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r" eaLnBrk="1" hangingPunct="1">
              <a:defRPr/>
            </a:pPr>
            <a:fld id="{A17F78A7-5691-4953-B6E0-07C765C730DC}" type="slidenum">
              <a:rPr lang="en-US" altLang="en-US" sz="1600" smtClean="0">
                <a:solidFill>
                  <a:srgbClr val="7F7F7F"/>
                </a:solidFill>
                <a:cs typeface="Arial" panose="020B0604020202020204" pitchFamily="34" charset="0"/>
              </a:rPr>
              <a:pPr algn="r" eaLnBrk="1" hangingPunct="1">
                <a:defRPr/>
              </a:pPr>
              <a:t>‹#›</a:t>
            </a:fld>
            <a:endParaRPr lang="en-US" altLang="en-US" sz="1600">
              <a:solidFill>
                <a:srgbClr val="7F7F7F"/>
              </a:solidFill>
              <a:cs typeface="Arial" panose="020B0604020202020204" pitchFamily="34" charset="0"/>
            </a:endParaRPr>
          </a:p>
        </p:txBody>
      </p:sp>
      <p:pic>
        <p:nvPicPr>
          <p:cNvPr id="3" name="Picture 5">
            <a:extLst>
              <a:ext uri="{FF2B5EF4-FFF2-40B4-BE49-F238E27FC236}">
                <a16:creationId xmlns:a16="http://schemas.microsoft.com/office/drawing/2014/main" id="{408F0789-AB96-2C3F-7DD4-66CE49BF9F3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5625" y="1150938"/>
            <a:ext cx="8045450"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457200" y="274638"/>
            <a:ext cx="8229600" cy="792162"/>
          </a:xfrm>
        </p:spPr>
        <p:txBody>
          <a:bodyPr>
            <a:normAutofit/>
          </a:bodyPr>
          <a:lstStyle>
            <a:lvl1pPr algn="l">
              <a:defRPr sz="2800">
                <a:solidFill>
                  <a:srgbClr val="00A94F"/>
                </a:solidFill>
                <a:latin typeface="Arial Rounded MT Bold" panose="020F0704030504030204" pitchFamily="34" charset="0"/>
              </a:defRPr>
            </a:lvl1pPr>
          </a:lstStyle>
          <a:p>
            <a:r>
              <a:rPr lang="en-US"/>
              <a:t>Click to edit Master title style</a:t>
            </a:r>
            <a:endParaRPr lang="en-US" dirty="0"/>
          </a:p>
        </p:txBody>
      </p:sp>
      <p:sp>
        <p:nvSpPr>
          <p:cNvPr id="12" name="Content Placeholder 2"/>
          <p:cNvSpPr>
            <a:spLocks noGrp="1"/>
          </p:cNvSpPr>
          <p:nvPr>
            <p:ph idx="1"/>
          </p:nvPr>
        </p:nvSpPr>
        <p:spPr>
          <a:xfrm>
            <a:off x="457200" y="1295400"/>
            <a:ext cx="8229600" cy="4953000"/>
          </a:xfrm>
        </p:spPr>
        <p:txBody>
          <a:bodyPr>
            <a:normAutofit/>
          </a:bodyPr>
          <a:lstStyle>
            <a:lvl1pPr>
              <a:defRPr sz="240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5634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default">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3AE498C-234A-8E3B-F5BB-99680B9BF400}"/>
              </a:ext>
            </a:extLst>
          </p:cNvPr>
          <p:cNvSpPr>
            <a:spLocks/>
          </p:cNvSpPr>
          <p:nvPr/>
        </p:nvSpPr>
        <p:spPr bwMode="auto">
          <a:xfrm>
            <a:off x="371475" y="6384925"/>
            <a:ext cx="8401050" cy="114300"/>
          </a:xfrm>
          <a:custGeom>
            <a:avLst/>
            <a:gdLst>
              <a:gd name="T0" fmla="*/ 56466 w 8402320"/>
              <a:gd name="T1" fmla="*/ 120293 h 113664"/>
              <a:gd name="T2" fmla="*/ 315067 w 8402320"/>
              <a:gd name="T3" fmla="*/ 0 h 113664"/>
              <a:gd name="T4" fmla="*/ 336988 w 8402320"/>
              <a:gd name="T5" fmla="*/ 115615 h 113664"/>
              <a:gd name="T6" fmla="*/ 552125 w 8402320"/>
              <a:gd name="T7" fmla="*/ 4677 h 113664"/>
              <a:gd name="T8" fmla="*/ 613555 w 8402320"/>
              <a:gd name="T9" fmla="*/ 102845 h 113664"/>
              <a:gd name="T10" fmla="*/ 792728 w 8402320"/>
              <a:gd name="T11" fmla="*/ 17446 h 113664"/>
              <a:gd name="T12" fmla="*/ 884291 w 8402320"/>
              <a:gd name="T13" fmla="*/ 83877 h 113664"/>
              <a:gd name="T14" fmla="*/ 1039003 w 8402320"/>
              <a:gd name="T15" fmla="*/ 36415 h 113664"/>
              <a:gd name="T16" fmla="*/ 1147361 w 8402320"/>
              <a:gd name="T17" fmla="*/ 60605 h 113664"/>
              <a:gd name="T18" fmla="*/ 1293017 w 8402320"/>
              <a:gd name="T19" fmla="*/ 59686 h 113664"/>
              <a:gd name="T20" fmla="*/ 1405960 w 8402320"/>
              <a:gd name="T21" fmla="*/ 59686 h 113664"/>
              <a:gd name="T22" fmla="*/ 1551628 w 8402320"/>
              <a:gd name="T23" fmla="*/ 60605 h 113664"/>
              <a:gd name="T24" fmla="*/ 1659935 w 8402320"/>
              <a:gd name="T25" fmla="*/ 36415 h 113664"/>
              <a:gd name="T26" fmla="*/ 1814688 w 8402320"/>
              <a:gd name="T27" fmla="*/ 83877 h 113664"/>
              <a:gd name="T28" fmla="*/ 1906094 w 8402320"/>
              <a:gd name="T29" fmla="*/ 17446 h 113664"/>
              <a:gd name="T30" fmla="*/ 2085438 w 8402320"/>
              <a:gd name="T31" fmla="*/ 102845 h 113664"/>
              <a:gd name="T32" fmla="*/ 2146683 w 8402320"/>
              <a:gd name="T33" fmla="*/ 4677 h 113664"/>
              <a:gd name="T34" fmla="*/ 2361996 w 8402320"/>
              <a:gd name="T35" fmla="*/ 115615 h 113664"/>
              <a:gd name="T36" fmla="*/ 2383911 w 8402320"/>
              <a:gd name="T37" fmla="*/ 0 h 113664"/>
              <a:gd name="T38" fmla="*/ 2642522 w 8402320"/>
              <a:gd name="T39" fmla="*/ 120293 h 113664"/>
              <a:gd name="T40" fmla="*/ 2901121 w 8402320"/>
              <a:gd name="T41" fmla="*/ 0 h 113664"/>
              <a:gd name="T42" fmla="*/ 2923041 w 8402320"/>
              <a:gd name="T43" fmla="*/ 115615 h 113664"/>
              <a:gd name="T44" fmla="*/ 3138179 w 8402320"/>
              <a:gd name="T45" fmla="*/ 4677 h 113664"/>
              <a:gd name="T46" fmla="*/ 3199609 w 8402320"/>
              <a:gd name="T47" fmla="*/ 102845 h 113664"/>
              <a:gd name="T48" fmla="*/ 3378781 w 8402320"/>
              <a:gd name="T49" fmla="*/ 17446 h 113664"/>
              <a:gd name="T50" fmla="*/ 3470345 w 8402320"/>
              <a:gd name="T51" fmla="*/ 83877 h 113664"/>
              <a:gd name="T52" fmla="*/ 3625052 w 8402320"/>
              <a:gd name="T53" fmla="*/ 36415 h 113664"/>
              <a:gd name="T54" fmla="*/ 3733416 w 8402320"/>
              <a:gd name="T55" fmla="*/ 60605 h 113664"/>
              <a:gd name="T56" fmla="*/ 3879071 w 8402320"/>
              <a:gd name="T57" fmla="*/ 59686 h 113664"/>
              <a:gd name="T58" fmla="*/ 3992015 w 8402320"/>
              <a:gd name="T59" fmla="*/ 59686 h 113664"/>
              <a:gd name="T60" fmla="*/ 4137683 w 8402320"/>
              <a:gd name="T61" fmla="*/ 60605 h 113664"/>
              <a:gd name="T62" fmla="*/ 4245985 w 8402320"/>
              <a:gd name="T63" fmla="*/ 36415 h 113664"/>
              <a:gd name="T64" fmla="*/ 4400741 w 8402320"/>
              <a:gd name="T65" fmla="*/ 83877 h 113664"/>
              <a:gd name="T66" fmla="*/ 4492144 w 8402320"/>
              <a:gd name="T67" fmla="*/ 17446 h 113664"/>
              <a:gd name="T68" fmla="*/ 4671490 w 8402320"/>
              <a:gd name="T69" fmla="*/ 102845 h 113664"/>
              <a:gd name="T70" fmla="*/ 4732737 w 8402320"/>
              <a:gd name="T71" fmla="*/ 4677 h 113664"/>
              <a:gd name="T72" fmla="*/ 4948046 w 8402320"/>
              <a:gd name="T73" fmla="*/ 115615 h 113664"/>
              <a:gd name="T74" fmla="*/ 4969964 w 8402320"/>
              <a:gd name="T75" fmla="*/ 0 h 113664"/>
              <a:gd name="T76" fmla="*/ 5228575 w 8402320"/>
              <a:gd name="T77" fmla="*/ 120293 h 113664"/>
              <a:gd name="T78" fmla="*/ 5487173 w 8402320"/>
              <a:gd name="T79" fmla="*/ 0 h 113664"/>
              <a:gd name="T80" fmla="*/ 5509092 w 8402320"/>
              <a:gd name="T81" fmla="*/ 115615 h 113664"/>
              <a:gd name="T82" fmla="*/ 5724231 w 8402320"/>
              <a:gd name="T83" fmla="*/ 4677 h 113664"/>
              <a:gd name="T84" fmla="*/ 5785660 w 8402320"/>
              <a:gd name="T85" fmla="*/ 102845 h 113664"/>
              <a:gd name="T86" fmla="*/ 5964832 w 8402320"/>
              <a:gd name="T87" fmla="*/ 17446 h 113664"/>
              <a:gd name="T88" fmla="*/ 6056396 w 8402320"/>
              <a:gd name="T89" fmla="*/ 83877 h 113664"/>
              <a:gd name="T90" fmla="*/ 6211105 w 8402320"/>
              <a:gd name="T91" fmla="*/ 36415 h 113664"/>
              <a:gd name="T92" fmla="*/ 6319468 w 8402320"/>
              <a:gd name="T93" fmla="*/ 60605 h 113664"/>
              <a:gd name="T94" fmla="*/ 6465123 w 8402320"/>
              <a:gd name="T95" fmla="*/ 59686 h 113664"/>
              <a:gd name="T96" fmla="*/ 6578066 w 8402320"/>
              <a:gd name="T97" fmla="*/ 59686 h 113664"/>
              <a:gd name="T98" fmla="*/ 6723734 w 8402320"/>
              <a:gd name="T99" fmla="*/ 60605 h 113664"/>
              <a:gd name="T100" fmla="*/ 6832038 w 8402320"/>
              <a:gd name="T101" fmla="*/ 36415 h 113664"/>
              <a:gd name="T102" fmla="*/ 6986792 w 8402320"/>
              <a:gd name="T103" fmla="*/ 83877 h 113664"/>
              <a:gd name="T104" fmla="*/ 7078196 w 8402320"/>
              <a:gd name="T105" fmla="*/ 17446 h 113664"/>
              <a:gd name="T106" fmla="*/ 7257542 w 8402320"/>
              <a:gd name="T107" fmla="*/ 102845 h 113664"/>
              <a:gd name="T108" fmla="*/ 7318789 w 8402320"/>
              <a:gd name="T109" fmla="*/ 4677 h 113664"/>
              <a:gd name="T110" fmla="*/ 7534099 w 8402320"/>
              <a:gd name="T111" fmla="*/ 115615 h 113664"/>
              <a:gd name="T112" fmla="*/ 7556016 w 8402320"/>
              <a:gd name="T113" fmla="*/ 0 h 113664"/>
              <a:gd name="T114" fmla="*/ 7814627 w 8402320"/>
              <a:gd name="T115" fmla="*/ 120293 h 113664"/>
              <a:gd name="T116" fmla="*/ 8073226 w 8402320"/>
              <a:gd name="T117" fmla="*/ 0 h 113664"/>
              <a:gd name="T118" fmla="*/ 8095144 w 8402320"/>
              <a:gd name="T119" fmla="*/ 115615 h 113664"/>
              <a:gd name="T120" fmla="*/ 8310284 w 8402320"/>
              <a:gd name="T121" fmla="*/ 4677 h 113664"/>
              <a:gd name="T122" fmla="*/ 8371712 w 8402320"/>
              <a:gd name="T123" fmla="*/ 102845 h 113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8402320" h="113664">
                <a:moveTo>
                  <a:pt x="56565" y="0"/>
                </a:moveTo>
                <a:lnTo>
                  <a:pt x="34975" y="4398"/>
                </a:lnTo>
                <a:lnTo>
                  <a:pt x="16948" y="16408"/>
                </a:lnTo>
                <a:lnTo>
                  <a:pt x="4587" y="34247"/>
                </a:lnTo>
                <a:lnTo>
                  <a:pt x="0" y="56133"/>
                </a:lnTo>
                <a:lnTo>
                  <a:pt x="0" y="56997"/>
                </a:lnTo>
                <a:lnTo>
                  <a:pt x="4466" y="78884"/>
                </a:lnTo>
                <a:lnTo>
                  <a:pt x="16624" y="96723"/>
                </a:lnTo>
                <a:lnTo>
                  <a:pt x="34611" y="108732"/>
                </a:lnTo>
                <a:lnTo>
                  <a:pt x="56565" y="113131"/>
                </a:lnTo>
                <a:lnTo>
                  <a:pt x="78520" y="108732"/>
                </a:lnTo>
                <a:lnTo>
                  <a:pt x="96507" y="96723"/>
                </a:lnTo>
                <a:lnTo>
                  <a:pt x="108665" y="78884"/>
                </a:lnTo>
                <a:lnTo>
                  <a:pt x="113131" y="56997"/>
                </a:lnTo>
                <a:lnTo>
                  <a:pt x="113131" y="56133"/>
                </a:lnTo>
                <a:lnTo>
                  <a:pt x="108483" y="34247"/>
                </a:lnTo>
                <a:lnTo>
                  <a:pt x="96021" y="16408"/>
                </a:lnTo>
                <a:lnTo>
                  <a:pt x="77973" y="4398"/>
                </a:lnTo>
                <a:lnTo>
                  <a:pt x="56565" y="0"/>
                </a:lnTo>
                <a:close/>
              </a:path>
              <a:path w="8402320" h="113664">
                <a:moveTo>
                  <a:pt x="315595" y="0"/>
                </a:moveTo>
                <a:lnTo>
                  <a:pt x="294005" y="4398"/>
                </a:lnTo>
                <a:lnTo>
                  <a:pt x="275977" y="16408"/>
                </a:lnTo>
                <a:lnTo>
                  <a:pt x="263617" y="34247"/>
                </a:lnTo>
                <a:lnTo>
                  <a:pt x="259029" y="56133"/>
                </a:lnTo>
                <a:lnTo>
                  <a:pt x="259029" y="56997"/>
                </a:lnTo>
                <a:lnTo>
                  <a:pt x="263495" y="78884"/>
                </a:lnTo>
                <a:lnTo>
                  <a:pt x="275653" y="96723"/>
                </a:lnTo>
                <a:lnTo>
                  <a:pt x="293640" y="108732"/>
                </a:lnTo>
                <a:lnTo>
                  <a:pt x="315595" y="113131"/>
                </a:lnTo>
                <a:lnTo>
                  <a:pt x="337549" y="108732"/>
                </a:lnTo>
                <a:lnTo>
                  <a:pt x="355536" y="96723"/>
                </a:lnTo>
                <a:lnTo>
                  <a:pt x="367694" y="78884"/>
                </a:lnTo>
                <a:lnTo>
                  <a:pt x="372160" y="56997"/>
                </a:lnTo>
                <a:lnTo>
                  <a:pt x="372160" y="56133"/>
                </a:lnTo>
                <a:lnTo>
                  <a:pt x="367512" y="34247"/>
                </a:lnTo>
                <a:lnTo>
                  <a:pt x="355050" y="16408"/>
                </a:lnTo>
                <a:lnTo>
                  <a:pt x="337002" y="4398"/>
                </a:lnTo>
                <a:lnTo>
                  <a:pt x="315595" y="0"/>
                </a:lnTo>
                <a:close/>
              </a:path>
              <a:path w="8402320" h="113664">
                <a:moveTo>
                  <a:pt x="574636" y="0"/>
                </a:moveTo>
                <a:lnTo>
                  <a:pt x="553046" y="4398"/>
                </a:lnTo>
                <a:lnTo>
                  <a:pt x="535019" y="16408"/>
                </a:lnTo>
                <a:lnTo>
                  <a:pt x="522658" y="34247"/>
                </a:lnTo>
                <a:lnTo>
                  <a:pt x="518071" y="56133"/>
                </a:lnTo>
                <a:lnTo>
                  <a:pt x="518071" y="56997"/>
                </a:lnTo>
                <a:lnTo>
                  <a:pt x="522537" y="78884"/>
                </a:lnTo>
                <a:lnTo>
                  <a:pt x="534695" y="96723"/>
                </a:lnTo>
                <a:lnTo>
                  <a:pt x="552682" y="108732"/>
                </a:lnTo>
                <a:lnTo>
                  <a:pt x="574636" y="113131"/>
                </a:lnTo>
                <a:lnTo>
                  <a:pt x="596591" y="108732"/>
                </a:lnTo>
                <a:lnTo>
                  <a:pt x="614578" y="96723"/>
                </a:lnTo>
                <a:lnTo>
                  <a:pt x="626736" y="78884"/>
                </a:lnTo>
                <a:lnTo>
                  <a:pt x="631202" y="56997"/>
                </a:lnTo>
                <a:lnTo>
                  <a:pt x="631202" y="56133"/>
                </a:lnTo>
                <a:lnTo>
                  <a:pt x="626554" y="34247"/>
                </a:lnTo>
                <a:lnTo>
                  <a:pt x="614092" y="16408"/>
                </a:lnTo>
                <a:lnTo>
                  <a:pt x="596044" y="4398"/>
                </a:lnTo>
                <a:lnTo>
                  <a:pt x="574636" y="0"/>
                </a:lnTo>
                <a:close/>
              </a:path>
              <a:path w="8402320" h="113664">
                <a:moveTo>
                  <a:pt x="833666" y="0"/>
                </a:moveTo>
                <a:lnTo>
                  <a:pt x="812076" y="4398"/>
                </a:lnTo>
                <a:lnTo>
                  <a:pt x="794048" y="16408"/>
                </a:lnTo>
                <a:lnTo>
                  <a:pt x="781688" y="34247"/>
                </a:lnTo>
                <a:lnTo>
                  <a:pt x="777100" y="56133"/>
                </a:lnTo>
                <a:lnTo>
                  <a:pt x="777100" y="56997"/>
                </a:lnTo>
                <a:lnTo>
                  <a:pt x="781566" y="78884"/>
                </a:lnTo>
                <a:lnTo>
                  <a:pt x="793724" y="96723"/>
                </a:lnTo>
                <a:lnTo>
                  <a:pt x="811711" y="108732"/>
                </a:lnTo>
                <a:lnTo>
                  <a:pt x="833666" y="113131"/>
                </a:lnTo>
                <a:lnTo>
                  <a:pt x="855620" y="108732"/>
                </a:lnTo>
                <a:lnTo>
                  <a:pt x="873607" y="96723"/>
                </a:lnTo>
                <a:lnTo>
                  <a:pt x="885765" y="78884"/>
                </a:lnTo>
                <a:lnTo>
                  <a:pt x="890231" y="56997"/>
                </a:lnTo>
                <a:lnTo>
                  <a:pt x="890231" y="56133"/>
                </a:lnTo>
                <a:lnTo>
                  <a:pt x="885583" y="34247"/>
                </a:lnTo>
                <a:lnTo>
                  <a:pt x="873121" y="16408"/>
                </a:lnTo>
                <a:lnTo>
                  <a:pt x="855073" y="4398"/>
                </a:lnTo>
                <a:lnTo>
                  <a:pt x="833666" y="0"/>
                </a:lnTo>
                <a:close/>
              </a:path>
              <a:path w="8402320" h="113664">
                <a:moveTo>
                  <a:pt x="1092708" y="0"/>
                </a:moveTo>
                <a:lnTo>
                  <a:pt x="1071118" y="4398"/>
                </a:lnTo>
                <a:lnTo>
                  <a:pt x="1053090" y="16408"/>
                </a:lnTo>
                <a:lnTo>
                  <a:pt x="1040730" y="34247"/>
                </a:lnTo>
                <a:lnTo>
                  <a:pt x="1036142" y="56133"/>
                </a:lnTo>
                <a:lnTo>
                  <a:pt x="1036142" y="56997"/>
                </a:lnTo>
                <a:lnTo>
                  <a:pt x="1040608" y="78884"/>
                </a:lnTo>
                <a:lnTo>
                  <a:pt x="1052766" y="96723"/>
                </a:lnTo>
                <a:lnTo>
                  <a:pt x="1070753" y="108732"/>
                </a:lnTo>
                <a:lnTo>
                  <a:pt x="1092708" y="113131"/>
                </a:lnTo>
                <a:lnTo>
                  <a:pt x="1114662" y="108732"/>
                </a:lnTo>
                <a:lnTo>
                  <a:pt x="1132649" y="96723"/>
                </a:lnTo>
                <a:lnTo>
                  <a:pt x="1144807" y="78884"/>
                </a:lnTo>
                <a:lnTo>
                  <a:pt x="1149273" y="56997"/>
                </a:lnTo>
                <a:lnTo>
                  <a:pt x="1149273" y="56133"/>
                </a:lnTo>
                <a:lnTo>
                  <a:pt x="1144625" y="34247"/>
                </a:lnTo>
                <a:lnTo>
                  <a:pt x="1132163" y="16408"/>
                </a:lnTo>
                <a:lnTo>
                  <a:pt x="1114115" y="4398"/>
                </a:lnTo>
                <a:lnTo>
                  <a:pt x="1092708" y="0"/>
                </a:lnTo>
                <a:close/>
              </a:path>
              <a:path w="8402320" h="113664">
                <a:moveTo>
                  <a:pt x="1351737" y="0"/>
                </a:moveTo>
                <a:lnTo>
                  <a:pt x="1330147" y="4398"/>
                </a:lnTo>
                <a:lnTo>
                  <a:pt x="1312119" y="16408"/>
                </a:lnTo>
                <a:lnTo>
                  <a:pt x="1299759" y="34247"/>
                </a:lnTo>
                <a:lnTo>
                  <a:pt x="1295171" y="56133"/>
                </a:lnTo>
                <a:lnTo>
                  <a:pt x="1295171" y="56997"/>
                </a:lnTo>
                <a:lnTo>
                  <a:pt x="1299637" y="78884"/>
                </a:lnTo>
                <a:lnTo>
                  <a:pt x="1311795" y="96723"/>
                </a:lnTo>
                <a:lnTo>
                  <a:pt x="1329782" y="108732"/>
                </a:lnTo>
                <a:lnTo>
                  <a:pt x="1351737" y="113131"/>
                </a:lnTo>
                <a:lnTo>
                  <a:pt x="1373691" y="108732"/>
                </a:lnTo>
                <a:lnTo>
                  <a:pt x="1391678" y="96723"/>
                </a:lnTo>
                <a:lnTo>
                  <a:pt x="1403836" y="78884"/>
                </a:lnTo>
                <a:lnTo>
                  <a:pt x="1408303" y="56997"/>
                </a:lnTo>
                <a:lnTo>
                  <a:pt x="1408303" y="56133"/>
                </a:lnTo>
                <a:lnTo>
                  <a:pt x="1403654" y="34247"/>
                </a:lnTo>
                <a:lnTo>
                  <a:pt x="1391192" y="16408"/>
                </a:lnTo>
                <a:lnTo>
                  <a:pt x="1373145" y="4398"/>
                </a:lnTo>
                <a:lnTo>
                  <a:pt x="1351737" y="0"/>
                </a:lnTo>
                <a:close/>
              </a:path>
              <a:path w="8402320" h="113664">
                <a:moveTo>
                  <a:pt x="1610779" y="0"/>
                </a:moveTo>
                <a:lnTo>
                  <a:pt x="1589189" y="4398"/>
                </a:lnTo>
                <a:lnTo>
                  <a:pt x="1571161" y="16408"/>
                </a:lnTo>
                <a:lnTo>
                  <a:pt x="1558801" y="34247"/>
                </a:lnTo>
                <a:lnTo>
                  <a:pt x="1554213" y="56133"/>
                </a:lnTo>
                <a:lnTo>
                  <a:pt x="1554213" y="56997"/>
                </a:lnTo>
                <a:lnTo>
                  <a:pt x="1558679" y="78884"/>
                </a:lnTo>
                <a:lnTo>
                  <a:pt x="1570837" y="96723"/>
                </a:lnTo>
                <a:lnTo>
                  <a:pt x="1588824" y="108732"/>
                </a:lnTo>
                <a:lnTo>
                  <a:pt x="1610779" y="113131"/>
                </a:lnTo>
                <a:lnTo>
                  <a:pt x="1632733" y="108732"/>
                </a:lnTo>
                <a:lnTo>
                  <a:pt x="1650720" y="96723"/>
                </a:lnTo>
                <a:lnTo>
                  <a:pt x="1662878" y="78884"/>
                </a:lnTo>
                <a:lnTo>
                  <a:pt x="1667344" y="56997"/>
                </a:lnTo>
                <a:lnTo>
                  <a:pt x="1667344" y="56133"/>
                </a:lnTo>
                <a:lnTo>
                  <a:pt x="1662696" y="34247"/>
                </a:lnTo>
                <a:lnTo>
                  <a:pt x="1650234" y="16408"/>
                </a:lnTo>
                <a:lnTo>
                  <a:pt x="1632186" y="4398"/>
                </a:lnTo>
                <a:lnTo>
                  <a:pt x="1610779" y="0"/>
                </a:lnTo>
                <a:close/>
              </a:path>
              <a:path w="8402320" h="113664">
                <a:moveTo>
                  <a:pt x="1869808" y="0"/>
                </a:moveTo>
                <a:lnTo>
                  <a:pt x="1848218" y="4398"/>
                </a:lnTo>
                <a:lnTo>
                  <a:pt x="1830190" y="16408"/>
                </a:lnTo>
                <a:lnTo>
                  <a:pt x="1817830" y="34247"/>
                </a:lnTo>
                <a:lnTo>
                  <a:pt x="1813242" y="56133"/>
                </a:lnTo>
                <a:lnTo>
                  <a:pt x="1813242" y="56997"/>
                </a:lnTo>
                <a:lnTo>
                  <a:pt x="1817708" y="78884"/>
                </a:lnTo>
                <a:lnTo>
                  <a:pt x="1829866" y="96723"/>
                </a:lnTo>
                <a:lnTo>
                  <a:pt x="1847853" y="108732"/>
                </a:lnTo>
                <a:lnTo>
                  <a:pt x="1869808" y="113131"/>
                </a:lnTo>
                <a:lnTo>
                  <a:pt x="1891762" y="108732"/>
                </a:lnTo>
                <a:lnTo>
                  <a:pt x="1909749" y="96723"/>
                </a:lnTo>
                <a:lnTo>
                  <a:pt x="1921907" y="78884"/>
                </a:lnTo>
                <a:lnTo>
                  <a:pt x="1926374" y="56997"/>
                </a:lnTo>
                <a:lnTo>
                  <a:pt x="1926374" y="56133"/>
                </a:lnTo>
                <a:lnTo>
                  <a:pt x="1921725" y="34247"/>
                </a:lnTo>
                <a:lnTo>
                  <a:pt x="1909264" y="16408"/>
                </a:lnTo>
                <a:lnTo>
                  <a:pt x="1891216" y="4398"/>
                </a:lnTo>
                <a:lnTo>
                  <a:pt x="1869808" y="0"/>
                </a:lnTo>
                <a:close/>
              </a:path>
              <a:path w="8402320" h="113664">
                <a:moveTo>
                  <a:pt x="2128850" y="0"/>
                </a:moveTo>
                <a:lnTo>
                  <a:pt x="2107260" y="4398"/>
                </a:lnTo>
                <a:lnTo>
                  <a:pt x="2089232" y="16408"/>
                </a:lnTo>
                <a:lnTo>
                  <a:pt x="2076872" y="34247"/>
                </a:lnTo>
                <a:lnTo>
                  <a:pt x="2072284" y="56133"/>
                </a:lnTo>
                <a:lnTo>
                  <a:pt x="2072284" y="56997"/>
                </a:lnTo>
                <a:lnTo>
                  <a:pt x="2076750" y="78884"/>
                </a:lnTo>
                <a:lnTo>
                  <a:pt x="2088908" y="96723"/>
                </a:lnTo>
                <a:lnTo>
                  <a:pt x="2106895" y="108732"/>
                </a:lnTo>
                <a:lnTo>
                  <a:pt x="2128850" y="113131"/>
                </a:lnTo>
                <a:lnTo>
                  <a:pt x="2150804" y="108732"/>
                </a:lnTo>
                <a:lnTo>
                  <a:pt x="2168791" y="96723"/>
                </a:lnTo>
                <a:lnTo>
                  <a:pt x="2180949" y="78884"/>
                </a:lnTo>
                <a:lnTo>
                  <a:pt x="2185416" y="56997"/>
                </a:lnTo>
                <a:lnTo>
                  <a:pt x="2185416" y="56133"/>
                </a:lnTo>
                <a:lnTo>
                  <a:pt x="2180767" y="34247"/>
                </a:lnTo>
                <a:lnTo>
                  <a:pt x="2168305" y="16408"/>
                </a:lnTo>
                <a:lnTo>
                  <a:pt x="2150258" y="4398"/>
                </a:lnTo>
                <a:lnTo>
                  <a:pt x="2128850" y="0"/>
                </a:lnTo>
                <a:close/>
              </a:path>
              <a:path w="8402320" h="113664">
                <a:moveTo>
                  <a:pt x="2387879" y="0"/>
                </a:moveTo>
                <a:lnTo>
                  <a:pt x="2366289" y="4398"/>
                </a:lnTo>
                <a:lnTo>
                  <a:pt x="2348261" y="16408"/>
                </a:lnTo>
                <a:lnTo>
                  <a:pt x="2335901" y="34247"/>
                </a:lnTo>
                <a:lnTo>
                  <a:pt x="2331313" y="56133"/>
                </a:lnTo>
                <a:lnTo>
                  <a:pt x="2331313" y="56997"/>
                </a:lnTo>
                <a:lnTo>
                  <a:pt x="2335780" y="78884"/>
                </a:lnTo>
                <a:lnTo>
                  <a:pt x="2347937" y="96723"/>
                </a:lnTo>
                <a:lnTo>
                  <a:pt x="2365925" y="108732"/>
                </a:lnTo>
                <a:lnTo>
                  <a:pt x="2387879" y="113131"/>
                </a:lnTo>
                <a:lnTo>
                  <a:pt x="2409833" y="108732"/>
                </a:lnTo>
                <a:lnTo>
                  <a:pt x="2427820" y="96723"/>
                </a:lnTo>
                <a:lnTo>
                  <a:pt x="2439978" y="78884"/>
                </a:lnTo>
                <a:lnTo>
                  <a:pt x="2444445" y="56997"/>
                </a:lnTo>
                <a:lnTo>
                  <a:pt x="2444445" y="56133"/>
                </a:lnTo>
                <a:lnTo>
                  <a:pt x="2439796" y="34247"/>
                </a:lnTo>
                <a:lnTo>
                  <a:pt x="2427335" y="16408"/>
                </a:lnTo>
                <a:lnTo>
                  <a:pt x="2409287" y="4398"/>
                </a:lnTo>
                <a:lnTo>
                  <a:pt x="2387879" y="0"/>
                </a:lnTo>
                <a:close/>
              </a:path>
              <a:path w="8402320" h="113664">
                <a:moveTo>
                  <a:pt x="2646921" y="0"/>
                </a:moveTo>
                <a:lnTo>
                  <a:pt x="2625331" y="4398"/>
                </a:lnTo>
                <a:lnTo>
                  <a:pt x="2607303" y="16408"/>
                </a:lnTo>
                <a:lnTo>
                  <a:pt x="2594943" y="34247"/>
                </a:lnTo>
                <a:lnTo>
                  <a:pt x="2590355" y="56133"/>
                </a:lnTo>
                <a:lnTo>
                  <a:pt x="2590355" y="56997"/>
                </a:lnTo>
                <a:lnTo>
                  <a:pt x="2594821" y="78884"/>
                </a:lnTo>
                <a:lnTo>
                  <a:pt x="2606979" y="96723"/>
                </a:lnTo>
                <a:lnTo>
                  <a:pt x="2624966" y="108732"/>
                </a:lnTo>
                <a:lnTo>
                  <a:pt x="2646921" y="113131"/>
                </a:lnTo>
                <a:lnTo>
                  <a:pt x="2668875" y="108732"/>
                </a:lnTo>
                <a:lnTo>
                  <a:pt x="2686862" y="96723"/>
                </a:lnTo>
                <a:lnTo>
                  <a:pt x="2699020" y="78884"/>
                </a:lnTo>
                <a:lnTo>
                  <a:pt x="2703487" y="56997"/>
                </a:lnTo>
                <a:lnTo>
                  <a:pt x="2703487" y="56133"/>
                </a:lnTo>
                <a:lnTo>
                  <a:pt x="2698838" y="34247"/>
                </a:lnTo>
                <a:lnTo>
                  <a:pt x="2686377" y="16408"/>
                </a:lnTo>
                <a:lnTo>
                  <a:pt x="2668329" y="4398"/>
                </a:lnTo>
                <a:lnTo>
                  <a:pt x="2646921" y="0"/>
                </a:lnTo>
                <a:close/>
              </a:path>
              <a:path w="8402320" h="113664">
                <a:moveTo>
                  <a:pt x="2905950" y="0"/>
                </a:moveTo>
                <a:lnTo>
                  <a:pt x="2884360" y="4398"/>
                </a:lnTo>
                <a:lnTo>
                  <a:pt x="2866332" y="16408"/>
                </a:lnTo>
                <a:lnTo>
                  <a:pt x="2853972" y="34247"/>
                </a:lnTo>
                <a:lnTo>
                  <a:pt x="2849384" y="56133"/>
                </a:lnTo>
                <a:lnTo>
                  <a:pt x="2849384" y="56997"/>
                </a:lnTo>
                <a:lnTo>
                  <a:pt x="2853851" y="78884"/>
                </a:lnTo>
                <a:lnTo>
                  <a:pt x="2866009" y="96723"/>
                </a:lnTo>
                <a:lnTo>
                  <a:pt x="2883996" y="108732"/>
                </a:lnTo>
                <a:lnTo>
                  <a:pt x="2905950" y="113131"/>
                </a:lnTo>
                <a:lnTo>
                  <a:pt x="2927904" y="108732"/>
                </a:lnTo>
                <a:lnTo>
                  <a:pt x="2945892" y="96723"/>
                </a:lnTo>
                <a:lnTo>
                  <a:pt x="2958049" y="78884"/>
                </a:lnTo>
                <a:lnTo>
                  <a:pt x="2962516" y="56997"/>
                </a:lnTo>
                <a:lnTo>
                  <a:pt x="2962516" y="56133"/>
                </a:lnTo>
                <a:lnTo>
                  <a:pt x="2957867" y="34247"/>
                </a:lnTo>
                <a:lnTo>
                  <a:pt x="2945406" y="16408"/>
                </a:lnTo>
                <a:lnTo>
                  <a:pt x="2927358" y="4398"/>
                </a:lnTo>
                <a:lnTo>
                  <a:pt x="2905950" y="0"/>
                </a:lnTo>
                <a:close/>
              </a:path>
              <a:path w="8402320" h="113664">
                <a:moveTo>
                  <a:pt x="3164992" y="0"/>
                </a:moveTo>
                <a:lnTo>
                  <a:pt x="3143402" y="4398"/>
                </a:lnTo>
                <a:lnTo>
                  <a:pt x="3125374" y="16408"/>
                </a:lnTo>
                <a:lnTo>
                  <a:pt x="3113014" y="34247"/>
                </a:lnTo>
                <a:lnTo>
                  <a:pt x="3108426" y="56133"/>
                </a:lnTo>
                <a:lnTo>
                  <a:pt x="3108426" y="56997"/>
                </a:lnTo>
                <a:lnTo>
                  <a:pt x="3112893" y="78884"/>
                </a:lnTo>
                <a:lnTo>
                  <a:pt x="3125050" y="96723"/>
                </a:lnTo>
                <a:lnTo>
                  <a:pt x="3143038" y="108732"/>
                </a:lnTo>
                <a:lnTo>
                  <a:pt x="3164992" y="113131"/>
                </a:lnTo>
                <a:lnTo>
                  <a:pt x="3186946" y="108732"/>
                </a:lnTo>
                <a:lnTo>
                  <a:pt x="3204933" y="96723"/>
                </a:lnTo>
                <a:lnTo>
                  <a:pt x="3217091" y="78884"/>
                </a:lnTo>
                <a:lnTo>
                  <a:pt x="3221558" y="56997"/>
                </a:lnTo>
                <a:lnTo>
                  <a:pt x="3221558" y="56133"/>
                </a:lnTo>
                <a:lnTo>
                  <a:pt x="3216909" y="34247"/>
                </a:lnTo>
                <a:lnTo>
                  <a:pt x="3204448" y="16408"/>
                </a:lnTo>
                <a:lnTo>
                  <a:pt x="3186400" y="4398"/>
                </a:lnTo>
                <a:lnTo>
                  <a:pt x="3164992" y="0"/>
                </a:lnTo>
                <a:close/>
              </a:path>
              <a:path w="8402320" h="113664">
                <a:moveTo>
                  <a:pt x="3424021" y="0"/>
                </a:moveTo>
                <a:lnTo>
                  <a:pt x="3402431" y="4398"/>
                </a:lnTo>
                <a:lnTo>
                  <a:pt x="3384403" y="16408"/>
                </a:lnTo>
                <a:lnTo>
                  <a:pt x="3372043" y="34247"/>
                </a:lnTo>
                <a:lnTo>
                  <a:pt x="3367455" y="56133"/>
                </a:lnTo>
                <a:lnTo>
                  <a:pt x="3367455" y="56997"/>
                </a:lnTo>
                <a:lnTo>
                  <a:pt x="3371922" y="78884"/>
                </a:lnTo>
                <a:lnTo>
                  <a:pt x="3384080" y="96723"/>
                </a:lnTo>
                <a:lnTo>
                  <a:pt x="3402067" y="108732"/>
                </a:lnTo>
                <a:lnTo>
                  <a:pt x="3424021" y="113131"/>
                </a:lnTo>
                <a:lnTo>
                  <a:pt x="3445975" y="108732"/>
                </a:lnTo>
                <a:lnTo>
                  <a:pt x="3463963" y="96723"/>
                </a:lnTo>
                <a:lnTo>
                  <a:pt x="3476120" y="78884"/>
                </a:lnTo>
                <a:lnTo>
                  <a:pt x="3480587" y="56997"/>
                </a:lnTo>
                <a:lnTo>
                  <a:pt x="3480587" y="56133"/>
                </a:lnTo>
                <a:lnTo>
                  <a:pt x="3475938" y="34247"/>
                </a:lnTo>
                <a:lnTo>
                  <a:pt x="3463477" y="16408"/>
                </a:lnTo>
                <a:lnTo>
                  <a:pt x="3445429" y="4398"/>
                </a:lnTo>
                <a:lnTo>
                  <a:pt x="3424021" y="0"/>
                </a:lnTo>
                <a:close/>
              </a:path>
              <a:path w="8402320" h="113664">
                <a:moveTo>
                  <a:pt x="3683063" y="0"/>
                </a:moveTo>
                <a:lnTo>
                  <a:pt x="3661473" y="4398"/>
                </a:lnTo>
                <a:lnTo>
                  <a:pt x="3643445" y="16408"/>
                </a:lnTo>
                <a:lnTo>
                  <a:pt x="3631085" y="34247"/>
                </a:lnTo>
                <a:lnTo>
                  <a:pt x="3626497" y="56133"/>
                </a:lnTo>
                <a:lnTo>
                  <a:pt x="3626497" y="56997"/>
                </a:lnTo>
                <a:lnTo>
                  <a:pt x="3630964" y="78884"/>
                </a:lnTo>
                <a:lnTo>
                  <a:pt x="3643122" y="96723"/>
                </a:lnTo>
                <a:lnTo>
                  <a:pt x="3661109" y="108732"/>
                </a:lnTo>
                <a:lnTo>
                  <a:pt x="3683063" y="113131"/>
                </a:lnTo>
                <a:lnTo>
                  <a:pt x="3705017" y="108732"/>
                </a:lnTo>
                <a:lnTo>
                  <a:pt x="3723005" y="96723"/>
                </a:lnTo>
                <a:lnTo>
                  <a:pt x="3735162" y="78884"/>
                </a:lnTo>
                <a:lnTo>
                  <a:pt x="3739629" y="56997"/>
                </a:lnTo>
                <a:lnTo>
                  <a:pt x="3739629" y="56133"/>
                </a:lnTo>
                <a:lnTo>
                  <a:pt x="3734980" y="34247"/>
                </a:lnTo>
                <a:lnTo>
                  <a:pt x="3722519" y="16408"/>
                </a:lnTo>
                <a:lnTo>
                  <a:pt x="3704471" y="4398"/>
                </a:lnTo>
                <a:lnTo>
                  <a:pt x="3683063" y="0"/>
                </a:lnTo>
                <a:close/>
              </a:path>
              <a:path w="8402320" h="113664">
                <a:moveTo>
                  <a:pt x="3942092" y="0"/>
                </a:moveTo>
                <a:lnTo>
                  <a:pt x="3920502" y="4398"/>
                </a:lnTo>
                <a:lnTo>
                  <a:pt x="3902475" y="16408"/>
                </a:lnTo>
                <a:lnTo>
                  <a:pt x="3890114" y="34247"/>
                </a:lnTo>
                <a:lnTo>
                  <a:pt x="3885526" y="56133"/>
                </a:lnTo>
                <a:lnTo>
                  <a:pt x="3885526" y="56997"/>
                </a:lnTo>
                <a:lnTo>
                  <a:pt x="3889993" y="78884"/>
                </a:lnTo>
                <a:lnTo>
                  <a:pt x="3902151" y="96723"/>
                </a:lnTo>
                <a:lnTo>
                  <a:pt x="3920138" y="108732"/>
                </a:lnTo>
                <a:lnTo>
                  <a:pt x="3942092" y="113131"/>
                </a:lnTo>
                <a:lnTo>
                  <a:pt x="3964047" y="108732"/>
                </a:lnTo>
                <a:lnTo>
                  <a:pt x="3982034" y="96723"/>
                </a:lnTo>
                <a:lnTo>
                  <a:pt x="3994192" y="78884"/>
                </a:lnTo>
                <a:lnTo>
                  <a:pt x="3998658" y="56997"/>
                </a:lnTo>
                <a:lnTo>
                  <a:pt x="3998658" y="56133"/>
                </a:lnTo>
                <a:lnTo>
                  <a:pt x="3994009" y="34247"/>
                </a:lnTo>
                <a:lnTo>
                  <a:pt x="3981548" y="16408"/>
                </a:lnTo>
                <a:lnTo>
                  <a:pt x="3963500" y="4398"/>
                </a:lnTo>
                <a:lnTo>
                  <a:pt x="3942092" y="0"/>
                </a:lnTo>
                <a:close/>
              </a:path>
              <a:path w="8402320" h="113664">
                <a:moveTo>
                  <a:pt x="4201134" y="0"/>
                </a:moveTo>
                <a:lnTo>
                  <a:pt x="4179544" y="4398"/>
                </a:lnTo>
                <a:lnTo>
                  <a:pt x="4161516" y="16408"/>
                </a:lnTo>
                <a:lnTo>
                  <a:pt x="4149156" y="34247"/>
                </a:lnTo>
                <a:lnTo>
                  <a:pt x="4144568" y="56133"/>
                </a:lnTo>
                <a:lnTo>
                  <a:pt x="4144568" y="56997"/>
                </a:lnTo>
                <a:lnTo>
                  <a:pt x="4149035" y="78884"/>
                </a:lnTo>
                <a:lnTo>
                  <a:pt x="4161193" y="96723"/>
                </a:lnTo>
                <a:lnTo>
                  <a:pt x="4179180" y="108732"/>
                </a:lnTo>
                <a:lnTo>
                  <a:pt x="4201134" y="113131"/>
                </a:lnTo>
                <a:lnTo>
                  <a:pt x="4223088" y="108732"/>
                </a:lnTo>
                <a:lnTo>
                  <a:pt x="4241076" y="96723"/>
                </a:lnTo>
                <a:lnTo>
                  <a:pt x="4253233" y="78884"/>
                </a:lnTo>
                <a:lnTo>
                  <a:pt x="4257700" y="56997"/>
                </a:lnTo>
                <a:lnTo>
                  <a:pt x="4257700" y="56133"/>
                </a:lnTo>
                <a:lnTo>
                  <a:pt x="4253051" y="34247"/>
                </a:lnTo>
                <a:lnTo>
                  <a:pt x="4240590" y="16408"/>
                </a:lnTo>
                <a:lnTo>
                  <a:pt x="4222542" y="4398"/>
                </a:lnTo>
                <a:lnTo>
                  <a:pt x="4201134" y="0"/>
                </a:lnTo>
                <a:close/>
              </a:path>
              <a:path w="8402320" h="113664">
                <a:moveTo>
                  <a:pt x="4460163" y="0"/>
                </a:moveTo>
                <a:lnTo>
                  <a:pt x="4438573" y="4398"/>
                </a:lnTo>
                <a:lnTo>
                  <a:pt x="4420546" y="16408"/>
                </a:lnTo>
                <a:lnTo>
                  <a:pt x="4408185" y="34247"/>
                </a:lnTo>
                <a:lnTo>
                  <a:pt x="4403598" y="56133"/>
                </a:lnTo>
                <a:lnTo>
                  <a:pt x="4403598" y="56997"/>
                </a:lnTo>
                <a:lnTo>
                  <a:pt x="4408064" y="78884"/>
                </a:lnTo>
                <a:lnTo>
                  <a:pt x="4420222" y="96723"/>
                </a:lnTo>
                <a:lnTo>
                  <a:pt x="4438209" y="108732"/>
                </a:lnTo>
                <a:lnTo>
                  <a:pt x="4460163" y="113131"/>
                </a:lnTo>
                <a:lnTo>
                  <a:pt x="4482118" y="108732"/>
                </a:lnTo>
                <a:lnTo>
                  <a:pt x="4500105" y="96723"/>
                </a:lnTo>
                <a:lnTo>
                  <a:pt x="4512263" y="78884"/>
                </a:lnTo>
                <a:lnTo>
                  <a:pt x="4516729" y="56997"/>
                </a:lnTo>
                <a:lnTo>
                  <a:pt x="4516729" y="56133"/>
                </a:lnTo>
                <a:lnTo>
                  <a:pt x="4512081" y="34247"/>
                </a:lnTo>
                <a:lnTo>
                  <a:pt x="4499619" y="16408"/>
                </a:lnTo>
                <a:lnTo>
                  <a:pt x="4481571" y="4398"/>
                </a:lnTo>
                <a:lnTo>
                  <a:pt x="4460163" y="0"/>
                </a:lnTo>
                <a:close/>
              </a:path>
              <a:path w="8402320" h="113664">
                <a:moveTo>
                  <a:pt x="4719205" y="0"/>
                </a:moveTo>
                <a:lnTo>
                  <a:pt x="4697615" y="4398"/>
                </a:lnTo>
                <a:lnTo>
                  <a:pt x="4679588" y="16408"/>
                </a:lnTo>
                <a:lnTo>
                  <a:pt x="4667227" y="34247"/>
                </a:lnTo>
                <a:lnTo>
                  <a:pt x="4662639" y="56133"/>
                </a:lnTo>
                <a:lnTo>
                  <a:pt x="4662639" y="56997"/>
                </a:lnTo>
                <a:lnTo>
                  <a:pt x="4667106" y="78884"/>
                </a:lnTo>
                <a:lnTo>
                  <a:pt x="4679264" y="96723"/>
                </a:lnTo>
                <a:lnTo>
                  <a:pt x="4697251" y="108732"/>
                </a:lnTo>
                <a:lnTo>
                  <a:pt x="4719205" y="113131"/>
                </a:lnTo>
                <a:lnTo>
                  <a:pt x="4741160" y="108732"/>
                </a:lnTo>
                <a:lnTo>
                  <a:pt x="4759147" y="96723"/>
                </a:lnTo>
                <a:lnTo>
                  <a:pt x="4771305" y="78884"/>
                </a:lnTo>
                <a:lnTo>
                  <a:pt x="4775771" y="56997"/>
                </a:lnTo>
                <a:lnTo>
                  <a:pt x="4775771" y="56133"/>
                </a:lnTo>
                <a:lnTo>
                  <a:pt x="4771122" y="34247"/>
                </a:lnTo>
                <a:lnTo>
                  <a:pt x="4758661" y="16408"/>
                </a:lnTo>
                <a:lnTo>
                  <a:pt x="4740613" y="4398"/>
                </a:lnTo>
                <a:lnTo>
                  <a:pt x="4719205" y="0"/>
                </a:lnTo>
                <a:close/>
              </a:path>
              <a:path w="8402320" h="113664">
                <a:moveTo>
                  <a:pt x="4978234" y="0"/>
                </a:moveTo>
                <a:lnTo>
                  <a:pt x="4956644" y="4398"/>
                </a:lnTo>
                <a:lnTo>
                  <a:pt x="4938617" y="16408"/>
                </a:lnTo>
                <a:lnTo>
                  <a:pt x="4926256" y="34247"/>
                </a:lnTo>
                <a:lnTo>
                  <a:pt x="4921669" y="56133"/>
                </a:lnTo>
                <a:lnTo>
                  <a:pt x="4921669" y="56997"/>
                </a:lnTo>
                <a:lnTo>
                  <a:pt x="4926135" y="78884"/>
                </a:lnTo>
                <a:lnTo>
                  <a:pt x="4938293" y="96723"/>
                </a:lnTo>
                <a:lnTo>
                  <a:pt x="4956280" y="108732"/>
                </a:lnTo>
                <a:lnTo>
                  <a:pt x="4978234" y="113131"/>
                </a:lnTo>
                <a:lnTo>
                  <a:pt x="5000189" y="108732"/>
                </a:lnTo>
                <a:lnTo>
                  <a:pt x="5018176" y="96723"/>
                </a:lnTo>
                <a:lnTo>
                  <a:pt x="5030334" y="78884"/>
                </a:lnTo>
                <a:lnTo>
                  <a:pt x="5034800" y="56997"/>
                </a:lnTo>
                <a:lnTo>
                  <a:pt x="5034800" y="56133"/>
                </a:lnTo>
                <a:lnTo>
                  <a:pt x="5030152" y="34247"/>
                </a:lnTo>
                <a:lnTo>
                  <a:pt x="5017690" y="16408"/>
                </a:lnTo>
                <a:lnTo>
                  <a:pt x="4999642" y="4398"/>
                </a:lnTo>
                <a:lnTo>
                  <a:pt x="4978234" y="0"/>
                </a:lnTo>
                <a:close/>
              </a:path>
              <a:path w="8402320" h="113664">
                <a:moveTo>
                  <a:pt x="5237276" y="0"/>
                </a:moveTo>
                <a:lnTo>
                  <a:pt x="5215686" y="4398"/>
                </a:lnTo>
                <a:lnTo>
                  <a:pt x="5197659" y="16408"/>
                </a:lnTo>
                <a:lnTo>
                  <a:pt x="5185298" y="34247"/>
                </a:lnTo>
                <a:lnTo>
                  <a:pt x="5180711" y="56133"/>
                </a:lnTo>
                <a:lnTo>
                  <a:pt x="5180711" y="56997"/>
                </a:lnTo>
                <a:lnTo>
                  <a:pt x="5185177" y="78884"/>
                </a:lnTo>
                <a:lnTo>
                  <a:pt x="5197335" y="96723"/>
                </a:lnTo>
                <a:lnTo>
                  <a:pt x="5215322" y="108732"/>
                </a:lnTo>
                <a:lnTo>
                  <a:pt x="5237276" y="113131"/>
                </a:lnTo>
                <a:lnTo>
                  <a:pt x="5259231" y="108732"/>
                </a:lnTo>
                <a:lnTo>
                  <a:pt x="5277218" y="96723"/>
                </a:lnTo>
                <a:lnTo>
                  <a:pt x="5289376" y="78884"/>
                </a:lnTo>
                <a:lnTo>
                  <a:pt x="5293842" y="56997"/>
                </a:lnTo>
                <a:lnTo>
                  <a:pt x="5293842" y="56133"/>
                </a:lnTo>
                <a:lnTo>
                  <a:pt x="5289194" y="34247"/>
                </a:lnTo>
                <a:lnTo>
                  <a:pt x="5276732" y="16408"/>
                </a:lnTo>
                <a:lnTo>
                  <a:pt x="5258684" y="4398"/>
                </a:lnTo>
                <a:lnTo>
                  <a:pt x="5237276" y="0"/>
                </a:lnTo>
                <a:close/>
              </a:path>
              <a:path w="8402320" h="113664">
                <a:moveTo>
                  <a:pt x="5496306" y="0"/>
                </a:moveTo>
                <a:lnTo>
                  <a:pt x="5474716" y="4398"/>
                </a:lnTo>
                <a:lnTo>
                  <a:pt x="5456688" y="16408"/>
                </a:lnTo>
                <a:lnTo>
                  <a:pt x="5444328" y="34247"/>
                </a:lnTo>
                <a:lnTo>
                  <a:pt x="5439740" y="56133"/>
                </a:lnTo>
                <a:lnTo>
                  <a:pt x="5439740" y="56997"/>
                </a:lnTo>
                <a:lnTo>
                  <a:pt x="5444206" y="78884"/>
                </a:lnTo>
                <a:lnTo>
                  <a:pt x="5456364" y="96723"/>
                </a:lnTo>
                <a:lnTo>
                  <a:pt x="5474351" y="108732"/>
                </a:lnTo>
                <a:lnTo>
                  <a:pt x="5496306" y="113131"/>
                </a:lnTo>
                <a:lnTo>
                  <a:pt x="5518260" y="108732"/>
                </a:lnTo>
                <a:lnTo>
                  <a:pt x="5536247" y="96723"/>
                </a:lnTo>
                <a:lnTo>
                  <a:pt x="5548405" y="78884"/>
                </a:lnTo>
                <a:lnTo>
                  <a:pt x="5552871" y="56997"/>
                </a:lnTo>
                <a:lnTo>
                  <a:pt x="5552871" y="56133"/>
                </a:lnTo>
                <a:lnTo>
                  <a:pt x="5548223" y="34247"/>
                </a:lnTo>
                <a:lnTo>
                  <a:pt x="5535761" y="16408"/>
                </a:lnTo>
                <a:lnTo>
                  <a:pt x="5517713" y="4398"/>
                </a:lnTo>
                <a:lnTo>
                  <a:pt x="5496306" y="0"/>
                </a:lnTo>
                <a:close/>
              </a:path>
              <a:path w="8402320" h="113664">
                <a:moveTo>
                  <a:pt x="5755347" y="0"/>
                </a:moveTo>
                <a:lnTo>
                  <a:pt x="5733757" y="4398"/>
                </a:lnTo>
                <a:lnTo>
                  <a:pt x="5715730" y="16408"/>
                </a:lnTo>
                <a:lnTo>
                  <a:pt x="5703369" y="34247"/>
                </a:lnTo>
                <a:lnTo>
                  <a:pt x="5698782" y="56133"/>
                </a:lnTo>
                <a:lnTo>
                  <a:pt x="5698782" y="56997"/>
                </a:lnTo>
                <a:lnTo>
                  <a:pt x="5703248" y="78884"/>
                </a:lnTo>
                <a:lnTo>
                  <a:pt x="5715406" y="96723"/>
                </a:lnTo>
                <a:lnTo>
                  <a:pt x="5733393" y="108732"/>
                </a:lnTo>
                <a:lnTo>
                  <a:pt x="5755347" y="113131"/>
                </a:lnTo>
                <a:lnTo>
                  <a:pt x="5777302" y="108732"/>
                </a:lnTo>
                <a:lnTo>
                  <a:pt x="5795289" y="96723"/>
                </a:lnTo>
                <a:lnTo>
                  <a:pt x="5807447" y="78884"/>
                </a:lnTo>
                <a:lnTo>
                  <a:pt x="5811913" y="56997"/>
                </a:lnTo>
                <a:lnTo>
                  <a:pt x="5811913" y="56133"/>
                </a:lnTo>
                <a:lnTo>
                  <a:pt x="5807265" y="34247"/>
                </a:lnTo>
                <a:lnTo>
                  <a:pt x="5794803" y="16408"/>
                </a:lnTo>
                <a:lnTo>
                  <a:pt x="5776755" y="4398"/>
                </a:lnTo>
                <a:lnTo>
                  <a:pt x="5755347" y="0"/>
                </a:lnTo>
                <a:close/>
              </a:path>
              <a:path w="8402320" h="113664">
                <a:moveTo>
                  <a:pt x="6014377" y="0"/>
                </a:moveTo>
                <a:lnTo>
                  <a:pt x="5992787" y="4398"/>
                </a:lnTo>
                <a:lnTo>
                  <a:pt x="5974759" y="16408"/>
                </a:lnTo>
                <a:lnTo>
                  <a:pt x="5962399" y="34247"/>
                </a:lnTo>
                <a:lnTo>
                  <a:pt x="5957811" y="56133"/>
                </a:lnTo>
                <a:lnTo>
                  <a:pt x="5957811" y="56997"/>
                </a:lnTo>
                <a:lnTo>
                  <a:pt x="5962277" y="78884"/>
                </a:lnTo>
                <a:lnTo>
                  <a:pt x="5974435" y="96723"/>
                </a:lnTo>
                <a:lnTo>
                  <a:pt x="5992422" y="108732"/>
                </a:lnTo>
                <a:lnTo>
                  <a:pt x="6014377" y="113131"/>
                </a:lnTo>
                <a:lnTo>
                  <a:pt x="6036331" y="108732"/>
                </a:lnTo>
                <a:lnTo>
                  <a:pt x="6054318" y="96723"/>
                </a:lnTo>
                <a:lnTo>
                  <a:pt x="6066476" y="78884"/>
                </a:lnTo>
                <a:lnTo>
                  <a:pt x="6070942" y="56997"/>
                </a:lnTo>
                <a:lnTo>
                  <a:pt x="6070942" y="56133"/>
                </a:lnTo>
                <a:lnTo>
                  <a:pt x="6066294" y="34247"/>
                </a:lnTo>
                <a:lnTo>
                  <a:pt x="6053832" y="16408"/>
                </a:lnTo>
                <a:lnTo>
                  <a:pt x="6035784" y="4398"/>
                </a:lnTo>
                <a:lnTo>
                  <a:pt x="6014377" y="0"/>
                </a:lnTo>
                <a:close/>
              </a:path>
              <a:path w="8402320" h="113664">
                <a:moveTo>
                  <a:pt x="6273419" y="0"/>
                </a:moveTo>
                <a:lnTo>
                  <a:pt x="6251829" y="4398"/>
                </a:lnTo>
                <a:lnTo>
                  <a:pt x="6233801" y="16408"/>
                </a:lnTo>
                <a:lnTo>
                  <a:pt x="6221441" y="34247"/>
                </a:lnTo>
                <a:lnTo>
                  <a:pt x="6216853" y="56133"/>
                </a:lnTo>
                <a:lnTo>
                  <a:pt x="6216853" y="56997"/>
                </a:lnTo>
                <a:lnTo>
                  <a:pt x="6221319" y="78884"/>
                </a:lnTo>
                <a:lnTo>
                  <a:pt x="6233477" y="96723"/>
                </a:lnTo>
                <a:lnTo>
                  <a:pt x="6251464" y="108732"/>
                </a:lnTo>
                <a:lnTo>
                  <a:pt x="6273419" y="113131"/>
                </a:lnTo>
                <a:lnTo>
                  <a:pt x="6295373" y="108732"/>
                </a:lnTo>
                <a:lnTo>
                  <a:pt x="6313360" y="96723"/>
                </a:lnTo>
                <a:lnTo>
                  <a:pt x="6325518" y="78884"/>
                </a:lnTo>
                <a:lnTo>
                  <a:pt x="6329984" y="56997"/>
                </a:lnTo>
                <a:lnTo>
                  <a:pt x="6329984" y="56133"/>
                </a:lnTo>
                <a:lnTo>
                  <a:pt x="6325336" y="34247"/>
                </a:lnTo>
                <a:lnTo>
                  <a:pt x="6312874" y="16408"/>
                </a:lnTo>
                <a:lnTo>
                  <a:pt x="6294826" y="4398"/>
                </a:lnTo>
                <a:lnTo>
                  <a:pt x="6273419" y="0"/>
                </a:lnTo>
                <a:close/>
              </a:path>
              <a:path w="8402320" h="113664">
                <a:moveTo>
                  <a:pt x="6532448" y="0"/>
                </a:moveTo>
                <a:lnTo>
                  <a:pt x="6510858" y="4398"/>
                </a:lnTo>
                <a:lnTo>
                  <a:pt x="6492830" y="16408"/>
                </a:lnTo>
                <a:lnTo>
                  <a:pt x="6480470" y="34247"/>
                </a:lnTo>
                <a:lnTo>
                  <a:pt x="6475882" y="56133"/>
                </a:lnTo>
                <a:lnTo>
                  <a:pt x="6475882" y="56997"/>
                </a:lnTo>
                <a:lnTo>
                  <a:pt x="6480348" y="78884"/>
                </a:lnTo>
                <a:lnTo>
                  <a:pt x="6492506" y="96723"/>
                </a:lnTo>
                <a:lnTo>
                  <a:pt x="6510493" y="108732"/>
                </a:lnTo>
                <a:lnTo>
                  <a:pt x="6532448" y="113131"/>
                </a:lnTo>
                <a:lnTo>
                  <a:pt x="6554402" y="108732"/>
                </a:lnTo>
                <a:lnTo>
                  <a:pt x="6572389" y="96723"/>
                </a:lnTo>
                <a:lnTo>
                  <a:pt x="6584547" y="78884"/>
                </a:lnTo>
                <a:lnTo>
                  <a:pt x="6589013" y="56997"/>
                </a:lnTo>
                <a:lnTo>
                  <a:pt x="6589013" y="56133"/>
                </a:lnTo>
                <a:lnTo>
                  <a:pt x="6584365" y="34247"/>
                </a:lnTo>
                <a:lnTo>
                  <a:pt x="6571903" y="16408"/>
                </a:lnTo>
                <a:lnTo>
                  <a:pt x="6553856" y="4398"/>
                </a:lnTo>
                <a:lnTo>
                  <a:pt x="6532448" y="0"/>
                </a:lnTo>
                <a:close/>
              </a:path>
              <a:path w="8402320" h="113664">
                <a:moveTo>
                  <a:pt x="6791490" y="0"/>
                </a:moveTo>
                <a:lnTo>
                  <a:pt x="6769900" y="4398"/>
                </a:lnTo>
                <a:lnTo>
                  <a:pt x="6751872" y="16408"/>
                </a:lnTo>
                <a:lnTo>
                  <a:pt x="6739512" y="34247"/>
                </a:lnTo>
                <a:lnTo>
                  <a:pt x="6734924" y="56133"/>
                </a:lnTo>
                <a:lnTo>
                  <a:pt x="6734924" y="56997"/>
                </a:lnTo>
                <a:lnTo>
                  <a:pt x="6739390" y="78884"/>
                </a:lnTo>
                <a:lnTo>
                  <a:pt x="6751548" y="96723"/>
                </a:lnTo>
                <a:lnTo>
                  <a:pt x="6769535" y="108732"/>
                </a:lnTo>
                <a:lnTo>
                  <a:pt x="6791490" y="113131"/>
                </a:lnTo>
                <a:lnTo>
                  <a:pt x="6813444" y="108732"/>
                </a:lnTo>
                <a:lnTo>
                  <a:pt x="6831431" y="96723"/>
                </a:lnTo>
                <a:lnTo>
                  <a:pt x="6843589" y="78884"/>
                </a:lnTo>
                <a:lnTo>
                  <a:pt x="6848055" y="56997"/>
                </a:lnTo>
                <a:lnTo>
                  <a:pt x="6848055" y="56133"/>
                </a:lnTo>
                <a:lnTo>
                  <a:pt x="6843407" y="34247"/>
                </a:lnTo>
                <a:lnTo>
                  <a:pt x="6830945" y="16408"/>
                </a:lnTo>
                <a:lnTo>
                  <a:pt x="6812897" y="4398"/>
                </a:lnTo>
                <a:lnTo>
                  <a:pt x="6791490" y="0"/>
                </a:lnTo>
                <a:close/>
              </a:path>
              <a:path w="8402320" h="113664">
                <a:moveTo>
                  <a:pt x="7050519" y="0"/>
                </a:moveTo>
                <a:lnTo>
                  <a:pt x="7028929" y="4398"/>
                </a:lnTo>
                <a:lnTo>
                  <a:pt x="7010901" y="16408"/>
                </a:lnTo>
                <a:lnTo>
                  <a:pt x="6998541" y="34247"/>
                </a:lnTo>
                <a:lnTo>
                  <a:pt x="6993953" y="56133"/>
                </a:lnTo>
                <a:lnTo>
                  <a:pt x="6993953" y="56997"/>
                </a:lnTo>
                <a:lnTo>
                  <a:pt x="6998419" y="78884"/>
                </a:lnTo>
                <a:lnTo>
                  <a:pt x="7010577" y="96723"/>
                </a:lnTo>
                <a:lnTo>
                  <a:pt x="7028564" y="108732"/>
                </a:lnTo>
                <a:lnTo>
                  <a:pt x="7050519" y="113131"/>
                </a:lnTo>
                <a:lnTo>
                  <a:pt x="7072473" y="108732"/>
                </a:lnTo>
                <a:lnTo>
                  <a:pt x="7090460" y="96723"/>
                </a:lnTo>
                <a:lnTo>
                  <a:pt x="7102618" y="78884"/>
                </a:lnTo>
                <a:lnTo>
                  <a:pt x="7107085" y="56997"/>
                </a:lnTo>
                <a:lnTo>
                  <a:pt x="7107085" y="56133"/>
                </a:lnTo>
                <a:lnTo>
                  <a:pt x="7102436" y="34247"/>
                </a:lnTo>
                <a:lnTo>
                  <a:pt x="7089975" y="16408"/>
                </a:lnTo>
                <a:lnTo>
                  <a:pt x="7071927" y="4398"/>
                </a:lnTo>
                <a:lnTo>
                  <a:pt x="7050519" y="0"/>
                </a:lnTo>
                <a:close/>
              </a:path>
              <a:path w="8402320" h="113664">
                <a:moveTo>
                  <a:pt x="7309561" y="0"/>
                </a:moveTo>
                <a:lnTo>
                  <a:pt x="7287971" y="4398"/>
                </a:lnTo>
                <a:lnTo>
                  <a:pt x="7269943" y="16408"/>
                </a:lnTo>
                <a:lnTo>
                  <a:pt x="7257583" y="34247"/>
                </a:lnTo>
                <a:lnTo>
                  <a:pt x="7252995" y="56133"/>
                </a:lnTo>
                <a:lnTo>
                  <a:pt x="7252995" y="56997"/>
                </a:lnTo>
                <a:lnTo>
                  <a:pt x="7257461" y="78884"/>
                </a:lnTo>
                <a:lnTo>
                  <a:pt x="7269619" y="96723"/>
                </a:lnTo>
                <a:lnTo>
                  <a:pt x="7287606" y="108732"/>
                </a:lnTo>
                <a:lnTo>
                  <a:pt x="7309561" y="113131"/>
                </a:lnTo>
                <a:lnTo>
                  <a:pt x="7331515" y="108732"/>
                </a:lnTo>
                <a:lnTo>
                  <a:pt x="7349502" y="96723"/>
                </a:lnTo>
                <a:lnTo>
                  <a:pt x="7361660" y="78884"/>
                </a:lnTo>
                <a:lnTo>
                  <a:pt x="7366127" y="56997"/>
                </a:lnTo>
                <a:lnTo>
                  <a:pt x="7366127" y="56133"/>
                </a:lnTo>
                <a:lnTo>
                  <a:pt x="7361478" y="34247"/>
                </a:lnTo>
                <a:lnTo>
                  <a:pt x="7349016" y="16408"/>
                </a:lnTo>
                <a:lnTo>
                  <a:pt x="7330969" y="4398"/>
                </a:lnTo>
                <a:lnTo>
                  <a:pt x="7309561" y="0"/>
                </a:lnTo>
                <a:close/>
              </a:path>
              <a:path w="8402320" h="113664">
                <a:moveTo>
                  <a:pt x="7568590" y="0"/>
                </a:moveTo>
                <a:lnTo>
                  <a:pt x="7547000" y="4398"/>
                </a:lnTo>
                <a:lnTo>
                  <a:pt x="7528972" y="16408"/>
                </a:lnTo>
                <a:lnTo>
                  <a:pt x="7516612" y="34247"/>
                </a:lnTo>
                <a:lnTo>
                  <a:pt x="7512024" y="56133"/>
                </a:lnTo>
                <a:lnTo>
                  <a:pt x="7512024" y="56997"/>
                </a:lnTo>
                <a:lnTo>
                  <a:pt x="7516491" y="78884"/>
                </a:lnTo>
                <a:lnTo>
                  <a:pt x="7528648" y="96723"/>
                </a:lnTo>
                <a:lnTo>
                  <a:pt x="7546636" y="108732"/>
                </a:lnTo>
                <a:lnTo>
                  <a:pt x="7568590" y="113131"/>
                </a:lnTo>
                <a:lnTo>
                  <a:pt x="7590544" y="108732"/>
                </a:lnTo>
                <a:lnTo>
                  <a:pt x="7608531" y="96723"/>
                </a:lnTo>
                <a:lnTo>
                  <a:pt x="7620689" y="78884"/>
                </a:lnTo>
                <a:lnTo>
                  <a:pt x="7625156" y="56997"/>
                </a:lnTo>
                <a:lnTo>
                  <a:pt x="7625156" y="56133"/>
                </a:lnTo>
                <a:lnTo>
                  <a:pt x="7620507" y="34247"/>
                </a:lnTo>
                <a:lnTo>
                  <a:pt x="7608046" y="16408"/>
                </a:lnTo>
                <a:lnTo>
                  <a:pt x="7589998" y="4398"/>
                </a:lnTo>
                <a:lnTo>
                  <a:pt x="7568590" y="0"/>
                </a:lnTo>
                <a:close/>
              </a:path>
              <a:path w="8402320" h="113664">
                <a:moveTo>
                  <a:pt x="7827632" y="0"/>
                </a:moveTo>
                <a:lnTo>
                  <a:pt x="7806042" y="4398"/>
                </a:lnTo>
                <a:lnTo>
                  <a:pt x="7788014" y="16408"/>
                </a:lnTo>
                <a:lnTo>
                  <a:pt x="7775654" y="34247"/>
                </a:lnTo>
                <a:lnTo>
                  <a:pt x="7771066" y="56133"/>
                </a:lnTo>
                <a:lnTo>
                  <a:pt x="7771066" y="56997"/>
                </a:lnTo>
                <a:lnTo>
                  <a:pt x="7775532" y="78884"/>
                </a:lnTo>
                <a:lnTo>
                  <a:pt x="7787690" y="96723"/>
                </a:lnTo>
                <a:lnTo>
                  <a:pt x="7805677" y="108732"/>
                </a:lnTo>
                <a:lnTo>
                  <a:pt x="7827632" y="113131"/>
                </a:lnTo>
                <a:lnTo>
                  <a:pt x="7849586" y="108732"/>
                </a:lnTo>
                <a:lnTo>
                  <a:pt x="7867573" y="96723"/>
                </a:lnTo>
                <a:lnTo>
                  <a:pt x="7879731" y="78884"/>
                </a:lnTo>
                <a:lnTo>
                  <a:pt x="7884198" y="56997"/>
                </a:lnTo>
                <a:lnTo>
                  <a:pt x="7884198" y="56133"/>
                </a:lnTo>
                <a:lnTo>
                  <a:pt x="7879549" y="34247"/>
                </a:lnTo>
                <a:lnTo>
                  <a:pt x="7867088" y="16408"/>
                </a:lnTo>
                <a:lnTo>
                  <a:pt x="7849040" y="4398"/>
                </a:lnTo>
                <a:lnTo>
                  <a:pt x="7827632" y="0"/>
                </a:lnTo>
                <a:close/>
              </a:path>
              <a:path w="8402320" h="113664">
                <a:moveTo>
                  <a:pt x="8086661" y="0"/>
                </a:moveTo>
                <a:lnTo>
                  <a:pt x="8065071" y="4398"/>
                </a:lnTo>
                <a:lnTo>
                  <a:pt x="8047043" y="16408"/>
                </a:lnTo>
                <a:lnTo>
                  <a:pt x="8034683" y="34247"/>
                </a:lnTo>
                <a:lnTo>
                  <a:pt x="8030095" y="56133"/>
                </a:lnTo>
                <a:lnTo>
                  <a:pt x="8030095" y="56997"/>
                </a:lnTo>
                <a:lnTo>
                  <a:pt x="8034562" y="78884"/>
                </a:lnTo>
                <a:lnTo>
                  <a:pt x="8046719" y="96723"/>
                </a:lnTo>
                <a:lnTo>
                  <a:pt x="8064707" y="108732"/>
                </a:lnTo>
                <a:lnTo>
                  <a:pt x="8086661" y="113131"/>
                </a:lnTo>
                <a:lnTo>
                  <a:pt x="8108615" y="108732"/>
                </a:lnTo>
                <a:lnTo>
                  <a:pt x="8126603" y="96723"/>
                </a:lnTo>
                <a:lnTo>
                  <a:pt x="8138760" y="78884"/>
                </a:lnTo>
                <a:lnTo>
                  <a:pt x="8143227" y="56997"/>
                </a:lnTo>
                <a:lnTo>
                  <a:pt x="8143227" y="56133"/>
                </a:lnTo>
                <a:lnTo>
                  <a:pt x="8138578" y="34247"/>
                </a:lnTo>
                <a:lnTo>
                  <a:pt x="8126117" y="16408"/>
                </a:lnTo>
                <a:lnTo>
                  <a:pt x="8108069" y="4398"/>
                </a:lnTo>
                <a:lnTo>
                  <a:pt x="8086661" y="0"/>
                </a:lnTo>
                <a:close/>
              </a:path>
              <a:path w="8402320" h="113664">
                <a:moveTo>
                  <a:pt x="8345703" y="0"/>
                </a:moveTo>
                <a:lnTo>
                  <a:pt x="8324113" y="4398"/>
                </a:lnTo>
                <a:lnTo>
                  <a:pt x="8306085" y="16408"/>
                </a:lnTo>
                <a:lnTo>
                  <a:pt x="8293725" y="34247"/>
                </a:lnTo>
                <a:lnTo>
                  <a:pt x="8289137" y="56133"/>
                </a:lnTo>
                <a:lnTo>
                  <a:pt x="8289137" y="56997"/>
                </a:lnTo>
                <a:lnTo>
                  <a:pt x="8293604" y="78884"/>
                </a:lnTo>
                <a:lnTo>
                  <a:pt x="8305761" y="96723"/>
                </a:lnTo>
                <a:lnTo>
                  <a:pt x="8323749" y="108732"/>
                </a:lnTo>
                <a:lnTo>
                  <a:pt x="8345703" y="113131"/>
                </a:lnTo>
                <a:lnTo>
                  <a:pt x="8367657" y="108732"/>
                </a:lnTo>
                <a:lnTo>
                  <a:pt x="8385644" y="96723"/>
                </a:lnTo>
                <a:lnTo>
                  <a:pt x="8397802" y="78884"/>
                </a:lnTo>
                <a:lnTo>
                  <a:pt x="8402269" y="56997"/>
                </a:lnTo>
                <a:lnTo>
                  <a:pt x="8402269" y="56133"/>
                </a:lnTo>
                <a:lnTo>
                  <a:pt x="8397620" y="34247"/>
                </a:lnTo>
                <a:lnTo>
                  <a:pt x="8385159" y="16408"/>
                </a:lnTo>
                <a:lnTo>
                  <a:pt x="8367111" y="4398"/>
                </a:lnTo>
                <a:lnTo>
                  <a:pt x="8345703" y="0"/>
                </a:lnTo>
                <a:close/>
              </a:path>
            </a:pathLst>
          </a:custGeom>
          <a:solidFill>
            <a:srgbClr val="E2E3E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3" name="object 3">
            <a:extLst>
              <a:ext uri="{FF2B5EF4-FFF2-40B4-BE49-F238E27FC236}">
                <a16:creationId xmlns:a16="http://schemas.microsoft.com/office/drawing/2014/main" id="{70C3E512-7B17-BFEC-3B37-88600437ABA6}"/>
              </a:ext>
            </a:extLst>
          </p:cNvPr>
          <p:cNvSpPr>
            <a:spLocks/>
          </p:cNvSpPr>
          <p:nvPr/>
        </p:nvSpPr>
        <p:spPr bwMode="auto">
          <a:xfrm>
            <a:off x="371475" y="6143625"/>
            <a:ext cx="8401050" cy="114300"/>
          </a:xfrm>
          <a:custGeom>
            <a:avLst/>
            <a:gdLst>
              <a:gd name="T0" fmla="*/ 56466 w 8402320"/>
              <a:gd name="T1" fmla="*/ 120293 h 113664"/>
              <a:gd name="T2" fmla="*/ 315067 w 8402320"/>
              <a:gd name="T3" fmla="*/ 0 h 113664"/>
              <a:gd name="T4" fmla="*/ 336988 w 8402320"/>
              <a:gd name="T5" fmla="*/ 115615 h 113664"/>
              <a:gd name="T6" fmla="*/ 552125 w 8402320"/>
              <a:gd name="T7" fmla="*/ 4677 h 113664"/>
              <a:gd name="T8" fmla="*/ 613555 w 8402320"/>
              <a:gd name="T9" fmla="*/ 102845 h 113664"/>
              <a:gd name="T10" fmla="*/ 792728 w 8402320"/>
              <a:gd name="T11" fmla="*/ 17446 h 113664"/>
              <a:gd name="T12" fmla="*/ 884291 w 8402320"/>
              <a:gd name="T13" fmla="*/ 83877 h 113664"/>
              <a:gd name="T14" fmla="*/ 1039003 w 8402320"/>
              <a:gd name="T15" fmla="*/ 36415 h 113664"/>
              <a:gd name="T16" fmla="*/ 1147361 w 8402320"/>
              <a:gd name="T17" fmla="*/ 60605 h 113664"/>
              <a:gd name="T18" fmla="*/ 1293017 w 8402320"/>
              <a:gd name="T19" fmla="*/ 59686 h 113664"/>
              <a:gd name="T20" fmla="*/ 1405960 w 8402320"/>
              <a:gd name="T21" fmla="*/ 59686 h 113664"/>
              <a:gd name="T22" fmla="*/ 1551628 w 8402320"/>
              <a:gd name="T23" fmla="*/ 60605 h 113664"/>
              <a:gd name="T24" fmla="*/ 1659935 w 8402320"/>
              <a:gd name="T25" fmla="*/ 36415 h 113664"/>
              <a:gd name="T26" fmla="*/ 1814688 w 8402320"/>
              <a:gd name="T27" fmla="*/ 83877 h 113664"/>
              <a:gd name="T28" fmla="*/ 1906094 w 8402320"/>
              <a:gd name="T29" fmla="*/ 17446 h 113664"/>
              <a:gd name="T30" fmla="*/ 2085438 w 8402320"/>
              <a:gd name="T31" fmla="*/ 102845 h 113664"/>
              <a:gd name="T32" fmla="*/ 2146683 w 8402320"/>
              <a:gd name="T33" fmla="*/ 4677 h 113664"/>
              <a:gd name="T34" fmla="*/ 2361996 w 8402320"/>
              <a:gd name="T35" fmla="*/ 115615 h 113664"/>
              <a:gd name="T36" fmla="*/ 2383911 w 8402320"/>
              <a:gd name="T37" fmla="*/ 0 h 113664"/>
              <a:gd name="T38" fmla="*/ 2642522 w 8402320"/>
              <a:gd name="T39" fmla="*/ 120293 h 113664"/>
              <a:gd name="T40" fmla="*/ 2901121 w 8402320"/>
              <a:gd name="T41" fmla="*/ 0 h 113664"/>
              <a:gd name="T42" fmla="*/ 2923041 w 8402320"/>
              <a:gd name="T43" fmla="*/ 115615 h 113664"/>
              <a:gd name="T44" fmla="*/ 3138179 w 8402320"/>
              <a:gd name="T45" fmla="*/ 4677 h 113664"/>
              <a:gd name="T46" fmla="*/ 3199609 w 8402320"/>
              <a:gd name="T47" fmla="*/ 102845 h 113664"/>
              <a:gd name="T48" fmla="*/ 3378781 w 8402320"/>
              <a:gd name="T49" fmla="*/ 17446 h 113664"/>
              <a:gd name="T50" fmla="*/ 3470345 w 8402320"/>
              <a:gd name="T51" fmla="*/ 83877 h 113664"/>
              <a:gd name="T52" fmla="*/ 3625052 w 8402320"/>
              <a:gd name="T53" fmla="*/ 36415 h 113664"/>
              <a:gd name="T54" fmla="*/ 3733416 w 8402320"/>
              <a:gd name="T55" fmla="*/ 60605 h 113664"/>
              <a:gd name="T56" fmla="*/ 3879071 w 8402320"/>
              <a:gd name="T57" fmla="*/ 59686 h 113664"/>
              <a:gd name="T58" fmla="*/ 3992015 w 8402320"/>
              <a:gd name="T59" fmla="*/ 59686 h 113664"/>
              <a:gd name="T60" fmla="*/ 4137683 w 8402320"/>
              <a:gd name="T61" fmla="*/ 60605 h 113664"/>
              <a:gd name="T62" fmla="*/ 4245985 w 8402320"/>
              <a:gd name="T63" fmla="*/ 36415 h 113664"/>
              <a:gd name="T64" fmla="*/ 4400741 w 8402320"/>
              <a:gd name="T65" fmla="*/ 83877 h 113664"/>
              <a:gd name="T66" fmla="*/ 4492144 w 8402320"/>
              <a:gd name="T67" fmla="*/ 17446 h 113664"/>
              <a:gd name="T68" fmla="*/ 4671490 w 8402320"/>
              <a:gd name="T69" fmla="*/ 102845 h 113664"/>
              <a:gd name="T70" fmla="*/ 4732737 w 8402320"/>
              <a:gd name="T71" fmla="*/ 4677 h 113664"/>
              <a:gd name="T72" fmla="*/ 4948046 w 8402320"/>
              <a:gd name="T73" fmla="*/ 115615 h 113664"/>
              <a:gd name="T74" fmla="*/ 4969964 w 8402320"/>
              <a:gd name="T75" fmla="*/ 0 h 113664"/>
              <a:gd name="T76" fmla="*/ 5228575 w 8402320"/>
              <a:gd name="T77" fmla="*/ 120293 h 113664"/>
              <a:gd name="T78" fmla="*/ 5487173 w 8402320"/>
              <a:gd name="T79" fmla="*/ 0 h 113664"/>
              <a:gd name="T80" fmla="*/ 5509092 w 8402320"/>
              <a:gd name="T81" fmla="*/ 115615 h 113664"/>
              <a:gd name="T82" fmla="*/ 5724231 w 8402320"/>
              <a:gd name="T83" fmla="*/ 4677 h 113664"/>
              <a:gd name="T84" fmla="*/ 5785660 w 8402320"/>
              <a:gd name="T85" fmla="*/ 102845 h 113664"/>
              <a:gd name="T86" fmla="*/ 5964832 w 8402320"/>
              <a:gd name="T87" fmla="*/ 17446 h 113664"/>
              <a:gd name="T88" fmla="*/ 6056396 w 8402320"/>
              <a:gd name="T89" fmla="*/ 83877 h 113664"/>
              <a:gd name="T90" fmla="*/ 6211105 w 8402320"/>
              <a:gd name="T91" fmla="*/ 36415 h 113664"/>
              <a:gd name="T92" fmla="*/ 6319468 w 8402320"/>
              <a:gd name="T93" fmla="*/ 60605 h 113664"/>
              <a:gd name="T94" fmla="*/ 6465123 w 8402320"/>
              <a:gd name="T95" fmla="*/ 59686 h 113664"/>
              <a:gd name="T96" fmla="*/ 6578066 w 8402320"/>
              <a:gd name="T97" fmla="*/ 59686 h 113664"/>
              <a:gd name="T98" fmla="*/ 6723734 w 8402320"/>
              <a:gd name="T99" fmla="*/ 60605 h 113664"/>
              <a:gd name="T100" fmla="*/ 6832038 w 8402320"/>
              <a:gd name="T101" fmla="*/ 36415 h 113664"/>
              <a:gd name="T102" fmla="*/ 6986792 w 8402320"/>
              <a:gd name="T103" fmla="*/ 83877 h 113664"/>
              <a:gd name="T104" fmla="*/ 7078196 w 8402320"/>
              <a:gd name="T105" fmla="*/ 17446 h 113664"/>
              <a:gd name="T106" fmla="*/ 7257542 w 8402320"/>
              <a:gd name="T107" fmla="*/ 102845 h 113664"/>
              <a:gd name="T108" fmla="*/ 7318789 w 8402320"/>
              <a:gd name="T109" fmla="*/ 4677 h 113664"/>
              <a:gd name="T110" fmla="*/ 7534099 w 8402320"/>
              <a:gd name="T111" fmla="*/ 115615 h 113664"/>
              <a:gd name="T112" fmla="*/ 7556016 w 8402320"/>
              <a:gd name="T113" fmla="*/ 0 h 113664"/>
              <a:gd name="T114" fmla="*/ 7814627 w 8402320"/>
              <a:gd name="T115" fmla="*/ 120293 h 113664"/>
              <a:gd name="T116" fmla="*/ 8073226 w 8402320"/>
              <a:gd name="T117" fmla="*/ 0 h 113664"/>
              <a:gd name="T118" fmla="*/ 8095144 w 8402320"/>
              <a:gd name="T119" fmla="*/ 115615 h 113664"/>
              <a:gd name="T120" fmla="*/ 8310284 w 8402320"/>
              <a:gd name="T121" fmla="*/ 4677 h 113664"/>
              <a:gd name="T122" fmla="*/ 8371712 w 8402320"/>
              <a:gd name="T123" fmla="*/ 102845 h 113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8402320" h="113664">
                <a:moveTo>
                  <a:pt x="56565" y="0"/>
                </a:moveTo>
                <a:lnTo>
                  <a:pt x="34975" y="4398"/>
                </a:lnTo>
                <a:lnTo>
                  <a:pt x="16948" y="16408"/>
                </a:lnTo>
                <a:lnTo>
                  <a:pt x="4587" y="34247"/>
                </a:lnTo>
                <a:lnTo>
                  <a:pt x="0" y="56133"/>
                </a:lnTo>
                <a:lnTo>
                  <a:pt x="0" y="56997"/>
                </a:lnTo>
                <a:lnTo>
                  <a:pt x="4466" y="78884"/>
                </a:lnTo>
                <a:lnTo>
                  <a:pt x="16624" y="96723"/>
                </a:lnTo>
                <a:lnTo>
                  <a:pt x="34611" y="108732"/>
                </a:lnTo>
                <a:lnTo>
                  <a:pt x="56565" y="113131"/>
                </a:lnTo>
                <a:lnTo>
                  <a:pt x="78520" y="108732"/>
                </a:lnTo>
                <a:lnTo>
                  <a:pt x="96507" y="96723"/>
                </a:lnTo>
                <a:lnTo>
                  <a:pt x="108665" y="78884"/>
                </a:lnTo>
                <a:lnTo>
                  <a:pt x="113131" y="56997"/>
                </a:lnTo>
                <a:lnTo>
                  <a:pt x="113131" y="56133"/>
                </a:lnTo>
                <a:lnTo>
                  <a:pt x="108483" y="34247"/>
                </a:lnTo>
                <a:lnTo>
                  <a:pt x="96021" y="16408"/>
                </a:lnTo>
                <a:lnTo>
                  <a:pt x="77973" y="4398"/>
                </a:lnTo>
                <a:lnTo>
                  <a:pt x="56565" y="0"/>
                </a:lnTo>
                <a:close/>
              </a:path>
              <a:path w="8402320" h="113664">
                <a:moveTo>
                  <a:pt x="315595" y="0"/>
                </a:moveTo>
                <a:lnTo>
                  <a:pt x="294005" y="4398"/>
                </a:lnTo>
                <a:lnTo>
                  <a:pt x="275977" y="16408"/>
                </a:lnTo>
                <a:lnTo>
                  <a:pt x="263617" y="34247"/>
                </a:lnTo>
                <a:lnTo>
                  <a:pt x="259029" y="56133"/>
                </a:lnTo>
                <a:lnTo>
                  <a:pt x="259029" y="56997"/>
                </a:lnTo>
                <a:lnTo>
                  <a:pt x="263495" y="78884"/>
                </a:lnTo>
                <a:lnTo>
                  <a:pt x="275653" y="96723"/>
                </a:lnTo>
                <a:lnTo>
                  <a:pt x="293640" y="108732"/>
                </a:lnTo>
                <a:lnTo>
                  <a:pt x="315595" y="113131"/>
                </a:lnTo>
                <a:lnTo>
                  <a:pt x="337549" y="108732"/>
                </a:lnTo>
                <a:lnTo>
                  <a:pt x="355536" y="96723"/>
                </a:lnTo>
                <a:lnTo>
                  <a:pt x="367694" y="78884"/>
                </a:lnTo>
                <a:lnTo>
                  <a:pt x="372160" y="56997"/>
                </a:lnTo>
                <a:lnTo>
                  <a:pt x="372160" y="56133"/>
                </a:lnTo>
                <a:lnTo>
                  <a:pt x="367512" y="34247"/>
                </a:lnTo>
                <a:lnTo>
                  <a:pt x="355050" y="16408"/>
                </a:lnTo>
                <a:lnTo>
                  <a:pt x="337002" y="4398"/>
                </a:lnTo>
                <a:lnTo>
                  <a:pt x="315595" y="0"/>
                </a:lnTo>
                <a:close/>
              </a:path>
              <a:path w="8402320" h="113664">
                <a:moveTo>
                  <a:pt x="574636" y="0"/>
                </a:moveTo>
                <a:lnTo>
                  <a:pt x="553046" y="4398"/>
                </a:lnTo>
                <a:lnTo>
                  <a:pt x="535019" y="16408"/>
                </a:lnTo>
                <a:lnTo>
                  <a:pt x="522658" y="34247"/>
                </a:lnTo>
                <a:lnTo>
                  <a:pt x="518071" y="56133"/>
                </a:lnTo>
                <a:lnTo>
                  <a:pt x="518071" y="56997"/>
                </a:lnTo>
                <a:lnTo>
                  <a:pt x="522537" y="78884"/>
                </a:lnTo>
                <a:lnTo>
                  <a:pt x="534695" y="96723"/>
                </a:lnTo>
                <a:lnTo>
                  <a:pt x="552682" y="108732"/>
                </a:lnTo>
                <a:lnTo>
                  <a:pt x="574636" y="113131"/>
                </a:lnTo>
                <a:lnTo>
                  <a:pt x="596591" y="108732"/>
                </a:lnTo>
                <a:lnTo>
                  <a:pt x="614578" y="96723"/>
                </a:lnTo>
                <a:lnTo>
                  <a:pt x="626736" y="78884"/>
                </a:lnTo>
                <a:lnTo>
                  <a:pt x="631202" y="56997"/>
                </a:lnTo>
                <a:lnTo>
                  <a:pt x="631202" y="56133"/>
                </a:lnTo>
                <a:lnTo>
                  <a:pt x="626554" y="34247"/>
                </a:lnTo>
                <a:lnTo>
                  <a:pt x="614092" y="16408"/>
                </a:lnTo>
                <a:lnTo>
                  <a:pt x="596044" y="4398"/>
                </a:lnTo>
                <a:lnTo>
                  <a:pt x="574636" y="0"/>
                </a:lnTo>
                <a:close/>
              </a:path>
              <a:path w="8402320" h="113664">
                <a:moveTo>
                  <a:pt x="833666" y="0"/>
                </a:moveTo>
                <a:lnTo>
                  <a:pt x="812076" y="4398"/>
                </a:lnTo>
                <a:lnTo>
                  <a:pt x="794048" y="16408"/>
                </a:lnTo>
                <a:lnTo>
                  <a:pt x="781688" y="34247"/>
                </a:lnTo>
                <a:lnTo>
                  <a:pt x="777100" y="56133"/>
                </a:lnTo>
                <a:lnTo>
                  <a:pt x="777100" y="56997"/>
                </a:lnTo>
                <a:lnTo>
                  <a:pt x="781566" y="78884"/>
                </a:lnTo>
                <a:lnTo>
                  <a:pt x="793724" y="96723"/>
                </a:lnTo>
                <a:lnTo>
                  <a:pt x="811711" y="108732"/>
                </a:lnTo>
                <a:lnTo>
                  <a:pt x="833666" y="113131"/>
                </a:lnTo>
                <a:lnTo>
                  <a:pt x="855620" y="108732"/>
                </a:lnTo>
                <a:lnTo>
                  <a:pt x="873607" y="96723"/>
                </a:lnTo>
                <a:lnTo>
                  <a:pt x="885765" y="78884"/>
                </a:lnTo>
                <a:lnTo>
                  <a:pt x="890231" y="56997"/>
                </a:lnTo>
                <a:lnTo>
                  <a:pt x="890231" y="56133"/>
                </a:lnTo>
                <a:lnTo>
                  <a:pt x="885583" y="34247"/>
                </a:lnTo>
                <a:lnTo>
                  <a:pt x="873121" y="16408"/>
                </a:lnTo>
                <a:lnTo>
                  <a:pt x="855073" y="4398"/>
                </a:lnTo>
                <a:lnTo>
                  <a:pt x="833666" y="0"/>
                </a:lnTo>
                <a:close/>
              </a:path>
              <a:path w="8402320" h="113664">
                <a:moveTo>
                  <a:pt x="1092708" y="0"/>
                </a:moveTo>
                <a:lnTo>
                  <a:pt x="1071118" y="4398"/>
                </a:lnTo>
                <a:lnTo>
                  <a:pt x="1053090" y="16408"/>
                </a:lnTo>
                <a:lnTo>
                  <a:pt x="1040730" y="34247"/>
                </a:lnTo>
                <a:lnTo>
                  <a:pt x="1036142" y="56133"/>
                </a:lnTo>
                <a:lnTo>
                  <a:pt x="1036142" y="56997"/>
                </a:lnTo>
                <a:lnTo>
                  <a:pt x="1040608" y="78884"/>
                </a:lnTo>
                <a:lnTo>
                  <a:pt x="1052766" y="96723"/>
                </a:lnTo>
                <a:lnTo>
                  <a:pt x="1070753" y="108732"/>
                </a:lnTo>
                <a:lnTo>
                  <a:pt x="1092708" y="113131"/>
                </a:lnTo>
                <a:lnTo>
                  <a:pt x="1114662" y="108732"/>
                </a:lnTo>
                <a:lnTo>
                  <a:pt x="1132649" y="96723"/>
                </a:lnTo>
                <a:lnTo>
                  <a:pt x="1144807" y="78884"/>
                </a:lnTo>
                <a:lnTo>
                  <a:pt x="1149273" y="56997"/>
                </a:lnTo>
                <a:lnTo>
                  <a:pt x="1149273" y="56133"/>
                </a:lnTo>
                <a:lnTo>
                  <a:pt x="1144625" y="34247"/>
                </a:lnTo>
                <a:lnTo>
                  <a:pt x="1132163" y="16408"/>
                </a:lnTo>
                <a:lnTo>
                  <a:pt x="1114115" y="4398"/>
                </a:lnTo>
                <a:lnTo>
                  <a:pt x="1092708" y="0"/>
                </a:lnTo>
                <a:close/>
              </a:path>
              <a:path w="8402320" h="113664">
                <a:moveTo>
                  <a:pt x="1351737" y="0"/>
                </a:moveTo>
                <a:lnTo>
                  <a:pt x="1330147" y="4398"/>
                </a:lnTo>
                <a:lnTo>
                  <a:pt x="1312119" y="16408"/>
                </a:lnTo>
                <a:lnTo>
                  <a:pt x="1299759" y="34247"/>
                </a:lnTo>
                <a:lnTo>
                  <a:pt x="1295171" y="56133"/>
                </a:lnTo>
                <a:lnTo>
                  <a:pt x="1295171" y="56997"/>
                </a:lnTo>
                <a:lnTo>
                  <a:pt x="1299637" y="78884"/>
                </a:lnTo>
                <a:lnTo>
                  <a:pt x="1311795" y="96723"/>
                </a:lnTo>
                <a:lnTo>
                  <a:pt x="1329782" y="108732"/>
                </a:lnTo>
                <a:lnTo>
                  <a:pt x="1351737" y="113131"/>
                </a:lnTo>
                <a:lnTo>
                  <a:pt x="1373691" y="108732"/>
                </a:lnTo>
                <a:lnTo>
                  <a:pt x="1391678" y="96723"/>
                </a:lnTo>
                <a:lnTo>
                  <a:pt x="1403836" y="78884"/>
                </a:lnTo>
                <a:lnTo>
                  <a:pt x="1408303" y="56997"/>
                </a:lnTo>
                <a:lnTo>
                  <a:pt x="1408303" y="56133"/>
                </a:lnTo>
                <a:lnTo>
                  <a:pt x="1403654" y="34247"/>
                </a:lnTo>
                <a:lnTo>
                  <a:pt x="1391192" y="16408"/>
                </a:lnTo>
                <a:lnTo>
                  <a:pt x="1373145" y="4398"/>
                </a:lnTo>
                <a:lnTo>
                  <a:pt x="1351737" y="0"/>
                </a:lnTo>
                <a:close/>
              </a:path>
              <a:path w="8402320" h="113664">
                <a:moveTo>
                  <a:pt x="1610779" y="0"/>
                </a:moveTo>
                <a:lnTo>
                  <a:pt x="1589189" y="4398"/>
                </a:lnTo>
                <a:lnTo>
                  <a:pt x="1571161" y="16408"/>
                </a:lnTo>
                <a:lnTo>
                  <a:pt x="1558801" y="34247"/>
                </a:lnTo>
                <a:lnTo>
                  <a:pt x="1554213" y="56133"/>
                </a:lnTo>
                <a:lnTo>
                  <a:pt x="1554213" y="56997"/>
                </a:lnTo>
                <a:lnTo>
                  <a:pt x="1558679" y="78884"/>
                </a:lnTo>
                <a:lnTo>
                  <a:pt x="1570837" y="96723"/>
                </a:lnTo>
                <a:lnTo>
                  <a:pt x="1588824" y="108732"/>
                </a:lnTo>
                <a:lnTo>
                  <a:pt x="1610779" y="113131"/>
                </a:lnTo>
                <a:lnTo>
                  <a:pt x="1632733" y="108732"/>
                </a:lnTo>
                <a:lnTo>
                  <a:pt x="1650720" y="96723"/>
                </a:lnTo>
                <a:lnTo>
                  <a:pt x="1662878" y="78884"/>
                </a:lnTo>
                <a:lnTo>
                  <a:pt x="1667344" y="56997"/>
                </a:lnTo>
                <a:lnTo>
                  <a:pt x="1667344" y="56133"/>
                </a:lnTo>
                <a:lnTo>
                  <a:pt x="1662696" y="34247"/>
                </a:lnTo>
                <a:lnTo>
                  <a:pt x="1650234" y="16408"/>
                </a:lnTo>
                <a:lnTo>
                  <a:pt x="1632186" y="4398"/>
                </a:lnTo>
                <a:lnTo>
                  <a:pt x="1610779" y="0"/>
                </a:lnTo>
                <a:close/>
              </a:path>
              <a:path w="8402320" h="113664">
                <a:moveTo>
                  <a:pt x="1869808" y="0"/>
                </a:moveTo>
                <a:lnTo>
                  <a:pt x="1848218" y="4398"/>
                </a:lnTo>
                <a:lnTo>
                  <a:pt x="1830190" y="16408"/>
                </a:lnTo>
                <a:lnTo>
                  <a:pt x="1817830" y="34247"/>
                </a:lnTo>
                <a:lnTo>
                  <a:pt x="1813242" y="56133"/>
                </a:lnTo>
                <a:lnTo>
                  <a:pt x="1813242" y="56997"/>
                </a:lnTo>
                <a:lnTo>
                  <a:pt x="1817708" y="78884"/>
                </a:lnTo>
                <a:lnTo>
                  <a:pt x="1829866" y="96723"/>
                </a:lnTo>
                <a:lnTo>
                  <a:pt x="1847853" y="108732"/>
                </a:lnTo>
                <a:lnTo>
                  <a:pt x="1869808" y="113131"/>
                </a:lnTo>
                <a:lnTo>
                  <a:pt x="1891762" y="108732"/>
                </a:lnTo>
                <a:lnTo>
                  <a:pt x="1909749" y="96723"/>
                </a:lnTo>
                <a:lnTo>
                  <a:pt x="1921907" y="78884"/>
                </a:lnTo>
                <a:lnTo>
                  <a:pt x="1926374" y="56997"/>
                </a:lnTo>
                <a:lnTo>
                  <a:pt x="1926374" y="56133"/>
                </a:lnTo>
                <a:lnTo>
                  <a:pt x="1921725" y="34247"/>
                </a:lnTo>
                <a:lnTo>
                  <a:pt x="1909264" y="16408"/>
                </a:lnTo>
                <a:lnTo>
                  <a:pt x="1891216" y="4398"/>
                </a:lnTo>
                <a:lnTo>
                  <a:pt x="1869808" y="0"/>
                </a:lnTo>
                <a:close/>
              </a:path>
              <a:path w="8402320" h="113664">
                <a:moveTo>
                  <a:pt x="2128850" y="0"/>
                </a:moveTo>
                <a:lnTo>
                  <a:pt x="2107260" y="4398"/>
                </a:lnTo>
                <a:lnTo>
                  <a:pt x="2089232" y="16408"/>
                </a:lnTo>
                <a:lnTo>
                  <a:pt x="2076872" y="34247"/>
                </a:lnTo>
                <a:lnTo>
                  <a:pt x="2072284" y="56133"/>
                </a:lnTo>
                <a:lnTo>
                  <a:pt x="2072284" y="56997"/>
                </a:lnTo>
                <a:lnTo>
                  <a:pt x="2076750" y="78884"/>
                </a:lnTo>
                <a:lnTo>
                  <a:pt x="2088908" y="96723"/>
                </a:lnTo>
                <a:lnTo>
                  <a:pt x="2106895" y="108732"/>
                </a:lnTo>
                <a:lnTo>
                  <a:pt x="2128850" y="113131"/>
                </a:lnTo>
                <a:lnTo>
                  <a:pt x="2150804" y="108732"/>
                </a:lnTo>
                <a:lnTo>
                  <a:pt x="2168791" y="96723"/>
                </a:lnTo>
                <a:lnTo>
                  <a:pt x="2180949" y="78884"/>
                </a:lnTo>
                <a:lnTo>
                  <a:pt x="2185416" y="56997"/>
                </a:lnTo>
                <a:lnTo>
                  <a:pt x="2185416" y="56133"/>
                </a:lnTo>
                <a:lnTo>
                  <a:pt x="2180767" y="34247"/>
                </a:lnTo>
                <a:lnTo>
                  <a:pt x="2168305" y="16408"/>
                </a:lnTo>
                <a:lnTo>
                  <a:pt x="2150258" y="4398"/>
                </a:lnTo>
                <a:lnTo>
                  <a:pt x="2128850" y="0"/>
                </a:lnTo>
                <a:close/>
              </a:path>
              <a:path w="8402320" h="113664">
                <a:moveTo>
                  <a:pt x="2387879" y="0"/>
                </a:moveTo>
                <a:lnTo>
                  <a:pt x="2366289" y="4398"/>
                </a:lnTo>
                <a:lnTo>
                  <a:pt x="2348261" y="16408"/>
                </a:lnTo>
                <a:lnTo>
                  <a:pt x="2335901" y="34247"/>
                </a:lnTo>
                <a:lnTo>
                  <a:pt x="2331313" y="56133"/>
                </a:lnTo>
                <a:lnTo>
                  <a:pt x="2331313" y="56997"/>
                </a:lnTo>
                <a:lnTo>
                  <a:pt x="2335780" y="78884"/>
                </a:lnTo>
                <a:lnTo>
                  <a:pt x="2347937" y="96723"/>
                </a:lnTo>
                <a:lnTo>
                  <a:pt x="2365925" y="108732"/>
                </a:lnTo>
                <a:lnTo>
                  <a:pt x="2387879" y="113131"/>
                </a:lnTo>
                <a:lnTo>
                  <a:pt x="2409833" y="108732"/>
                </a:lnTo>
                <a:lnTo>
                  <a:pt x="2427820" y="96723"/>
                </a:lnTo>
                <a:lnTo>
                  <a:pt x="2439978" y="78884"/>
                </a:lnTo>
                <a:lnTo>
                  <a:pt x="2444445" y="56997"/>
                </a:lnTo>
                <a:lnTo>
                  <a:pt x="2444445" y="56133"/>
                </a:lnTo>
                <a:lnTo>
                  <a:pt x="2439796" y="34247"/>
                </a:lnTo>
                <a:lnTo>
                  <a:pt x="2427335" y="16408"/>
                </a:lnTo>
                <a:lnTo>
                  <a:pt x="2409287" y="4398"/>
                </a:lnTo>
                <a:lnTo>
                  <a:pt x="2387879" y="0"/>
                </a:lnTo>
                <a:close/>
              </a:path>
              <a:path w="8402320" h="113664">
                <a:moveTo>
                  <a:pt x="2646921" y="0"/>
                </a:moveTo>
                <a:lnTo>
                  <a:pt x="2625331" y="4398"/>
                </a:lnTo>
                <a:lnTo>
                  <a:pt x="2607303" y="16408"/>
                </a:lnTo>
                <a:lnTo>
                  <a:pt x="2594943" y="34247"/>
                </a:lnTo>
                <a:lnTo>
                  <a:pt x="2590355" y="56133"/>
                </a:lnTo>
                <a:lnTo>
                  <a:pt x="2590355" y="56997"/>
                </a:lnTo>
                <a:lnTo>
                  <a:pt x="2594821" y="78884"/>
                </a:lnTo>
                <a:lnTo>
                  <a:pt x="2606979" y="96723"/>
                </a:lnTo>
                <a:lnTo>
                  <a:pt x="2624966" y="108732"/>
                </a:lnTo>
                <a:lnTo>
                  <a:pt x="2646921" y="113131"/>
                </a:lnTo>
                <a:lnTo>
                  <a:pt x="2668875" y="108732"/>
                </a:lnTo>
                <a:lnTo>
                  <a:pt x="2686862" y="96723"/>
                </a:lnTo>
                <a:lnTo>
                  <a:pt x="2699020" y="78884"/>
                </a:lnTo>
                <a:lnTo>
                  <a:pt x="2703487" y="56997"/>
                </a:lnTo>
                <a:lnTo>
                  <a:pt x="2703487" y="56133"/>
                </a:lnTo>
                <a:lnTo>
                  <a:pt x="2698838" y="34247"/>
                </a:lnTo>
                <a:lnTo>
                  <a:pt x="2686377" y="16408"/>
                </a:lnTo>
                <a:lnTo>
                  <a:pt x="2668329" y="4398"/>
                </a:lnTo>
                <a:lnTo>
                  <a:pt x="2646921" y="0"/>
                </a:lnTo>
                <a:close/>
              </a:path>
              <a:path w="8402320" h="113664">
                <a:moveTo>
                  <a:pt x="2905950" y="0"/>
                </a:moveTo>
                <a:lnTo>
                  <a:pt x="2884360" y="4398"/>
                </a:lnTo>
                <a:lnTo>
                  <a:pt x="2866332" y="16408"/>
                </a:lnTo>
                <a:lnTo>
                  <a:pt x="2853972" y="34247"/>
                </a:lnTo>
                <a:lnTo>
                  <a:pt x="2849384" y="56133"/>
                </a:lnTo>
                <a:lnTo>
                  <a:pt x="2849384" y="56997"/>
                </a:lnTo>
                <a:lnTo>
                  <a:pt x="2853851" y="78884"/>
                </a:lnTo>
                <a:lnTo>
                  <a:pt x="2866009" y="96723"/>
                </a:lnTo>
                <a:lnTo>
                  <a:pt x="2883996" y="108732"/>
                </a:lnTo>
                <a:lnTo>
                  <a:pt x="2905950" y="113131"/>
                </a:lnTo>
                <a:lnTo>
                  <a:pt x="2927904" y="108732"/>
                </a:lnTo>
                <a:lnTo>
                  <a:pt x="2945892" y="96723"/>
                </a:lnTo>
                <a:lnTo>
                  <a:pt x="2958049" y="78884"/>
                </a:lnTo>
                <a:lnTo>
                  <a:pt x="2962516" y="56997"/>
                </a:lnTo>
                <a:lnTo>
                  <a:pt x="2962516" y="56133"/>
                </a:lnTo>
                <a:lnTo>
                  <a:pt x="2957867" y="34247"/>
                </a:lnTo>
                <a:lnTo>
                  <a:pt x="2945406" y="16408"/>
                </a:lnTo>
                <a:lnTo>
                  <a:pt x="2927358" y="4398"/>
                </a:lnTo>
                <a:lnTo>
                  <a:pt x="2905950" y="0"/>
                </a:lnTo>
                <a:close/>
              </a:path>
              <a:path w="8402320" h="113664">
                <a:moveTo>
                  <a:pt x="3164992" y="0"/>
                </a:moveTo>
                <a:lnTo>
                  <a:pt x="3143402" y="4398"/>
                </a:lnTo>
                <a:lnTo>
                  <a:pt x="3125374" y="16408"/>
                </a:lnTo>
                <a:lnTo>
                  <a:pt x="3113014" y="34247"/>
                </a:lnTo>
                <a:lnTo>
                  <a:pt x="3108426" y="56133"/>
                </a:lnTo>
                <a:lnTo>
                  <a:pt x="3108426" y="56997"/>
                </a:lnTo>
                <a:lnTo>
                  <a:pt x="3112893" y="78884"/>
                </a:lnTo>
                <a:lnTo>
                  <a:pt x="3125050" y="96723"/>
                </a:lnTo>
                <a:lnTo>
                  <a:pt x="3143038" y="108732"/>
                </a:lnTo>
                <a:lnTo>
                  <a:pt x="3164992" y="113131"/>
                </a:lnTo>
                <a:lnTo>
                  <a:pt x="3186946" y="108732"/>
                </a:lnTo>
                <a:lnTo>
                  <a:pt x="3204933" y="96723"/>
                </a:lnTo>
                <a:lnTo>
                  <a:pt x="3217091" y="78884"/>
                </a:lnTo>
                <a:lnTo>
                  <a:pt x="3221558" y="56997"/>
                </a:lnTo>
                <a:lnTo>
                  <a:pt x="3221558" y="56133"/>
                </a:lnTo>
                <a:lnTo>
                  <a:pt x="3216909" y="34247"/>
                </a:lnTo>
                <a:lnTo>
                  <a:pt x="3204448" y="16408"/>
                </a:lnTo>
                <a:lnTo>
                  <a:pt x="3186400" y="4398"/>
                </a:lnTo>
                <a:lnTo>
                  <a:pt x="3164992" y="0"/>
                </a:lnTo>
                <a:close/>
              </a:path>
              <a:path w="8402320" h="113664">
                <a:moveTo>
                  <a:pt x="3424021" y="0"/>
                </a:moveTo>
                <a:lnTo>
                  <a:pt x="3402431" y="4398"/>
                </a:lnTo>
                <a:lnTo>
                  <a:pt x="3384403" y="16408"/>
                </a:lnTo>
                <a:lnTo>
                  <a:pt x="3372043" y="34247"/>
                </a:lnTo>
                <a:lnTo>
                  <a:pt x="3367455" y="56133"/>
                </a:lnTo>
                <a:lnTo>
                  <a:pt x="3367455" y="56997"/>
                </a:lnTo>
                <a:lnTo>
                  <a:pt x="3371922" y="78884"/>
                </a:lnTo>
                <a:lnTo>
                  <a:pt x="3384080" y="96723"/>
                </a:lnTo>
                <a:lnTo>
                  <a:pt x="3402067" y="108732"/>
                </a:lnTo>
                <a:lnTo>
                  <a:pt x="3424021" y="113131"/>
                </a:lnTo>
                <a:lnTo>
                  <a:pt x="3445975" y="108732"/>
                </a:lnTo>
                <a:lnTo>
                  <a:pt x="3463963" y="96723"/>
                </a:lnTo>
                <a:lnTo>
                  <a:pt x="3476120" y="78884"/>
                </a:lnTo>
                <a:lnTo>
                  <a:pt x="3480587" y="56997"/>
                </a:lnTo>
                <a:lnTo>
                  <a:pt x="3480587" y="56133"/>
                </a:lnTo>
                <a:lnTo>
                  <a:pt x="3475938" y="34247"/>
                </a:lnTo>
                <a:lnTo>
                  <a:pt x="3463477" y="16408"/>
                </a:lnTo>
                <a:lnTo>
                  <a:pt x="3445429" y="4398"/>
                </a:lnTo>
                <a:lnTo>
                  <a:pt x="3424021" y="0"/>
                </a:lnTo>
                <a:close/>
              </a:path>
              <a:path w="8402320" h="113664">
                <a:moveTo>
                  <a:pt x="3683063" y="0"/>
                </a:moveTo>
                <a:lnTo>
                  <a:pt x="3661473" y="4398"/>
                </a:lnTo>
                <a:lnTo>
                  <a:pt x="3643445" y="16408"/>
                </a:lnTo>
                <a:lnTo>
                  <a:pt x="3631085" y="34247"/>
                </a:lnTo>
                <a:lnTo>
                  <a:pt x="3626497" y="56133"/>
                </a:lnTo>
                <a:lnTo>
                  <a:pt x="3626497" y="56997"/>
                </a:lnTo>
                <a:lnTo>
                  <a:pt x="3630964" y="78884"/>
                </a:lnTo>
                <a:lnTo>
                  <a:pt x="3643122" y="96723"/>
                </a:lnTo>
                <a:lnTo>
                  <a:pt x="3661109" y="108732"/>
                </a:lnTo>
                <a:lnTo>
                  <a:pt x="3683063" y="113131"/>
                </a:lnTo>
                <a:lnTo>
                  <a:pt x="3705017" y="108732"/>
                </a:lnTo>
                <a:lnTo>
                  <a:pt x="3723005" y="96723"/>
                </a:lnTo>
                <a:lnTo>
                  <a:pt x="3735162" y="78884"/>
                </a:lnTo>
                <a:lnTo>
                  <a:pt x="3739629" y="56997"/>
                </a:lnTo>
                <a:lnTo>
                  <a:pt x="3739629" y="56133"/>
                </a:lnTo>
                <a:lnTo>
                  <a:pt x="3734980" y="34247"/>
                </a:lnTo>
                <a:lnTo>
                  <a:pt x="3722519" y="16408"/>
                </a:lnTo>
                <a:lnTo>
                  <a:pt x="3704471" y="4398"/>
                </a:lnTo>
                <a:lnTo>
                  <a:pt x="3683063" y="0"/>
                </a:lnTo>
                <a:close/>
              </a:path>
              <a:path w="8402320" h="113664">
                <a:moveTo>
                  <a:pt x="3942092" y="0"/>
                </a:moveTo>
                <a:lnTo>
                  <a:pt x="3920502" y="4398"/>
                </a:lnTo>
                <a:lnTo>
                  <a:pt x="3902475" y="16408"/>
                </a:lnTo>
                <a:lnTo>
                  <a:pt x="3890114" y="34247"/>
                </a:lnTo>
                <a:lnTo>
                  <a:pt x="3885526" y="56133"/>
                </a:lnTo>
                <a:lnTo>
                  <a:pt x="3885526" y="56997"/>
                </a:lnTo>
                <a:lnTo>
                  <a:pt x="3889993" y="78884"/>
                </a:lnTo>
                <a:lnTo>
                  <a:pt x="3902151" y="96723"/>
                </a:lnTo>
                <a:lnTo>
                  <a:pt x="3920138" y="108732"/>
                </a:lnTo>
                <a:lnTo>
                  <a:pt x="3942092" y="113131"/>
                </a:lnTo>
                <a:lnTo>
                  <a:pt x="3964047" y="108732"/>
                </a:lnTo>
                <a:lnTo>
                  <a:pt x="3982034" y="96723"/>
                </a:lnTo>
                <a:lnTo>
                  <a:pt x="3994192" y="78884"/>
                </a:lnTo>
                <a:lnTo>
                  <a:pt x="3998658" y="56997"/>
                </a:lnTo>
                <a:lnTo>
                  <a:pt x="3998658" y="56133"/>
                </a:lnTo>
                <a:lnTo>
                  <a:pt x="3994009" y="34247"/>
                </a:lnTo>
                <a:lnTo>
                  <a:pt x="3981548" y="16408"/>
                </a:lnTo>
                <a:lnTo>
                  <a:pt x="3963500" y="4398"/>
                </a:lnTo>
                <a:lnTo>
                  <a:pt x="3942092" y="0"/>
                </a:lnTo>
                <a:close/>
              </a:path>
              <a:path w="8402320" h="113664">
                <a:moveTo>
                  <a:pt x="4201134" y="0"/>
                </a:moveTo>
                <a:lnTo>
                  <a:pt x="4179544" y="4398"/>
                </a:lnTo>
                <a:lnTo>
                  <a:pt x="4161516" y="16408"/>
                </a:lnTo>
                <a:lnTo>
                  <a:pt x="4149156" y="34247"/>
                </a:lnTo>
                <a:lnTo>
                  <a:pt x="4144568" y="56133"/>
                </a:lnTo>
                <a:lnTo>
                  <a:pt x="4144568" y="56997"/>
                </a:lnTo>
                <a:lnTo>
                  <a:pt x="4149035" y="78884"/>
                </a:lnTo>
                <a:lnTo>
                  <a:pt x="4161193" y="96723"/>
                </a:lnTo>
                <a:lnTo>
                  <a:pt x="4179180" y="108732"/>
                </a:lnTo>
                <a:lnTo>
                  <a:pt x="4201134" y="113131"/>
                </a:lnTo>
                <a:lnTo>
                  <a:pt x="4223088" y="108732"/>
                </a:lnTo>
                <a:lnTo>
                  <a:pt x="4241076" y="96723"/>
                </a:lnTo>
                <a:lnTo>
                  <a:pt x="4253233" y="78884"/>
                </a:lnTo>
                <a:lnTo>
                  <a:pt x="4257700" y="56997"/>
                </a:lnTo>
                <a:lnTo>
                  <a:pt x="4257700" y="56133"/>
                </a:lnTo>
                <a:lnTo>
                  <a:pt x="4253051" y="34247"/>
                </a:lnTo>
                <a:lnTo>
                  <a:pt x="4240590" y="16408"/>
                </a:lnTo>
                <a:lnTo>
                  <a:pt x="4222542" y="4398"/>
                </a:lnTo>
                <a:lnTo>
                  <a:pt x="4201134" y="0"/>
                </a:lnTo>
                <a:close/>
              </a:path>
              <a:path w="8402320" h="113664">
                <a:moveTo>
                  <a:pt x="4460163" y="0"/>
                </a:moveTo>
                <a:lnTo>
                  <a:pt x="4438573" y="4398"/>
                </a:lnTo>
                <a:lnTo>
                  <a:pt x="4420546" y="16408"/>
                </a:lnTo>
                <a:lnTo>
                  <a:pt x="4408185" y="34247"/>
                </a:lnTo>
                <a:lnTo>
                  <a:pt x="4403598" y="56133"/>
                </a:lnTo>
                <a:lnTo>
                  <a:pt x="4403598" y="56997"/>
                </a:lnTo>
                <a:lnTo>
                  <a:pt x="4408064" y="78884"/>
                </a:lnTo>
                <a:lnTo>
                  <a:pt x="4420222" y="96723"/>
                </a:lnTo>
                <a:lnTo>
                  <a:pt x="4438209" y="108732"/>
                </a:lnTo>
                <a:lnTo>
                  <a:pt x="4460163" y="113131"/>
                </a:lnTo>
                <a:lnTo>
                  <a:pt x="4482118" y="108732"/>
                </a:lnTo>
                <a:lnTo>
                  <a:pt x="4500105" y="96723"/>
                </a:lnTo>
                <a:lnTo>
                  <a:pt x="4512263" y="78884"/>
                </a:lnTo>
                <a:lnTo>
                  <a:pt x="4516729" y="56997"/>
                </a:lnTo>
                <a:lnTo>
                  <a:pt x="4516729" y="56133"/>
                </a:lnTo>
                <a:lnTo>
                  <a:pt x="4512081" y="34247"/>
                </a:lnTo>
                <a:lnTo>
                  <a:pt x="4499619" y="16408"/>
                </a:lnTo>
                <a:lnTo>
                  <a:pt x="4481571" y="4398"/>
                </a:lnTo>
                <a:lnTo>
                  <a:pt x="4460163" y="0"/>
                </a:lnTo>
                <a:close/>
              </a:path>
              <a:path w="8402320" h="113664">
                <a:moveTo>
                  <a:pt x="4719205" y="0"/>
                </a:moveTo>
                <a:lnTo>
                  <a:pt x="4697615" y="4398"/>
                </a:lnTo>
                <a:lnTo>
                  <a:pt x="4679588" y="16408"/>
                </a:lnTo>
                <a:lnTo>
                  <a:pt x="4667227" y="34247"/>
                </a:lnTo>
                <a:lnTo>
                  <a:pt x="4662639" y="56133"/>
                </a:lnTo>
                <a:lnTo>
                  <a:pt x="4662639" y="56997"/>
                </a:lnTo>
                <a:lnTo>
                  <a:pt x="4667106" y="78884"/>
                </a:lnTo>
                <a:lnTo>
                  <a:pt x="4679264" y="96723"/>
                </a:lnTo>
                <a:lnTo>
                  <a:pt x="4697251" y="108732"/>
                </a:lnTo>
                <a:lnTo>
                  <a:pt x="4719205" y="113131"/>
                </a:lnTo>
                <a:lnTo>
                  <a:pt x="4741160" y="108732"/>
                </a:lnTo>
                <a:lnTo>
                  <a:pt x="4759147" y="96723"/>
                </a:lnTo>
                <a:lnTo>
                  <a:pt x="4771305" y="78884"/>
                </a:lnTo>
                <a:lnTo>
                  <a:pt x="4775771" y="56997"/>
                </a:lnTo>
                <a:lnTo>
                  <a:pt x="4775771" y="56133"/>
                </a:lnTo>
                <a:lnTo>
                  <a:pt x="4771122" y="34247"/>
                </a:lnTo>
                <a:lnTo>
                  <a:pt x="4758661" y="16408"/>
                </a:lnTo>
                <a:lnTo>
                  <a:pt x="4740613" y="4398"/>
                </a:lnTo>
                <a:lnTo>
                  <a:pt x="4719205" y="0"/>
                </a:lnTo>
                <a:close/>
              </a:path>
              <a:path w="8402320" h="113664">
                <a:moveTo>
                  <a:pt x="4978234" y="0"/>
                </a:moveTo>
                <a:lnTo>
                  <a:pt x="4956644" y="4398"/>
                </a:lnTo>
                <a:lnTo>
                  <a:pt x="4938617" y="16408"/>
                </a:lnTo>
                <a:lnTo>
                  <a:pt x="4926256" y="34247"/>
                </a:lnTo>
                <a:lnTo>
                  <a:pt x="4921669" y="56133"/>
                </a:lnTo>
                <a:lnTo>
                  <a:pt x="4921669" y="56997"/>
                </a:lnTo>
                <a:lnTo>
                  <a:pt x="4926135" y="78884"/>
                </a:lnTo>
                <a:lnTo>
                  <a:pt x="4938293" y="96723"/>
                </a:lnTo>
                <a:lnTo>
                  <a:pt x="4956280" y="108732"/>
                </a:lnTo>
                <a:lnTo>
                  <a:pt x="4978234" y="113131"/>
                </a:lnTo>
                <a:lnTo>
                  <a:pt x="5000189" y="108732"/>
                </a:lnTo>
                <a:lnTo>
                  <a:pt x="5018176" y="96723"/>
                </a:lnTo>
                <a:lnTo>
                  <a:pt x="5030334" y="78884"/>
                </a:lnTo>
                <a:lnTo>
                  <a:pt x="5034800" y="56997"/>
                </a:lnTo>
                <a:lnTo>
                  <a:pt x="5034800" y="56133"/>
                </a:lnTo>
                <a:lnTo>
                  <a:pt x="5030152" y="34247"/>
                </a:lnTo>
                <a:lnTo>
                  <a:pt x="5017690" y="16408"/>
                </a:lnTo>
                <a:lnTo>
                  <a:pt x="4999642" y="4398"/>
                </a:lnTo>
                <a:lnTo>
                  <a:pt x="4978234" y="0"/>
                </a:lnTo>
                <a:close/>
              </a:path>
              <a:path w="8402320" h="113664">
                <a:moveTo>
                  <a:pt x="5237276" y="0"/>
                </a:moveTo>
                <a:lnTo>
                  <a:pt x="5215686" y="4398"/>
                </a:lnTo>
                <a:lnTo>
                  <a:pt x="5197659" y="16408"/>
                </a:lnTo>
                <a:lnTo>
                  <a:pt x="5185298" y="34247"/>
                </a:lnTo>
                <a:lnTo>
                  <a:pt x="5180711" y="56133"/>
                </a:lnTo>
                <a:lnTo>
                  <a:pt x="5180711" y="56997"/>
                </a:lnTo>
                <a:lnTo>
                  <a:pt x="5185177" y="78884"/>
                </a:lnTo>
                <a:lnTo>
                  <a:pt x="5197335" y="96723"/>
                </a:lnTo>
                <a:lnTo>
                  <a:pt x="5215322" y="108732"/>
                </a:lnTo>
                <a:lnTo>
                  <a:pt x="5237276" y="113131"/>
                </a:lnTo>
                <a:lnTo>
                  <a:pt x="5259231" y="108732"/>
                </a:lnTo>
                <a:lnTo>
                  <a:pt x="5277218" y="96723"/>
                </a:lnTo>
                <a:lnTo>
                  <a:pt x="5289376" y="78884"/>
                </a:lnTo>
                <a:lnTo>
                  <a:pt x="5293842" y="56997"/>
                </a:lnTo>
                <a:lnTo>
                  <a:pt x="5293842" y="56133"/>
                </a:lnTo>
                <a:lnTo>
                  <a:pt x="5289194" y="34247"/>
                </a:lnTo>
                <a:lnTo>
                  <a:pt x="5276732" y="16408"/>
                </a:lnTo>
                <a:lnTo>
                  <a:pt x="5258684" y="4398"/>
                </a:lnTo>
                <a:lnTo>
                  <a:pt x="5237276" y="0"/>
                </a:lnTo>
                <a:close/>
              </a:path>
              <a:path w="8402320" h="113664">
                <a:moveTo>
                  <a:pt x="5496306" y="0"/>
                </a:moveTo>
                <a:lnTo>
                  <a:pt x="5474716" y="4398"/>
                </a:lnTo>
                <a:lnTo>
                  <a:pt x="5456688" y="16408"/>
                </a:lnTo>
                <a:lnTo>
                  <a:pt x="5444328" y="34247"/>
                </a:lnTo>
                <a:lnTo>
                  <a:pt x="5439740" y="56133"/>
                </a:lnTo>
                <a:lnTo>
                  <a:pt x="5439740" y="56997"/>
                </a:lnTo>
                <a:lnTo>
                  <a:pt x="5444206" y="78884"/>
                </a:lnTo>
                <a:lnTo>
                  <a:pt x="5456364" y="96723"/>
                </a:lnTo>
                <a:lnTo>
                  <a:pt x="5474351" y="108732"/>
                </a:lnTo>
                <a:lnTo>
                  <a:pt x="5496306" y="113131"/>
                </a:lnTo>
                <a:lnTo>
                  <a:pt x="5518260" y="108732"/>
                </a:lnTo>
                <a:lnTo>
                  <a:pt x="5536247" y="96723"/>
                </a:lnTo>
                <a:lnTo>
                  <a:pt x="5548405" y="78884"/>
                </a:lnTo>
                <a:lnTo>
                  <a:pt x="5552871" y="56997"/>
                </a:lnTo>
                <a:lnTo>
                  <a:pt x="5552871" y="56133"/>
                </a:lnTo>
                <a:lnTo>
                  <a:pt x="5548223" y="34247"/>
                </a:lnTo>
                <a:lnTo>
                  <a:pt x="5535761" y="16408"/>
                </a:lnTo>
                <a:lnTo>
                  <a:pt x="5517713" y="4398"/>
                </a:lnTo>
                <a:lnTo>
                  <a:pt x="5496306" y="0"/>
                </a:lnTo>
                <a:close/>
              </a:path>
              <a:path w="8402320" h="113664">
                <a:moveTo>
                  <a:pt x="5755347" y="0"/>
                </a:moveTo>
                <a:lnTo>
                  <a:pt x="5733757" y="4398"/>
                </a:lnTo>
                <a:lnTo>
                  <a:pt x="5715730" y="16408"/>
                </a:lnTo>
                <a:lnTo>
                  <a:pt x="5703369" y="34247"/>
                </a:lnTo>
                <a:lnTo>
                  <a:pt x="5698782" y="56133"/>
                </a:lnTo>
                <a:lnTo>
                  <a:pt x="5698782" y="56997"/>
                </a:lnTo>
                <a:lnTo>
                  <a:pt x="5703248" y="78884"/>
                </a:lnTo>
                <a:lnTo>
                  <a:pt x="5715406" y="96723"/>
                </a:lnTo>
                <a:lnTo>
                  <a:pt x="5733393" y="108732"/>
                </a:lnTo>
                <a:lnTo>
                  <a:pt x="5755347" y="113131"/>
                </a:lnTo>
                <a:lnTo>
                  <a:pt x="5777302" y="108732"/>
                </a:lnTo>
                <a:lnTo>
                  <a:pt x="5795289" y="96723"/>
                </a:lnTo>
                <a:lnTo>
                  <a:pt x="5807447" y="78884"/>
                </a:lnTo>
                <a:lnTo>
                  <a:pt x="5811913" y="56997"/>
                </a:lnTo>
                <a:lnTo>
                  <a:pt x="5811913" y="56133"/>
                </a:lnTo>
                <a:lnTo>
                  <a:pt x="5807265" y="34247"/>
                </a:lnTo>
                <a:lnTo>
                  <a:pt x="5794803" y="16408"/>
                </a:lnTo>
                <a:lnTo>
                  <a:pt x="5776755" y="4398"/>
                </a:lnTo>
                <a:lnTo>
                  <a:pt x="5755347" y="0"/>
                </a:lnTo>
                <a:close/>
              </a:path>
              <a:path w="8402320" h="113664">
                <a:moveTo>
                  <a:pt x="6014377" y="0"/>
                </a:moveTo>
                <a:lnTo>
                  <a:pt x="5992787" y="4398"/>
                </a:lnTo>
                <a:lnTo>
                  <a:pt x="5974759" y="16408"/>
                </a:lnTo>
                <a:lnTo>
                  <a:pt x="5962399" y="34247"/>
                </a:lnTo>
                <a:lnTo>
                  <a:pt x="5957811" y="56133"/>
                </a:lnTo>
                <a:lnTo>
                  <a:pt x="5957811" y="56997"/>
                </a:lnTo>
                <a:lnTo>
                  <a:pt x="5962277" y="78884"/>
                </a:lnTo>
                <a:lnTo>
                  <a:pt x="5974435" y="96723"/>
                </a:lnTo>
                <a:lnTo>
                  <a:pt x="5992422" y="108732"/>
                </a:lnTo>
                <a:lnTo>
                  <a:pt x="6014377" y="113131"/>
                </a:lnTo>
                <a:lnTo>
                  <a:pt x="6036331" y="108732"/>
                </a:lnTo>
                <a:lnTo>
                  <a:pt x="6054318" y="96723"/>
                </a:lnTo>
                <a:lnTo>
                  <a:pt x="6066476" y="78884"/>
                </a:lnTo>
                <a:lnTo>
                  <a:pt x="6070942" y="56997"/>
                </a:lnTo>
                <a:lnTo>
                  <a:pt x="6070942" y="56133"/>
                </a:lnTo>
                <a:lnTo>
                  <a:pt x="6066294" y="34247"/>
                </a:lnTo>
                <a:lnTo>
                  <a:pt x="6053832" y="16408"/>
                </a:lnTo>
                <a:lnTo>
                  <a:pt x="6035784" y="4398"/>
                </a:lnTo>
                <a:lnTo>
                  <a:pt x="6014377" y="0"/>
                </a:lnTo>
                <a:close/>
              </a:path>
              <a:path w="8402320" h="113664">
                <a:moveTo>
                  <a:pt x="6273419" y="0"/>
                </a:moveTo>
                <a:lnTo>
                  <a:pt x="6251829" y="4398"/>
                </a:lnTo>
                <a:lnTo>
                  <a:pt x="6233801" y="16408"/>
                </a:lnTo>
                <a:lnTo>
                  <a:pt x="6221441" y="34247"/>
                </a:lnTo>
                <a:lnTo>
                  <a:pt x="6216853" y="56133"/>
                </a:lnTo>
                <a:lnTo>
                  <a:pt x="6216853" y="56997"/>
                </a:lnTo>
                <a:lnTo>
                  <a:pt x="6221319" y="78884"/>
                </a:lnTo>
                <a:lnTo>
                  <a:pt x="6233477" y="96723"/>
                </a:lnTo>
                <a:lnTo>
                  <a:pt x="6251464" y="108732"/>
                </a:lnTo>
                <a:lnTo>
                  <a:pt x="6273419" y="113131"/>
                </a:lnTo>
                <a:lnTo>
                  <a:pt x="6295373" y="108732"/>
                </a:lnTo>
                <a:lnTo>
                  <a:pt x="6313360" y="96723"/>
                </a:lnTo>
                <a:lnTo>
                  <a:pt x="6325518" y="78884"/>
                </a:lnTo>
                <a:lnTo>
                  <a:pt x="6329984" y="56997"/>
                </a:lnTo>
                <a:lnTo>
                  <a:pt x="6329984" y="56133"/>
                </a:lnTo>
                <a:lnTo>
                  <a:pt x="6325336" y="34247"/>
                </a:lnTo>
                <a:lnTo>
                  <a:pt x="6312874" y="16408"/>
                </a:lnTo>
                <a:lnTo>
                  <a:pt x="6294826" y="4398"/>
                </a:lnTo>
                <a:lnTo>
                  <a:pt x="6273419" y="0"/>
                </a:lnTo>
                <a:close/>
              </a:path>
              <a:path w="8402320" h="113664">
                <a:moveTo>
                  <a:pt x="6532448" y="0"/>
                </a:moveTo>
                <a:lnTo>
                  <a:pt x="6510858" y="4398"/>
                </a:lnTo>
                <a:lnTo>
                  <a:pt x="6492830" y="16408"/>
                </a:lnTo>
                <a:lnTo>
                  <a:pt x="6480470" y="34247"/>
                </a:lnTo>
                <a:lnTo>
                  <a:pt x="6475882" y="56133"/>
                </a:lnTo>
                <a:lnTo>
                  <a:pt x="6475882" y="56997"/>
                </a:lnTo>
                <a:lnTo>
                  <a:pt x="6480348" y="78884"/>
                </a:lnTo>
                <a:lnTo>
                  <a:pt x="6492506" y="96723"/>
                </a:lnTo>
                <a:lnTo>
                  <a:pt x="6510493" y="108732"/>
                </a:lnTo>
                <a:lnTo>
                  <a:pt x="6532448" y="113131"/>
                </a:lnTo>
                <a:lnTo>
                  <a:pt x="6554402" y="108732"/>
                </a:lnTo>
                <a:lnTo>
                  <a:pt x="6572389" y="96723"/>
                </a:lnTo>
                <a:lnTo>
                  <a:pt x="6584547" y="78884"/>
                </a:lnTo>
                <a:lnTo>
                  <a:pt x="6589013" y="56997"/>
                </a:lnTo>
                <a:lnTo>
                  <a:pt x="6589013" y="56133"/>
                </a:lnTo>
                <a:lnTo>
                  <a:pt x="6584365" y="34247"/>
                </a:lnTo>
                <a:lnTo>
                  <a:pt x="6571903" y="16408"/>
                </a:lnTo>
                <a:lnTo>
                  <a:pt x="6553856" y="4398"/>
                </a:lnTo>
                <a:lnTo>
                  <a:pt x="6532448" y="0"/>
                </a:lnTo>
                <a:close/>
              </a:path>
              <a:path w="8402320" h="113664">
                <a:moveTo>
                  <a:pt x="6791490" y="0"/>
                </a:moveTo>
                <a:lnTo>
                  <a:pt x="6769900" y="4398"/>
                </a:lnTo>
                <a:lnTo>
                  <a:pt x="6751872" y="16408"/>
                </a:lnTo>
                <a:lnTo>
                  <a:pt x="6739512" y="34247"/>
                </a:lnTo>
                <a:lnTo>
                  <a:pt x="6734924" y="56133"/>
                </a:lnTo>
                <a:lnTo>
                  <a:pt x="6734924" y="56997"/>
                </a:lnTo>
                <a:lnTo>
                  <a:pt x="6739390" y="78884"/>
                </a:lnTo>
                <a:lnTo>
                  <a:pt x="6751548" y="96723"/>
                </a:lnTo>
                <a:lnTo>
                  <a:pt x="6769535" y="108732"/>
                </a:lnTo>
                <a:lnTo>
                  <a:pt x="6791490" y="113131"/>
                </a:lnTo>
                <a:lnTo>
                  <a:pt x="6813444" y="108732"/>
                </a:lnTo>
                <a:lnTo>
                  <a:pt x="6831431" y="96723"/>
                </a:lnTo>
                <a:lnTo>
                  <a:pt x="6843589" y="78884"/>
                </a:lnTo>
                <a:lnTo>
                  <a:pt x="6848055" y="56997"/>
                </a:lnTo>
                <a:lnTo>
                  <a:pt x="6848055" y="56133"/>
                </a:lnTo>
                <a:lnTo>
                  <a:pt x="6843407" y="34247"/>
                </a:lnTo>
                <a:lnTo>
                  <a:pt x="6830945" y="16408"/>
                </a:lnTo>
                <a:lnTo>
                  <a:pt x="6812897" y="4398"/>
                </a:lnTo>
                <a:lnTo>
                  <a:pt x="6791490" y="0"/>
                </a:lnTo>
                <a:close/>
              </a:path>
              <a:path w="8402320" h="113664">
                <a:moveTo>
                  <a:pt x="7050519" y="0"/>
                </a:moveTo>
                <a:lnTo>
                  <a:pt x="7028929" y="4398"/>
                </a:lnTo>
                <a:lnTo>
                  <a:pt x="7010901" y="16408"/>
                </a:lnTo>
                <a:lnTo>
                  <a:pt x="6998541" y="34247"/>
                </a:lnTo>
                <a:lnTo>
                  <a:pt x="6993953" y="56133"/>
                </a:lnTo>
                <a:lnTo>
                  <a:pt x="6993953" y="56997"/>
                </a:lnTo>
                <a:lnTo>
                  <a:pt x="6998419" y="78884"/>
                </a:lnTo>
                <a:lnTo>
                  <a:pt x="7010577" y="96723"/>
                </a:lnTo>
                <a:lnTo>
                  <a:pt x="7028564" y="108732"/>
                </a:lnTo>
                <a:lnTo>
                  <a:pt x="7050519" y="113131"/>
                </a:lnTo>
                <a:lnTo>
                  <a:pt x="7072473" y="108732"/>
                </a:lnTo>
                <a:lnTo>
                  <a:pt x="7090460" y="96723"/>
                </a:lnTo>
                <a:lnTo>
                  <a:pt x="7102618" y="78884"/>
                </a:lnTo>
                <a:lnTo>
                  <a:pt x="7107085" y="56997"/>
                </a:lnTo>
                <a:lnTo>
                  <a:pt x="7107085" y="56133"/>
                </a:lnTo>
                <a:lnTo>
                  <a:pt x="7102436" y="34247"/>
                </a:lnTo>
                <a:lnTo>
                  <a:pt x="7089975" y="16408"/>
                </a:lnTo>
                <a:lnTo>
                  <a:pt x="7071927" y="4398"/>
                </a:lnTo>
                <a:lnTo>
                  <a:pt x="7050519" y="0"/>
                </a:lnTo>
                <a:close/>
              </a:path>
              <a:path w="8402320" h="113664">
                <a:moveTo>
                  <a:pt x="7309561" y="0"/>
                </a:moveTo>
                <a:lnTo>
                  <a:pt x="7287971" y="4398"/>
                </a:lnTo>
                <a:lnTo>
                  <a:pt x="7269943" y="16408"/>
                </a:lnTo>
                <a:lnTo>
                  <a:pt x="7257583" y="34247"/>
                </a:lnTo>
                <a:lnTo>
                  <a:pt x="7252995" y="56133"/>
                </a:lnTo>
                <a:lnTo>
                  <a:pt x="7252995" y="56997"/>
                </a:lnTo>
                <a:lnTo>
                  <a:pt x="7257461" y="78884"/>
                </a:lnTo>
                <a:lnTo>
                  <a:pt x="7269619" y="96723"/>
                </a:lnTo>
                <a:lnTo>
                  <a:pt x="7287606" y="108732"/>
                </a:lnTo>
                <a:lnTo>
                  <a:pt x="7309561" y="113131"/>
                </a:lnTo>
                <a:lnTo>
                  <a:pt x="7331515" y="108732"/>
                </a:lnTo>
                <a:lnTo>
                  <a:pt x="7349502" y="96723"/>
                </a:lnTo>
                <a:lnTo>
                  <a:pt x="7361660" y="78884"/>
                </a:lnTo>
                <a:lnTo>
                  <a:pt x="7366127" y="56997"/>
                </a:lnTo>
                <a:lnTo>
                  <a:pt x="7366127" y="56133"/>
                </a:lnTo>
                <a:lnTo>
                  <a:pt x="7361478" y="34247"/>
                </a:lnTo>
                <a:lnTo>
                  <a:pt x="7349016" y="16408"/>
                </a:lnTo>
                <a:lnTo>
                  <a:pt x="7330969" y="4398"/>
                </a:lnTo>
                <a:lnTo>
                  <a:pt x="7309561" y="0"/>
                </a:lnTo>
                <a:close/>
              </a:path>
              <a:path w="8402320" h="113664">
                <a:moveTo>
                  <a:pt x="7568590" y="0"/>
                </a:moveTo>
                <a:lnTo>
                  <a:pt x="7547000" y="4398"/>
                </a:lnTo>
                <a:lnTo>
                  <a:pt x="7528972" y="16408"/>
                </a:lnTo>
                <a:lnTo>
                  <a:pt x="7516612" y="34247"/>
                </a:lnTo>
                <a:lnTo>
                  <a:pt x="7512024" y="56133"/>
                </a:lnTo>
                <a:lnTo>
                  <a:pt x="7512024" y="56997"/>
                </a:lnTo>
                <a:lnTo>
                  <a:pt x="7516491" y="78884"/>
                </a:lnTo>
                <a:lnTo>
                  <a:pt x="7528648" y="96723"/>
                </a:lnTo>
                <a:lnTo>
                  <a:pt x="7546636" y="108732"/>
                </a:lnTo>
                <a:lnTo>
                  <a:pt x="7568590" y="113131"/>
                </a:lnTo>
                <a:lnTo>
                  <a:pt x="7590544" y="108732"/>
                </a:lnTo>
                <a:lnTo>
                  <a:pt x="7608531" y="96723"/>
                </a:lnTo>
                <a:lnTo>
                  <a:pt x="7620689" y="78884"/>
                </a:lnTo>
                <a:lnTo>
                  <a:pt x="7625156" y="56997"/>
                </a:lnTo>
                <a:lnTo>
                  <a:pt x="7625156" y="56133"/>
                </a:lnTo>
                <a:lnTo>
                  <a:pt x="7620507" y="34247"/>
                </a:lnTo>
                <a:lnTo>
                  <a:pt x="7608046" y="16408"/>
                </a:lnTo>
                <a:lnTo>
                  <a:pt x="7589998" y="4398"/>
                </a:lnTo>
                <a:lnTo>
                  <a:pt x="7568590" y="0"/>
                </a:lnTo>
                <a:close/>
              </a:path>
              <a:path w="8402320" h="113664">
                <a:moveTo>
                  <a:pt x="7827632" y="0"/>
                </a:moveTo>
                <a:lnTo>
                  <a:pt x="7806042" y="4398"/>
                </a:lnTo>
                <a:lnTo>
                  <a:pt x="7788014" y="16408"/>
                </a:lnTo>
                <a:lnTo>
                  <a:pt x="7775654" y="34247"/>
                </a:lnTo>
                <a:lnTo>
                  <a:pt x="7771066" y="56133"/>
                </a:lnTo>
                <a:lnTo>
                  <a:pt x="7771066" y="56997"/>
                </a:lnTo>
                <a:lnTo>
                  <a:pt x="7775532" y="78884"/>
                </a:lnTo>
                <a:lnTo>
                  <a:pt x="7787690" y="96723"/>
                </a:lnTo>
                <a:lnTo>
                  <a:pt x="7805677" y="108732"/>
                </a:lnTo>
                <a:lnTo>
                  <a:pt x="7827632" y="113131"/>
                </a:lnTo>
                <a:lnTo>
                  <a:pt x="7849586" y="108732"/>
                </a:lnTo>
                <a:lnTo>
                  <a:pt x="7867573" y="96723"/>
                </a:lnTo>
                <a:lnTo>
                  <a:pt x="7879731" y="78884"/>
                </a:lnTo>
                <a:lnTo>
                  <a:pt x="7884198" y="56997"/>
                </a:lnTo>
                <a:lnTo>
                  <a:pt x="7884198" y="56133"/>
                </a:lnTo>
                <a:lnTo>
                  <a:pt x="7879549" y="34247"/>
                </a:lnTo>
                <a:lnTo>
                  <a:pt x="7867088" y="16408"/>
                </a:lnTo>
                <a:lnTo>
                  <a:pt x="7849040" y="4398"/>
                </a:lnTo>
                <a:lnTo>
                  <a:pt x="7827632" y="0"/>
                </a:lnTo>
                <a:close/>
              </a:path>
              <a:path w="8402320" h="113664">
                <a:moveTo>
                  <a:pt x="8086661" y="0"/>
                </a:moveTo>
                <a:lnTo>
                  <a:pt x="8065071" y="4398"/>
                </a:lnTo>
                <a:lnTo>
                  <a:pt x="8047043" y="16408"/>
                </a:lnTo>
                <a:lnTo>
                  <a:pt x="8034683" y="34247"/>
                </a:lnTo>
                <a:lnTo>
                  <a:pt x="8030095" y="56133"/>
                </a:lnTo>
                <a:lnTo>
                  <a:pt x="8030095" y="56997"/>
                </a:lnTo>
                <a:lnTo>
                  <a:pt x="8034562" y="78884"/>
                </a:lnTo>
                <a:lnTo>
                  <a:pt x="8046719" y="96723"/>
                </a:lnTo>
                <a:lnTo>
                  <a:pt x="8064707" y="108732"/>
                </a:lnTo>
                <a:lnTo>
                  <a:pt x="8086661" y="113131"/>
                </a:lnTo>
                <a:lnTo>
                  <a:pt x="8108615" y="108732"/>
                </a:lnTo>
                <a:lnTo>
                  <a:pt x="8126603" y="96723"/>
                </a:lnTo>
                <a:lnTo>
                  <a:pt x="8138760" y="78884"/>
                </a:lnTo>
                <a:lnTo>
                  <a:pt x="8143227" y="56997"/>
                </a:lnTo>
                <a:lnTo>
                  <a:pt x="8143227" y="56133"/>
                </a:lnTo>
                <a:lnTo>
                  <a:pt x="8138578" y="34247"/>
                </a:lnTo>
                <a:lnTo>
                  <a:pt x="8126117" y="16408"/>
                </a:lnTo>
                <a:lnTo>
                  <a:pt x="8108069" y="4398"/>
                </a:lnTo>
                <a:lnTo>
                  <a:pt x="8086661" y="0"/>
                </a:lnTo>
                <a:close/>
              </a:path>
              <a:path w="8402320" h="113664">
                <a:moveTo>
                  <a:pt x="8345703" y="0"/>
                </a:moveTo>
                <a:lnTo>
                  <a:pt x="8324113" y="4398"/>
                </a:lnTo>
                <a:lnTo>
                  <a:pt x="8306085" y="16408"/>
                </a:lnTo>
                <a:lnTo>
                  <a:pt x="8293725" y="34247"/>
                </a:lnTo>
                <a:lnTo>
                  <a:pt x="8289137" y="56133"/>
                </a:lnTo>
                <a:lnTo>
                  <a:pt x="8289137" y="56997"/>
                </a:lnTo>
                <a:lnTo>
                  <a:pt x="8293604" y="78884"/>
                </a:lnTo>
                <a:lnTo>
                  <a:pt x="8305761" y="96723"/>
                </a:lnTo>
                <a:lnTo>
                  <a:pt x="8323749" y="108732"/>
                </a:lnTo>
                <a:lnTo>
                  <a:pt x="8345703" y="113131"/>
                </a:lnTo>
                <a:lnTo>
                  <a:pt x="8367657" y="108732"/>
                </a:lnTo>
                <a:lnTo>
                  <a:pt x="8385644" y="96723"/>
                </a:lnTo>
                <a:lnTo>
                  <a:pt x="8397802" y="78884"/>
                </a:lnTo>
                <a:lnTo>
                  <a:pt x="8402269" y="56997"/>
                </a:lnTo>
                <a:lnTo>
                  <a:pt x="8402269" y="56133"/>
                </a:lnTo>
                <a:lnTo>
                  <a:pt x="8397620" y="34247"/>
                </a:lnTo>
                <a:lnTo>
                  <a:pt x="8385159" y="16408"/>
                </a:lnTo>
                <a:lnTo>
                  <a:pt x="8367111" y="4398"/>
                </a:lnTo>
                <a:lnTo>
                  <a:pt x="8345703" y="0"/>
                </a:lnTo>
                <a:close/>
              </a:path>
            </a:pathLst>
          </a:custGeom>
          <a:solidFill>
            <a:srgbClr val="E2E3E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4" name="object 2">
            <a:extLst>
              <a:ext uri="{FF2B5EF4-FFF2-40B4-BE49-F238E27FC236}">
                <a16:creationId xmlns:a16="http://schemas.microsoft.com/office/drawing/2014/main" id="{16B4101D-BB98-65D3-2FF9-311DD0834C22}"/>
              </a:ext>
            </a:extLst>
          </p:cNvPr>
          <p:cNvSpPr>
            <a:spLocks/>
          </p:cNvSpPr>
          <p:nvPr userDrawn="1"/>
        </p:nvSpPr>
        <p:spPr bwMode="auto">
          <a:xfrm>
            <a:off x="371475" y="6384925"/>
            <a:ext cx="8401050" cy="114300"/>
          </a:xfrm>
          <a:custGeom>
            <a:avLst/>
            <a:gdLst>
              <a:gd name="T0" fmla="*/ 56466 w 8402320"/>
              <a:gd name="T1" fmla="*/ 120293 h 113664"/>
              <a:gd name="T2" fmla="*/ 315067 w 8402320"/>
              <a:gd name="T3" fmla="*/ 0 h 113664"/>
              <a:gd name="T4" fmla="*/ 336988 w 8402320"/>
              <a:gd name="T5" fmla="*/ 115615 h 113664"/>
              <a:gd name="T6" fmla="*/ 552125 w 8402320"/>
              <a:gd name="T7" fmla="*/ 4677 h 113664"/>
              <a:gd name="T8" fmla="*/ 613555 w 8402320"/>
              <a:gd name="T9" fmla="*/ 102845 h 113664"/>
              <a:gd name="T10" fmla="*/ 792728 w 8402320"/>
              <a:gd name="T11" fmla="*/ 17446 h 113664"/>
              <a:gd name="T12" fmla="*/ 884291 w 8402320"/>
              <a:gd name="T13" fmla="*/ 83877 h 113664"/>
              <a:gd name="T14" fmla="*/ 1039003 w 8402320"/>
              <a:gd name="T15" fmla="*/ 36415 h 113664"/>
              <a:gd name="T16" fmla="*/ 1147361 w 8402320"/>
              <a:gd name="T17" fmla="*/ 60605 h 113664"/>
              <a:gd name="T18" fmla="*/ 1293017 w 8402320"/>
              <a:gd name="T19" fmla="*/ 59686 h 113664"/>
              <a:gd name="T20" fmla="*/ 1405960 w 8402320"/>
              <a:gd name="T21" fmla="*/ 59686 h 113664"/>
              <a:gd name="T22" fmla="*/ 1551628 w 8402320"/>
              <a:gd name="T23" fmla="*/ 60605 h 113664"/>
              <a:gd name="T24" fmla="*/ 1659935 w 8402320"/>
              <a:gd name="T25" fmla="*/ 36415 h 113664"/>
              <a:gd name="T26" fmla="*/ 1814688 w 8402320"/>
              <a:gd name="T27" fmla="*/ 83877 h 113664"/>
              <a:gd name="T28" fmla="*/ 1906094 w 8402320"/>
              <a:gd name="T29" fmla="*/ 17446 h 113664"/>
              <a:gd name="T30" fmla="*/ 2085438 w 8402320"/>
              <a:gd name="T31" fmla="*/ 102845 h 113664"/>
              <a:gd name="T32" fmla="*/ 2146683 w 8402320"/>
              <a:gd name="T33" fmla="*/ 4677 h 113664"/>
              <a:gd name="T34" fmla="*/ 2361996 w 8402320"/>
              <a:gd name="T35" fmla="*/ 115615 h 113664"/>
              <a:gd name="T36" fmla="*/ 2383911 w 8402320"/>
              <a:gd name="T37" fmla="*/ 0 h 113664"/>
              <a:gd name="T38" fmla="*/ 2642522 w 8402320"/>
              <a:gd name="T39" fmla="*/ 120293 h 113664"/>
              <a:gd name="T40" fmla="*/ 2901121 w 8402320"/>
              <a:gd name="T41" fmla="*/ 0 h 113664"/>
              <a:gd name="T42" fmla="*/ 2923041 w 8402320"/>
              <a:gd name="T43" fmla="*/ 115615 h 113664"/>
              <a:gd name="T44" fmla="*/ 3138179 w 8402320"/>
              <a:gd name="T45" fmla="*/ 4677 h 113664"/>
              <a:gd name="T46" fmla="*/ 3199609 w 8402320"/>
              <a:gd name="T47" fmla="*/ 102845 h 113664"/>
              <a:gd name="T48" fmla="*/ 3378781 w 8402320"/>
              <a:gd name="T49" fmla="*/ 17446 h 113664"/>
              <a:gd name="T50" fmla="*/ 3470345 w 8402320"/>
              <a:gd name="T51" fmla="*/ 83877 h 113664"/>
              <a:gd name="T52" fmla="*/ 3625052 w 8402320"/>
              <a:gd name="T53" fmla="*/ 36415 h 113664"/>
              <a:gd name="T54" fmla="*/ 3733416 w 8402320"/>
              <a:gd name="T55" fmla="*/ 60605 h 113664"/>
              <a:gd name="T56" fmla="*/ 3879071 w 8402320"/>
              <a:gd name="T57" fmla="*/ 59686 h 113664"/>
              <a:gd name="T58" fmla="*/ 3992015 w 8402320"/>
              <a:gd name="T59" fmla="*/ 59686 h 113664"/>
              <a:gd name="T60" fmla="*/ 4137683 w 8402320"/>
              <a:gd name="T61" fmla="*/ 60605 h 113664"/>
              <a:gd name="T62" fmla="*/ 4245985 w 8402320"/>
              <a:gd name="T63" fmla="*/ 36415 h 113664"/>
              <a:gd name="T64" fmla="*/ 4400741 w 8402320"/>
              <a:gd name="T65" fmla="*/ 83877 h 113664"/>
              <a:gd name="T66" fmla="*/ 4492144 w 8402320"/>
              <a:gd name="T67" fmla="*/ 17446 h 113664"/>
              <a:gd name="T68" fmla="*/ 4671490 w 8402320"/>
              <a:gd name="T69" fmla="*/ 102845 h 113664"/>
              <a:gd name="T70" fmla="*/ 4732737 w 8402320"/>
              <a:gd name="T71" fmla="*/ 4677 h 113664"/>
              <a:gd name="T72" fmla="*/ 4948046 w 8402320"/>
              <a:gd name="T73" fmla="*/ 115615 h 113664"/>
              <a:gd name="T74" fmla="*/ 4969964 w 8402320"/>
              <a:gd name="T75" fmla="*/ 0 h 113664"/>
              <a:gd name="T76" fmla="*/ 5228575 w 8402320"/>
              <a:gd name="T77" fmla="*/ 120293 h 113664"/>
              <a:gd name="T78" fmla="*/ 5487173 w 8402320"/>
              <a:gd name="T79" fmla="*/ 0 h 113664"/>
              <a:gd name="T80" fmla="*/ 5509092 w 8402320"/>
              <a:gd name="T81" fmla="*/ 115615 h 113664"/>
              <a:gd name="T82" fmla="*/ 5724231 w 8402320"/>
              <a:gd name="T83" fmla="*/ 4677 h 113664"/>
              <a:gd name="T84" fmla="*/ 5785660 w 8402320"/>
              <a:gd name="T85" fmla="*/ 102845 h 113664"/>
              <a:gd name="T86" fmla="*/ 5964832 w 8402320"/>
              <a:gd name="T87" fmla="*/ 17446 h 113664"/>
              <a:gd name="T88" fmla="*/ 6056396 w 8402320"/>
              <a:gd name="T89" fmla="*/ 83877 h 113664"/>
              <a:gd name="T90" fmla="*/ 6211105 w 8402320"/>
              <a:gd name="T91" fmla="*/ 36415 h 113664"/>
              <a:gd name="T92" fmla="*/ 6319468 w 8402320"/>
              <a:gd name="T93" fmla="*/ 60605 h 113664"/>
              <a:gd name="T94" fmla="*/ 6465123 w 8402320"/>
              <a:gd name="T95" fmla="*/ 59686 h 113664"/>
              <a:gd name="T96" fmla="*/ 6578066 w 8402320"/>
              <a:gd name="T97" fmla="*/ 59686 h 113664"/>
              <a:gd name="T98" fmla="*/ 6723734 w 8402320"/>
              <a:gd name="T99" fmla="*/ 60605 h 113664"/>
              <a:gd name="T100" fmla="*/ 6832038 w 8402320"/>
              <a:gd name="T101" fmla="*/ 36415 h 113664"/>
              <a:gd name="T102" fmla="*/ 6986792 w 8402320"/>
              <a:gd name="T103" fmla="*/ 83877 h 113664"/>
              <a:gd name="T104" fmla="*/ 7078196 w 8402320"/>
              <a:gd name="T105" fmla="*/ 17446 h 113664"/>
              <a:gd name="T106" fmla="*/ 7257542 w 8402320"/>
              <a:gd name="T107" fmla="*/ 102845 h 113664"/>
              <a:gd name="T108" fmla="*/ 7318789 w 8402320"/>
              <a:gd name="T109" fmla="*/ 4677 h 113664"/>
              <a:gd name="T110" fmla="*/ 7534099 w 8402320"/>
              <a:gd name="T111" fmla="*/ 115615 h 113664"/>
              <a:gd name="T112" fmla="*/ 7556016 w 8402320"/>
              <a:gd name="T113" fmla="*/ 0 h 113664"/>
              <a:gd name="T114" fmla="*/ 7814627 w 8402320"/>
              <a:gd name="T115" fmla="*/ 120293 h 113664"/>
              <a:gd name="T116" fmla="*/ 8073226 w 8402320"/>
              <a:gd name="T117" fmla="*/ 0 h 113664"/>
              <a:gd name="T118" fmla="*/ 8095144 w 8402320"/>
              <a:gd name="T119" fmla="*/ 115615 h 113664"/>
              <a:gd name="T120" fmla="*/ 8310284 w 8402320"/>
              <a:gd name="T121" fmla="*/ 4677 h 113664"/>
              <a:gd name="T122" fmla="*/ 8371712 w 8402320"/>
              <a:gd name="T123" fmla="*/ 102845 h 113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8402320" h="113664">
                <a:moveTo>
                  <a:pt x="56565" y="0"/>
                </a:moveTo>
                <a:lnTo>
                  <a:pt x="34975" y="4398"/>
                </a:lnTo>
                <a:lnTo>
                  <a:pt x="16948" y="16408"/>
                </a:lnTo>
                <a:lnTo>
                  <a:pt x="4587" y="34247"/>
                </a:lnTo>
                <a:lnTo>
                  <a:pt x="0" y="56133"/>
                </a:lnTo>
                <a:lnTo>
                  <a:pt x="0" y="56997"/>
                </a:lnTo>
                <a:lnTo>
                  <a:pt x="4466" y="78884"/>
                </a:lnTo>
                <a:lnTo>
                  <a:pt x="16624" y="96723"/>
                </a:lnTo>
                <a:lnTo>
                  <a:pt x="34611" y="108732"/>
                </a:lnTo>
                <a:lnTo>
                  <a:pt x="56565" y="113131"/>
                </a:lnTo>
                <a:lnTo>
                  <a:pt x="78520" y="108732"/>
                </a:lnTo>
                <a:lnTo>
                  <a:pt x="96507" y="96723"/>
                </a:lnTo>
                <a:lnTo>
                  <a:pt x="108665" y="78884"/>
                </a:lnTo>
                <a:lnTo>
                  <a:pt x="113131" y="56997"/>
                </a:lnTo>
                <a:lnTo>
                  <a:pt x="113131" y="56133"/>
                </a:lnTo>
                <a:lnTo>
                  <a:pt x="108483" y="34247"/>
                </a:lnTo>
                <a:lnTo>
                  <a:pt x="96021" y="16408"/>
                </a:lnTo>
                <a:lnTo>
                  <a:pt x="77973" y="4398"/>
                </a:lnTo>
                <a:lnTo>
                  <a:pt x="56565" y="0"/>
                </a:lnTo>
                <a:close/>
              </a:path>
              <a:path w="8402320" h="113664">
                <a:moveTo>
                  <a:pt x="315595" y="0"/>
                </a:moveTo>
                <a:lnTo>
                  <a:pt x="294005" y="4398"/>
                </a:lnTo>
                <a:lnTo>
                  <a:pt x="275977" y="16408"/>
                </a:lnTo>
                <a:lnTo>
                  <a:pt x="263617" y="34247"/>
                </a:lnTo>
                <a:lnTo>
                  <a:pt x="259029" y="56133"/>
                </a:lnTo>
                <a:lnTo>
                  <a:pt x="259029" y="56997"/>
                </a:lnTo>
                <a:lnTo>
                  <a:pt x="263495" y="78884"/>
                </a:lnTo>
                <a:lnTo>
                  <a:pt x="275653" y="96723"/>
                </a:lnTo>
                <a:lnTo>
                  <a:pt x="293640" y="108732"/>
                </a:lnTo>
                <a:lnTo>
                  <a:pt x="315595" y="113131"/>
                </a:lnTo>
                <a:lnTo>
                  <a:pt x="337549" y="108732"/>
                </a:lnTo>
                <a:lnTo>
                  <a:pt x="355536" y="96723"/>
                </a:lnTo>
                <a:lnTo>
                  <a:pt x="367694" y="78884"/>
                </a:lnTo>
                <a:lnTo>
                  <a:pt x="372160" y="56997"/>
                </a:lnTo>
                <a:lnTo>
                  <a:pt x="372160" y="56133"/>
                </a:lnTo>
                <a:lnTo>
                  <a:pt x="367512" y="34247"/>
                </a:lnTo>
                <a:lnTo>
                  <a:pt x="355050" y="16408"/>
                </a:lnTo>
                <a:lnTo>
                  <a:pt x="337002" y="4398"/>
                </a:lnTo>
                <a:lnTo>
                  <a:pt x="315595" y="0"/>
                </a:lnTo>
                <a:close/>
              </a:path>
              <a:path w="8402320" h="113664">
                <a:moveTo>
                  <a:pt x="574636" y="0"/>
                </a:moveTo>
                <a:lnTo>
                  <a:pt x="553046" y="4398"/>
                </a:lnTo>
                <a:lnTo>
                  <a:pt x="535019" y="16408"/>
                </a:lnTo>
                <a:lnTo>
                  <a:pt x="522658" y="34247"/>
                </a:lnTo>
                <a:lnTo>
                  <a:pt x="518071" y="56133"/>
                </a:lnTo>
                <a:lnTo>
                  <a:pt x="518071" y="56997"/>
                </a:lnTo>
                <a:lnTo>
                  <a:pt x="522537" y="78884"/>
                </a:lnTo>
                <a:lnTo>
                  <a:pt x="534695" y="96723"/>
                </a:lnTo>
                <a:lnTo>
                  <a:pt x="552682" y="108732"/>
                </a:lnTo>
                <a:lnTo>
                  <a:pt x="574636" y="113131"/>
                </a:lnTo>
                <a:lnTo>
                  <a:pt x="596591" y="108732"/>
                </a:lnTo>
                <a:lnTo>
                  <a:pt x="614578" y="96723"/>
                </a:lnTo>
                <a:lnTo>
                  <a:pt x="626736" y="78884"/>
                </a:lnTo>
                <a:lnTo>
                  <a:pt x="631202" y="56997"/>
                </a:lnTo>
                <a:lnTo>
                  <a:pt x="631202" y="56133"/>
                </a:lnTo>
                <a:lnTo>
                  <a:pt x="626554" y="34247"/>
                </a:lnTo>
                <a:lnTo>
                  <a:pt x="614092" y="16408"/>
                </a:lnTo>
                <a:lnTo>
                  <a:pt x="596044" y="4398"/>
                </a:lnTo>
                <a:lnTo>
                  <a:pt x="574636" y="0"/>
                </a:lnTo>
                <a:close/>
              </a:path>
              <a:path w="8402320" h="113664">
                <a:moveTo>
                  <a:pt x="833666" y="0"/>
                </a:moveTo>
                <a:lnTo>
                  <a:pt x="812076" y="4398"/>
                </a:lnTo>
                <a:lnTo>
                  <a:pt x="794048" y="16408"/>
                </a:lnTo>
                <a:lnTo>
                  <a:pt x="781688" y="34247"/>
                </a:lnTo>
                <a:lnTo>
                  <a:pt x="777100" y="56133"/>
                </a:lnTo>
                <a:lnTo>
                  <a:pt x="777100" y="56997"/>
                </a:lnTo>
                <a:lnTo>
                  <a:pt x="781566" y="78884"/>
                </a:lnTo>
                <a:lnTo>
                  <a:pt x="793724" y="96723"/>
                </a:lnTo>
                <a:lnTo>
                  <a:pt x="811711" y="108732"/>
                </a:lnTo>
                <a:lnTo>
                  <a:pt x="833666" y="113131"/>
                </a:lnTo>
                <a:lnTo>
                  <a:pt x="855620" y="108732"/>
                </a:lnTo>
                <a:lnTo>
                  <a:pt x="873607" y="96723"/>
                </a:lnTo>
                <a:lnTo>
                  <a:pt x="885765" y="78884"/>
                </a:lnTo>
                <a:lnTo>
                  <a:pt x="890231" y="56997"/>
                </a:lnTo>
                <a:lnTo>
                  <a:pt x="890231" y="56133"/>
                </a:lnTo>
                <a:lnTo>
                  <a:pt x="885583" y="34247"/>
                </a:lnTo>
                <a:lnTo>
                  <a:pt x="873121" y="16408"/>
                </a:lnTo>
                <a:lnTo>
                  <a:pt x="855073" y="4398"/>
                </a:lnTo>
                <a:lnTo>
                  <a:pt x="833666" y="0"/>
                </a:lnTo>
                <a:close/>
              </a:path>
              <a:path w="8402320" h="113664">
                <a:moveTo>
                  <a:pt x="1092708" y="0"/>
                </a:moveTo>
                <a:lnTo>
                  <a:pt x="1071118" y="4398"/>
                </a:lnTo>
                <a:lnTo>
                  <a:pt x="1053090" y="16408"/>
                </a:lnTo>
                <a:lnTo>
                  <a:pt x="1040730" y="34247"/>
                </a:lnTo>
                <a:lnTo>
                  <a:pt x="1036142" y="56133"/>
                </a:lnTo>
                <a:lnTo>
                  <a:pt x="1036142" y="56997"/>
                </a:lnTo>
                <a:lnTo>
                  <a:pt x="1040608" y="78884"/>
                </a:lnTo>
                <a:lnTo>
                  <a:pt x="1052766" y="96723"/>
                </a:lnTo>
                <a:lnTo>
                  <a:pt x="1070753" y="108732"/>
                </a:lnTo>
                <a:lnTo>
                  <a:pt x="1092708" y="113131"/>
                </a:lnTo>
                <a:lnTo>
                  <a:pt x="1114662" y="108732"/>
                </a:lnTo>
                <a:lnTo>
                  <a:pt x="1132649" y="96723"/>
                </a:lnTo>
                <a:lnTo>
                  <a:pt x="1144807" y="78884"/>
                </a:lnTo>
                <a:lnTo>
                  <a:pt x="1149273" y="56997"/>
                </a:lnTo>
                <a:lnTo>
                  <a:pt x="1149273" y="56133"/>
                </a:lnTo>
                <a:lnTo>
                  <a:pt x="1144625" y="34247"/>
                </a:lnTo>
                <a:lnTo>
                  <a:pt x="1132163" y="16408"/>
                </a:lnTo>
                <a:lnTo>
                  <a:pt x="1114115" y="4398"/>
                </a:lnTo>
                <a:lnTo>
                  <a:pt x="1092708" y="0"/>
                </a:lnTo>
                <a:close/>
              </a:path>
              <a:path w="8402320" h="113664">
                <a:moveTo>
                  <a:pt x="1351737" y="0"/>
                </a:moveTo>
                <a:lnTo>
                  <a:pt x="1330147" y="4398"/>
                </a:lnTo>
                <a:lnTo>
                  <a:pt x="1312119" y="16408"/>
                </a:lnTo>
                <a:lnTo>
                  <a:pt x="1299759" y="34247"/>
                </a:lnTo>
                <a:lnTo>
                  <a:pt x="1295171" y="56133"/>
                </a:lnTo>
                <a:lnTo>
                  <a:pt x="1295171" y="56997"/>
                </a:lnTo>
                <a:lnTo>
                  <a:pt x="1299637" y="78884"/>
                </a:lnTo>
                <a:lnTo>
                  <a:pt x="1311795" y="96723"/>
                </a:lnTo>
                <a:lnTo>
                  <a:pt x="1329782" y="108732"/>
                </a:lnTo>
                <a:lnTo>
                  <a:pt x="1351737" y="113131"/>
                </a:lnTo>
                <a:lnTo>
                  <a:pt x="1373691" y="108732"/>
                </a:lnTo>
                <a:lnTo>
                  <a:pt x="1391678" y="96723"/>
                </a:lnTo>
                <a:lnTo>
                  <a:pt x="1403836" y="78884"/>
                </a:lnTo>
                <a:lnTo>
                  <a:pt x="1408303" y="56997"/>
                </a:lnTo>
                <a:lnTo>
                  <a:pt x="1408303" y="56133"/>
                </a:lnTo>
                <a:lnTo>
                  <a:pt x="1403654" y="34247"/>
                </a:lnTo>
                <a:lnTo>
                  <a:pt x="1391192" y="16408"/>
                </a:lnTo>
                <a:lnTo>
                  <a:pt x="1373145" y="4398"/>
                </a:lnTo>
                <a:lnTo>
                  <a:pt x="1351737" y="0"/>
                </a:lnTo>
                <a:close/>
              </a:path>
              <a:path w="8402320" h="113664">
                <a:moveTo>
                  <a:pt x="1610779" y="0"/>
                </a:moveTo>
                <a:lnTo>
                  <a:pt x="1589189" y="4398"/>
                </a:lnTo>
                <a:lnTo>
                  <a:pt x="1571161" y="16408"/>
                </a:lnTo>
                <a:lnTo>
                  <a:pt x="1558801" y="34247"/>
                </a:lnTo>
                <a:lnTo>
                  <a:pt x="1554213" y="56133"/>
                </a:lnTo>
                <a:lnTo>
                  <a:pt x="1554213" y="56997"/>
                </a:lnTo>
                <a:lnTo>
                  <a:pt x="1558679" y="78884"/>
                </a:lnTo>
                <a:lnTo>
                  <a:pt x="1570837" y="96723"/>
                </a:lnTo>
                <a:lnTo>
                  <a:pt x="1588824" y="108732"/>
                </a:lnTo>
                <a:lnTo>
                  <a:pt x="1610779" y="113131"/>
                </a:lnTo>
                <a:lnTo>
                  <a:pt x="1632733" y="108732"/>
                </a:lnTo>
                <a:lnTo>
                  <a:pt x="1650720" y="96723"/>
                </a:lnTo>
                <a:lnTo>
                  <a:pt x="1662878" y="78884"/>
                </a:lnTo>
                <a:lnTo>
                  <a:pt x="1667344" y="56997"/>
                </a:lnTo>
                <a:lnTo>
                  <a:pt x="1667344" y="56133"/>
                </a:lnTo>
                <a:lnTo>
                  <a:pt x="1662696" y="34247"/>
                </a:lnTo>
                <a:lnTo>
                  <a:pt x="1650234" y="16408"/>
                </a:lnTo>
                <a:lnTo>
                  <a:pt x="1632186" y="4398"/>
                </a:lnTo>
                <a:lnTo>
                  <a:pt x="1610779" y="0"/>
                </a:lnTo>
                <a:close/>
              </a:path>
              <a:path w="8402320" h="113664">
                <a:moveTo>
                  <a:pt x="1869808" y="0"/>
                </a:moveTo>
                <a:lnTo>
                  <a:pt x="1848218" y="4398"/>
                </a:lnTo>
                <a:lnTo>
                  <a:pt x="1830190" y="16408"/>
                </a:lnTo>
                <a:lnTo>
                  <a:pt x="1817830" y="34247"/>
                </a:lnTo>
                <a:lnTo>
                  <a:pt x="1813242" y="56133"/>
                </a:lnTo>
                <a:lnTo>
                  <a:pt x="1813242" y="56997"/>
                </a:lnTo>
                <a:lnTo>
                  <a:pt x="1817708" y="78884"/>
                </a:lnTo>
                <a:lnTo>
                  <a:pt x="1829866" y="96723"/>
                </a:lnTo>
                <a:lnTo>
                  <a:pt x="1847853" y="108732"/>
                </a:lnTo>
                <a:lnTo>
                  <a:pt x="1869808" y="113131"/>
                </a:lnTo>
                <a:lnTo>
                  <a:pt x="1891762" y="108732"/>
                </a:lnTo>
                <a:lnTo>
                  <a:pt x="1909749" y="96723"/>
                </a:lnTo>
                <a:lnTo>
                  <a:pt x="1921907" y="78884"/>
                </a:lnTo>
                <a:lnTo>
                  <a:pt x="1926374" y="56997"/>
                </a:lnTo>
                <a:lnTo>
                  <a:pt x="1926374" y="56133"/>
                </a:lnTo>
                <a:lnTo>
                  <a:pt x="1921725" y="34247"/>
                </a:lnTo>
                <a:lnTo>
                  <a:pt x="1909264" y="16408"/>
                </a:lnTo>
                <a:lnTo>
                  <a:pt x="1891216" y="4398"/>
                </a:lnTo>
                <a:lnTo>
                  <a:pt x="1869808" y="0"/>
                </a:lnTo>
                <a:close/>
              </a:path>
              <a:path w="8402320" h="113664">
                <a:moveTo>
                  <a:pt x="2128850" y="0"/>
                </a:moveTo>
                <a:lnTo>
                  <a:pt x="2107260" y="4398"/>
                </a:lnTo>
                <a:lnTo>
                  <a:pt x="2089232" y="16408"/>
                </a:lnTo>
                <a:lnTo>
                  <a:pt x="2076872" y="34247"/>
                </a:lnTo>
                <a:lnTo>
                  <a:pt x="2072284" y="56133"/>
                </a:lnTo>
                <a:lnTo>
                  <a:pt x="2072284" y="56997"/>
                </a:lnTo>
                <a:lnTo>
                  <a:pt x="2076750" y="78884"/>
                </a:lnTo>
                <a:lnTo>
                  <a:pt x="2088908" y="96723"/>
                </a:lnTo>
                <a:lnTo>
                  <a:pt x="2106895" y="108732"/>
                </a:lnTo>
                <a:lnTo>
                  <a:pt x="2128850" y="113131"/>
                </a:lnTo>
                <a:lnTo>
                  <a:pt x="2150804" y="108732"/>
                </a:lnTo>
                <a:lnTo>
                  <a:pt x="2168791" y="96723"/>
                </a:lnTo>
                <a:lnTo>
                  <a:pt x="2180949" y="78884"/>
                </a:lnTo>
                <a:lnTo>
                  <a:pt x="2185416" y="56997"/>
                </a:lnTo>
                <a:lnTo>
                  <a:pt x="2185416" y="56133"/>
                </a:lnTo>
                <a:lnTo>
                  <a:pt x="2180767" y="34247"/>
                </a:lnTo>
                <a:lnTo>
                  <a:pt x="2168305" y="16408"/>
                </a:lnTo>
                <a:lnTo>
                  <a:pt x="2150258" y="4398"/>
                </a:lnTo>
                <a:lnTo>
                  <a:pt x="2128850" y="0"/>
                </a:lnTo>
                <a:close/>
              </a:path>
              <a:path w="8402320" h="113664">
                <a:moveTo>
                  <a:pt x="2387879" y="0"/>
                </a:moveTo>
                <a:lnTo>
                  <a:pt x="2366289" y="4398"/>
                </a:lnTo>
                <a:lnTo>
                  <a:pt x="2348261" y="16408"/>
                </a:lnTo>
                <a:lnTo>
                  <a:pt x="2335901" y="34247"/>
                </a:lnTo>
                <a:lnTo>
                  <a:pt x="2331313" y="56133"/>
                </a:lnTo>
                <a:lnTo>
                  <a:pt x="2331313" y="56997"/>
                </a:lnTo>
                <a:lnTo>
                  <a:pt x="2335780" y="78884"/>
                </a:lnTo>
                <a:lnTo>
                  <a:pt x="2347937" y="96723"/>
                </a:lnTo>
                <a:lnTo>
                  <a:pt x="2365925" y="108732"/>
                </a:lnTo>
                <a:lnTo>
                  <a:pt x="2387879" y="113131"/>
                </a:lnTo>
                <a:lnTo>
                  <a:pt x="2409833" y="108732"/>
                </a:lnTo>
                <a:lnTo>
                  <a:pt x="2427820" y="96723"/>
                </a:lnTo>
                <a:lnTo>
                  <a:pt x="2439978" y="78884"/>
                </a:lnTo>
                <a:lnTo>
                  <a:pt x="2444445" y="56997"/>
                </a:lnTo>
                <a:lnTo>
                  <a:pt x="2444445" y="56133"/>
                </a:lnTo>
                <a:lnTo>
                  <a:pt x="2439796" y="34247"/>
                </a:lnTo>
                <a:lnTo>
                  <a:pt x="2427335" y="16408"/>
                </a:lnTo>
                <a:lnTo>
                  <a:pt x="2409287" y="4398"/>
                </a:lnTo>
                <a:lnTo>
                  <a:pt x="2387879" y="0"/>
                </a:lnTo>
                <a:close/>
              </a:path>
              <a:path w="8402320" h="113664">
                <a:moveTo>
                  <a:pt x="2646921" y="0"/>
                </a:moveTo>
                <a:lnTo>
                  <a:pt x="2625331" y="4398"/>
                </a:lnTo>
                <a:lnTo>
                  <a:pt x="2607303" y="16408"/>
                </a:lnTo>
                <a:lnTo>
                  <a:pt x="2594943" y="34247"/>
                </a:lnTo>
                <a:lnTo>
                  <a:pt x="2590355" y="56133"/>
                </a:lnTo>
                <a:lnTo>
                  <a:pt x="2590355" y="56997"/>
                </a:lnTo>
                <a:lnTo>
                  <a:pt x="2594821" y="78884"/>
                </a:lnTo>
                <a:lnTo>
                  <a:pt x="2606979" y="96723"/>
                </a:lnTo>
                <a:lnTo>
                  <a:pt x="2624966" y="108732"/>
                </a:lnTo>
                <a:lnTo>
                  <a:pt x="2646921" y="113131"/>
                </a:lnTo>
                <a:lnTo>
                  <a:pt x="2668875" y="108732"/>
                </a:lnTo>
                <a:lnTo>
                  <a:pt x="2686862" y="96723"/>
                </a:lnTo>
                <a:lnTo>
                  <a:pt x="2699020" y="78884"/>
                </a:lnTo>
                <a:lnTo>
                  <a:pt x="2703487" y="56997"/>
                </a:lnTo>
                <a:lnTo>
                  <a:pt x="2703487" y="56133"/>
                </a:lnTo>
                <a:lnTo>
                  <a:pt x="2698838" y="34247"/>
                </a:lnTo>
                <a:lnTo>
                  <a:pt x="2686377" y="16408"/>
                </a:lnTo>
                <a:lnTo>
                  <a:pt x="2668329" y="4398"/>
                </a:lnTo>
                <a:lnTo>
                  <a:pt x="2646921" y="0"/>
                </a:lnTo>
                <a:close/>
              </a:path>
              <a:path w="8402320" h="113664">
                <a:moveTo>
                  <a:pt x="2905950" y="0"/>
                </a:moveTo>
                <a:lnTo>
                  <a:pt x="2884360" y="4398"/>
                </a:lnTo>
                <a:lnTo>
                  <a:pt x="2866332" y="16408"/>
                </a:lnTo>
                <a:lnTo>
                  <a:pt x="2853972" y="34247"/>
                </a:lnTo>
                <a:lnTo>
                  <a:pt x="2849384" y="56133"/>
                </a:lnTo>
                <a:lnTo>
                  <a:pt x="2849384" y="56997"/>
                </a:lnTo>
                <a:lnTo>
                  <a:pt x="2853851" y="78884"/>
                </a:lnTo>
                <a:lnTo>
                  <a:pt x="2866009" y="96723"/>
                </a:lnTo>
                <a:lnTo>
                  <a:pt x="2883996" y="108732"/>
                </a:lnTo>
                <a:lnTo>
                  <a:pt x="2905950" y="113131"/>
                </a:lnTo>
                <a:lnTo>
                  <a:pt x="2927904" y="108732"/>
                </a:lnTo>
                <a:lnTo>
                  <a:pt x="2945892" y="96723"/>
                </a:lnTo>
                <a:lnTo>
                  <a:pt x="2958049" y="78884"/>
                </a:lnTo>
                <a:lnTo>
                  <a:pt x="2962516" y="56997"/>
                </a:lnTo>
                <a:lnTo>
                  <a:pt x="2962516" y="56133"/>
                </a:lnTo>
                <a:lnTo>
                  <a:pt x="2957867" y="34247"/>
                </a:lnTo>
                <a:lnTo>
                  <a:pt x="2945406" y="16408"/>
                </a:lnTo>
                <a:lnTo>
                  <a:pt x="2927358" y="4398"/>
                </a:lnTo>
                <a:lnTo>
                  <a:pt x="2905950" y="0"/>
                </a:lnTo>
                <a:close/>
              </a:path>
              <a:path w="8402320" h="113664">
                <a:moveTo>
                  <a:pt x="3164992" y="0"/>
                </a:moveTo>
                <a:lnTo>
                  <a:pt x="3143402" y="4398"/>
                </a:lnTo>
                <a:lnTo>
                  <a:pt x="3125374" y="16408"/>
                </a:lnTo>
                <a:lnTo>
                  <a:pt x="3113014" y="34247"/>
                </a:lnTo>
                <a:lnTo>
                  <a:pt x="3108426" y="56133"/>
                </a:lnTo>
                <a:lnTo>
                  <a:pt x="3108426" y="56997"/>
                </a:lnTo>
                <a:lnTo>
                  <a:pt x="3112893" y="78884"/>
                </a:lnTo>
                <a:lnTo>
                  <a:pt x="3125050" y="96723"/>
                </a:lnTo>
                <a:lnTo>
                  <a:pt x="3143038" y="108732"/>
                </a:lnTo>
                <a:lnTo>
                  <a:pt x="3164992" y="113131"/>
                </a:lnTo>
                <a:lnTo>
                  <a:pt x="3186946" y="108732"/>
                </a:lnTo>
                <a:lnTo>
                  <a:pt x="3204933" y="96723"/>
                </a:lnTo>
                <a:lnTo>
                  <a:pt x="3217091" y="78884"/>
                </a:lnTo>
                <a:lnTo>
                  <a:pt x="3221558" y="56997"/>
                </a:lnTo>
                <a:lnTo>
                  <a:pt x="3221558" y="56133"/>
                </a:lnTo>
                <a:lnTo>
                  <a:pt x="3216909" y="34247"/>
                </a:lnTo>
                <a:lnTo>
                  <a:pt x="3204448" y="16408"/>
                </a:lnTo>
                <a:lnTo>
                  <a:pt x="3186400" y="4398"/>
                </a:lnTo>
                <a:lnTo>
                  <a:pt x="3164992" y="0"/>
                </a:lnTo>
                <a:close/>
              </a:path>
              <a:path w="8402320" h="113664">
                <a:moveTo>
                  <a:pt x="3424021" y="0"/>
                </a:moveTo>
                <a:lnTo>
                  <a:pt x="3402431" y="4398"/>
                </a:lnTo>
                <a:lnTo>
                  <a:pt x="3384403" y="16408"/>
                </a:lnTo>
                <a:lnTo>
                  <a:pt x="3372043" y="34247"/>
                </a:lnTo>
                <a:lnTo>
                  <a:pt x="3367455" y="56133"/>
                </a:lnTo>
                <a:lnTo>
                  <a:pt x="3367455" y="56997"/>
                </a:lnTo>
                <a:lnTo>
                  <a:pt x="3371922" y="78884"/>
                </a:lnTo>
                <a:lnTo>
                  <a:pt x="3384080" y="96723"/>
                </a:lnTo>
                <a:lnTo>
                  <a:pt x="3402067" y="108732"/>
                </a:lnTo>
                <a:lnTo>
                  <a:pt x="3424021" y="113131"/>
                </a:lnTo>
                <a:lnTo>
                  <a:pt x="3445975" y="108732"/>
                </a:lnTo>
                <a:lnTo>
                  <a:pt x="3463963" y="96723"/>
                </a:lnTo>
                <a:lnTo>
                  <a:pt x="3476120" y="78884"/>
                </a:lnTo>
                <a:lnTo>
                  <a:pt x="3480587" y="56997"/>
                </a:lnTo>
                <a:lnTo>
                  <a:pt x="3480587" y="56133"/>
                </a:lnTo>
                <a:lnTo>
                  <a:pt x="3475938" y="34247"/>
                </a:lnTo>
                <a:lnTo>
                  <a:pt x="3463477" y="16408"/>
                </a:lnTo>
                <a:lnTo>
                  <a:pt x="3445429" y="4398"/>
                </a:lnTo>
                <a:lnTo>
                  <a:pt x="3424021" y="0"/>
                </a:lnTo>
                <a:close/>
              </a:path>
              <a:path w="8402320" h="113664">
                <a:moveTo>
                  <a:pt x="3683063" y="0"/>
                </a:moveTo>
                <a:lnTo>
                  <a:pt x="3661473" y="4398"/>
                </a:lnTo>
                <a:lnTo>
                  <a:pt x="3643445" y="16408"/>
                </a:lnTo>
                <a:lnTo>
                  <a:pt x="3631085" y="34247"/>
                </a:lnTo>
                <a:lnTo>
                  <a:pt x="3626497" y="56133"/>
                </a:lnTo>
                <a:lnTo>
                  <a:pt x="3626497" y="56997"/>
                </a:lnTo>
                <a:lnTo>
                  <a:pt x="3630964" y="78884"/>
                </a:lnTo>
                <a:lnTo>
                  <a:pt x="3643122" y="96723"/>
                </a:lnTo>
                <a:lnTo>
                  <a:pt x="3661109" y="108732"/>
                </a:lnTo>
                <a:lnTo>
                  <a:pt x="3683063" y="113131"/>
                </a:lnTo>
                <a:lnTo>
                  <a:pt x="3705017" y="108732"/>
                </a:lnTo>
                <a:lnTo>
                  <a:pt x="3723005" y="96723"/>
                </a:lnTo>
                <a:lnTo>
                  <a:pt x="3735162" y="78884"/>
                </a:lnTo>
                <a:lnTo>
                  <a:pt x="3739629" y="56997"/>
                </a:lnTo>
                <a:lnTo>
                  <a:pt x="3739629" y="56133"/>
                </a:lnTo>
                <a:lnTo>
                  <a:pt x="3734980" y="34247"/>
                </a:lnTo>
                <a:lnTo>
                  <a:pt x="3722519" y="16408"/>
                </a:lnTo>
                <a:lnTo>
                  <a:pt x="3704471" y="4398"/>
                </a:lnTo>
                <a:lnTo>
                  <a:pt x="3683063" y="0"/>
                </a:lnTo>
                <a:close/>
              </a:path>
              <a:path w="8402320" h="113664">
                <a:moveTo>
                  <a:pt x="3942092" y="0"/>
                </a:moveTo>
                <a:lnTo>
                  <a:pt x="3920502" y="4398"/>
                </a:lnTo>
                <a:lnTo>
                  <a:pt x="3902475" y="16408"/>
                </a:lnTo>
                <a:lnTo>
                  <a:pt x="3890114" y="34247"/>
                </a:lnTo>
                <a:lnTo>
                  <a:pt x="3885526" y="56133"/>
                </a:lnTo>
                <a:lnTo>
                  <a:pt x="3885526" y="56997"/>
                </a:lnTo>
                <a:lnTo>
                  <a:pt x="3889993" y="78884"/>
                </a:lnTo>
                <a:lnTo>
                  <a:pt x="3902151" y="96723"/>
                </a:lnTo>
                <a:lnTo>
                  <a:pt x="3920138" y="108732"/>
                </a:lnTo>
                <a:lnTo>
                  <a:pt x="3942092" y="113131"/>
                </a:lnTo>
                <a:lnTo>
                  <a:pt x="3964047" y="108732"/>
                </a:lnTo>
                <a:lnTo>
                  <a:pt x="3982034" y="96723"/>
                </a:lnTo>
                <a:lnTo>
                  <a:pt x="3994192" y="78884"/>
                </a:lnTo>
                <a:lnTo>
                  <a:pt x="3998658" y="56997"/>
                </a:lnTo>
                <a:lnTo>
                  <a:pt x="3998658" y="56133"/>
                </a:lnTo>
                <a:lnTo>
                  <a:pt x="3994009" y="34247"/>
                </a:lnTo>
                <a:lnTo>
                  <a:pt x="3981548" y="16408"/>
                </a:lnTo>
                <a:lnTo>
                  <a:pt x="3963500" y="4398"/>
                </a:lnTo>
                <a:lnTo>
                  <a:pt x="3942092" y="0"/>
                </a:lnTo>
                <a:close/>
              </a:path>
              <a:path w="8402320" h="113664">
                <a:moveTo>
                  <a:pt x="4201134" y="0"/>
                </a:moveTo>
                <a:lnTo>
                  <a:pt x="4179544" y="4398"/>
                </a:lnTo>
                <a:lnTo>
                  <a:pt x="4161516" y="16408"/>
                </a:lnTo>
                <a:lnTo>
                  <a:pt x="4149156" y="34247"/>
                </a:lnTo>
                <a:lnTo>
                  <a:pt x="4144568" y="56133"/>
                </a:lnTo>
                <a:lnTo>
                  <a:pt x="4144568" y="56997"/>
                </a:lnTo>
                <a:lnTo>
                  <a:pt x="4149035" y="78884"/>
                </a:lnTo>
                <a:lnTo>
                  <a:pt x="4161193" y="96723"/>
                </a:lnTo>
                <a:lnTo>
                  <a:pt x="4179180" y="108732"/>
                </a:lnTo>
                <a:lnTo>
                  <a:pt x="4201134" y="113131"/>
                </a:lnTo>
                <a:lnTo>
                  <a:pt x="4223088" y="108732"/>
                </a:lnTo>
                <a:lnTo>
                  <a:pt x="4241076" y="96723"/>
                </a:lnTo>
                <a:lnTo>
                  <a:pt x="4253233" y="78884"/>
                </a:lnTo>
                <a:lnTo>
                  <a:pt x="4257700" y="56997"/>
                </a:lnTo>
                <a:lnTo>
                  <a:pt x="4257700" y="56133"/>
                </a:lnTo>
                <a:lnTo>
                  <a:pt x="4253051" y="34247"/>
                </a:lnTo>
                <a:lnTo>
                  <a:pt x="4240590" y="16408"/>
                </a:lnTo>
                <a:lnTo>
                  <a:pt x="4222542" y="4398"/>
                </a:lnTo>
                <a:lnTo>
                  <a:pt x="4201134" y="0"/>
                </a:lnTo>
                <a:close/>
              </a:path>
              <a:path w="8402320" h="113664">
                <a:moveTo>
                  <a:pt x="4460163" y="0"/>
                </a:moveTo>
                <a:lnTo>
                  <a:pt x="4438573" y="4398"/>
                </a:lnTo>
                <a:lnTo>
                  <a:pt x="4420546" y="16408"/>
                </a:lnTo>
                <a:lnTo>
                  <a:pt x="4408185" y="34247"/>
                </a:lnTo>
                <a:lnTo>
                  <a:pt x="4403598" y="56133"/>
                </a:lnTo>
                <a:lnTo>
                  <a:pt x="4403598" y="56997"/>
                </a:lnTo>
                <a:lnTo>
                  <a:pt x="4408064" y="78884"/>
                </a:lnTo>
                <a:lnTo>
                  <a:pt x="4420222" y="96723"/>
                </a:lnTo>
                <a:lnTo>
                  <a:pt x="4438209" y="108732"/>
                </a:lnTo>
                <a:lnTo>
                  <a:pt x="4460163" y="113131"/>
                </a:lnTo>
                <a:lnTo>
                  <a:pt x="4482118" y="108732"/>
                </a:lnTo>
                <a:lnTo>
                  <a:pt x="4500105" y="96723"/>
                </a:lnTo>
                <a:lnTo>
                  <a:pt x="4512263" y="78884"/>
                </a:lnTo>
                <a:lnTo>
                  <a:pt x="4516729" y="56997"/>
                </a:lnTo>
                <a:lnTo>
                  <a:pt x="4516729" y="56133"/>
                </a:lnTo>
                <a:lnTo>
                  <a:pt x="4512081" y="34247"/>
                </a:lnTo>
                <a:lnTo>
                  <a:pt x="4499619" y="16408"/>
                </a:lnTo>
                <a:lnTo>
                  <a:pt x="4481571" y="4398"/>
                </a:lnTo>
                <a:lnTo>
                  <a:pt x="4460163" y="0"/>
                </a:lnTo>
                <a:close/>
              </a:path>
              <a:path w="8402320" h="113664">
                <a:moveTo>
                  <a:pt x="4719205" y="0"/>
                </a:moveTo>
                <a:lnTo>
                  <a:pt x="4697615" y="4398"/>
                </a:lnTo>
                <a:lnTo>
                  <a:pt x="4679588" y="16408"/>
                </a:lnTo>
                <a:lnTo>
                  <a:pt x="4667227" y="34247"/>
                </a:lnTo>
                <a:lnTo>
                  <a:pt x="4662639" y="56133"/>
                </a:lnTo>
                <a:lnTo>
                  <a:pt x="4662639" y="56997"/>
                </a:lnTo>
                <a:lnTo>
                  <a:pt x="4667106" y="78884"/>
                </a:lnTo>
                <a:lnTo>
                  <a:pt x="4679264" y="96723"/>
                </a:lnTo>
                <a:lnTo>
                  <a:pt x="4697251" y="108732"/>
                </a:lnTo>
                <a:lnTo>
                  <a:pt x="4719205" y="113131"/>
                </a:lnTo>
                <a:lnTo>
                  <a:pt x="4741160" y="108732"/>
                </a:lnTo>
                <a:lnTo>
                  <a:pt x="4759147" y="96723"/>
                </a:lnTo>
                <a:lnTo>
                  <a:pt x="4771305" y="78884"/>
                </a:lnTo>
                <a:lnTo>
                  <a:pt x="4775771" y="56997"/>
                </a:lnTo>
                <a:lnTo>
                  <a:pt x="4775771" y="56133"/>
                </a:lnTo>
                <a:lnTo>
                  <a:pt x="4771122" y="34247"/>
                </a:lnTo>
                <a:lnTo>
                  <a:pt x="4758661" y="16408"/>
                </a:lnTo>
                <a:lnTo>
                  <a:pt x="4740613" y="4398"/>
                </a:lnTo>
                <a:lnTo>
                  <a:pt x="4719205" y="0"/>
                </a:lnTo>
                <a:close/>
              </a:path>
              <a:path w="8402320" h="113664">
                <a:moveTo>
                  <a:pt x="4978234" y="0"/>
                </a:moveTo>
                <a:lnTo>
                  <a:pt x="4956644" y="4398"/>
                </a:lnTo>
                <a:lnTo>
                  <a:pt x="4938617" y="16408"/>
                </a:lnTo>
                <a:lnTo>
                  <a:pt x="4926256" y="34247"/>
                </a:lnTo>
                <a:lnTo>
                  <a:pt x="4921669" y="56133"/>
                </a:lnTo>
                <a:lnTo>
                  <a:pt x="4921669" y="56997"/>
                </a:lnTo>
                <a:lnTo>
                  <a:pt x="4926135" y="78884"/>
                </a:lnTo>
                <a:lnTo>
                  <a:pt x="4938293" y="96723"/>
                </a:lnTo>
                <a:lnTo>
                  <a:pt x="4956280" y="108732"/>
                </a:lnTo>
                <a:lnTo>
                  <a:pt x="4978234" y="113131"/>
                </a:lnTo>
                <a:lnTo>
                  <a:pt x="5000189" y="108732"/>
                </a:lnTo>
                <a:lnTo>
                  <a:pt x="5018176" y="96723"/>
                </a:lnTo>
                <a:lnTo>
                  <a:pt x="5030334" y="78884"/>
                </a:lnTo>
                <a:lnTo>
                  <a:pt x="5034800" y="56997"/>
                </a:lnTo>
                <a:lnTo>
                  <a:pt x="5034800" y="56133"/>
                </a:lnTo>
                <a:lnTo>
                  <a:pt x="5030152" y="34247"/>
                </a:lnTo>
                <a:lnTo>
                  <a:pt x="5017690" y="16408"/>
                </a:lnTo>
                <a:lnTo>
                  <a:pt x="4999642" y="4398"/>
                </a:lnTo>
                <a:lnTo>
                  <a:pt x="4978234" y="0"/>
                </a:lnTo>
                <a:close/>
              </a:path>
              <a:path w="8402320" h="113664">
                <a:moveTo>
                  <a:pt x="5237276" y="0"/>
                </a:moveTo>
                <a:lnTo>
                  <a:pt x="5215686" y="4398"/>
                </a:lnTo>
                <a:lnTo>
                  <a:pt x="5197659" y="16408"/>
                </a:lnTo>
                <a:lnTo>
                  <a:pt x="5185298" y="34247"/>
                </a:lnTo>
                <a:lnTo>
                  <a:pt x="5180711" y="56133"/>
                </a:lnTo>
                <a:lnTo>
                  <a:pt x="5180711" y="56997"/>
                </a:lnTo>
                <a:lnTo>
                  <a:pt x="5185177" y="78884"/>
                </a:lnTo>
                <a:lnTo>
                  <a:pt x="5197335" y="96723"/>
                </a:lnTo>
                <a:lnTo>
                  <a:pt x="5215322" y="108732"/>
                </a:lnTo>
                <a:lnTo>
                  <a:pt x="5237276" y="113131"/>
                </a:lnTo>
                <a:lnTo>
                  <a:pt x="5259231" y="108732"/>
                </a:lnTo>
                <a:lnTo>
                  <a:pt x="5277218" y="96723"/>
                </a:lnTo>
                <a:lnTo>
                  <a:pt x="5289376" y="78884"/>
                </a:lnTo>
                <a:lnTo>
                  <a:pt x="5293842" y="56997"/>
                </a:lnTo>
                <a:lnTo>
                  <a:pt x="5293842" y="56133"/>
                </a:lnTo>
                <a:lnTo>
                  <a:pt x="5289194" y="34247"/>
                </a:lnTo>
                <a:lnTo>
                  <a:pt x="5276732" y="16408"/>
                </a:lnTo>
                <a:lnTo>
                  <a:pt x="5258684" y="4398"/>
                </a:lnTo>
                <a:lnTo>
                  <a:pt x="5237276" y="0"/>
                </a:lnTo>
                <a:close/>
              </a:path>
              <a:path w="8402320" h="113664">
                <a:moveTo>
                  <a:pt x="5496306" y="0"/>
                </a:moveTo>
                <a:lnTo>
                  <a:pt x="5474716" y="4398"/>
                </a:lnTo>
                <a:lnTo>
                  <a:pt x="5456688" y="16408"/>
                </a:lnTo>
                <a:lnTo>
                  <a:pt x="5444328" y="34247"/>
                </a:lnTo>
                <a:lnTo>
                  <a:pt x="5439740" y="56133"/>
                </a:lnTo>
                <a:lnTo>
                  <a:pt x="5439740" y="56997"/>
                </a:lnTo>
                <a:lnTo>
                  <a:pt x="5444206" y="78884"/>
                </a:lnTo>
                <a:lnTo>
                  <a:pt x="5456364" y="96723"/>
                </a:lnTo>
                <a:lnTo>
                  <a:pt x="5474351" y="108732"/>
                </a:lnTo>
                <a:lnTo>
                  <a:pt x="5496306" y="113131"/>
                </a:lnTo>
                <a:lnTo>
                  <a:pt x="5518260" y="108732"/>
                </a:lnTo>
                <a:lnTo>
                  <a:pt x="5536247" y="96723"/>
                </a:lnTo>
                <a:lnTo>
                  <a:pt x="5548405" y="78884"/>
                </a:lnTo>
                <a:lnTo>
                  <a:pt x="5552871" y="56997"/>
                </a:lnTo>
                <a:lnTo>
                  <a:pt x="5552871" y="56133"/>
                </a:lnTo>
                <a:lnTo>
                  <a:pt x="5548223" y="34247"/>
                </a:lnTo>
                <a:lnTo>
                  <a:pt x="5535761" y="16408"/>
                </a:lnTo>
                <a:lnTo>
                  <a:pt x="5517713" y="4398"/>
                </a:lnTo>
                <a:lnTo>
                  <a:pt x="5496306" y="0"/>
                </a:lnTo>
                <a:close/>
              </a:path>
              <a:path w="8402320" h="113664">
                <a:moveTo>
                  <a:pt x="5755347" y="0"/>
                </a:moveTo>
                <a:lnTo>
                  <a:pt x="5733757" y="4398"/>
                </a:lnTo>
                <a:lnTo>
                  <a:pt x="5715730" y="16408"/>
                </a:lnTo>
                <a:lnTo>
                  <a:pt x="5703369" y="34247"/>
                </a:lnTo>
                <a:lnTo>
                  <a:pt x="5698782" y="56133"/>
                </a:lnTo>
                <a:lnTo>
                  <a:pt x="5698782" y="56997"/>
                </a:lnTo>
                <a:lnTo>
                  <a:pt x="5703248" y="78884"/>
                </a:lnTo>
                <a:lnTo>
                  <a:pt x="5715406" y="96723"/>
                </a:lnTo>
                <a:lnTo>
                  <a:pt x="5733393" y="108732"/>
                </a:lnTo>
                <a:lnTo>
                  <a:pt x="5755347" y="113131"/>
                </a:lnTo>
                <a:lnTo>
                  <a:pt x="5777302" y="108732"/>
                </a:lnTo>
                <a:lnTo>
                  <a:pt x="5795289" y="96723"/>
                </a:lnTo>
                <a:lnTo>
                  <a:pt x="5807447" y="78884"/>
                </a:lnTo>
                <a:lnTo>
                  <a:pt x="5811913" y="56997"/>
                </a:lnTo>
                <a:lnTo>
                  <a:pt x="5811913" y="56133"/>
                </a:lnTo>
                <a:lnTo>
                  <a:pt x="5807265" y="34247"/>
                </a:lnTo>
                <a:lnTo>
                  <a:pt x="5794803" y="16408"/>
                </a:lnTo>
                <a:lnTo>
                  <a:pt x="5776755" y="4398"/>
                </a:lnTo>
                <a:lnTo>
                  <a:pt x="5755347" y="0"/>
                </a:lnTo>
                <a:close/>
              </a:path>
              <a:path w="8402320" h="113664">
                <a:moveTo>
                  <a:pt x="6014377" y="0"/>
                </a:moveTo>
                <a:lnTo>
                  <a:pt x="5992787" y="4398"/>
                </a:lnTo>
                <a:lnTo>
                  <a:pt x="5974759" y="16408"/>
                </a:lnTo>
                <a:lnTo>
                  <a:pt x="5962399" y="34247"/>
                </a:lnTo>
                <a:lnTo>
                  <a:pt x="5957811" y="56133"/>
                </a:lnTo>
                <a:lnTo>
                  <a:pt x="5957811" y="56997"/>
                </a:lnTo>
                <a:lnTo>
                  <a:pt x="5962277" y="78884"/>
                </a:lnTo>
                <a:lnTo>
                  <a:pt x="5974435" y="96723"/>
                </a:lnTo>
                <a:lnTo>
                  <a:pt x="5992422" y="108732"/>
                </a:lnTo>
                <a:lnTo>
                  <a:pt x="6014377" y="113131"/>
                </a:lnTo>
                <a:lnTo>
                  <a:pt x="6036331" y="108732"/>
                </a:lnTo>
                <a:lnTo>
                  <a:pt x="6054318" y="96723"/>
                </a:lnTo>
                <a:lnTo>
                  <a:pt x="6066476" y="78884"/>
                </a:lnTo>
                <a:lnTo>
                  <a:pt x="6070942" y="56997"/>
                </a:lnTo>
                <a:lnTo>
                  <a:pt x="6070942" y="56133"/>
                </a:lnTo>
                <a:lnTo>
                  <a:pt x="6066294" y="34247"/>
                </a:lnTo>
                <a:lnTo>
                  <a:pt x="6053832" y="16408"/>
                </a:lnTo>
                <a:lnTo>
                  <a:pt x="6035784" y="4398"/>
                </a:lnTo>
                <a:lnTo>
                  <a:pt x="6014377" y="0"/>
                </a:lnTo>
                <a:close/>
              </a:path>
              <a:path w="8402320" h="113664">
                <a:moveTo>
                  <a:pt x="6273419" y="0"/>
                </a:moveTo>
                <a:lnTo>
                  <a:pt x="6251829" y="4398"/>
                </a:lnTo>
                <a:lnTo>
                  <a:pt x="6233801" y="16408"/>
                </a:lnTo>
                <a:lnTo>
                  <a:pt x="6221441" y="34247"/>
                </a:lnTo>
                <a:lnTo>
                  <a:pt x="6216853" y="56133"/>
                </a:lnTo>
                <a:lnTo>
                  <a:pt x="6216853" y="56997"/>
                </a:lnTo>
                <a:lnTo>
                  <a:pt x="6221319" y="78884"/>
                </a:lnTo>
                <a:lnTo>
                  <a:pt x="6233477" y="96723"/>
                </a:lnTo>
                <a:lnTo>
                  <a:pt x="6251464" y="108732"/>
                </a:lnTo>
                <a:lnTo>
                  <a:pt x="6273419" y="113131"/>
                </a:lnTo>
                <a:lnTo>
                  <a:pt x="6295373" y="108732"/>
                </a:lnTo>
                <a:lnTo>
                  <a:pt x="6313360" y="96723"/>
                </a:lnTo>
                <a:lnTo>
                  <a:pt x="6325518" y="78884"/>
                </a:lnTo>
                <a:lnTo>
                  <a:pt x="6329984" y="56997"/>
                </a:lnTo>
                <a:lnTo>
                  <a:pt x="6329984" y="56133"/>
                </a:lnTo>
                <a:lnTo>
                  <a:pt x="6325336" y="34247"/>
                </a:lnTo>
                <a:lnTo>
                  <a:pt x="6312874" y="16408"/>
                </a:lnTo>
                <a:lnTo>
                  <a:pt x="6294826" y="4398"/>
                </a:lnTo>
                <a:lnTo>
                  <a:pt x="6273419" y="0"/>
                </a:lnTo>
                <a:close/>
              </a:path>
              <a:path w="8402320" h="113664">
                <a:moveTo>
                  <a:pt x="6532448" y="0"/>
                </a:moveTo>
                <a:lnTo>
                  <a:pt x="6510858" y="4398"/>
                </a:lnTo>
                <a:lnTo>
                  <a:pt x="6492830" y="16408"/>
                </a:lnTo>
                <a:lnTo>
                  <a:pt x="6480470" y="34247"/>
                </a:lnTo>
                <a:lnTo>
                  <a:pt x="6475882" y="56133"/>
                </a:lnTo>
                <a:lnTo>
                  <a:pt x="6475882" y="56997"/>
                </a:lnTo>
                <a:lnTo>
                  <a:pt x="6480348" y="78884"/>
                </a:lnTo>
                <a:lnTo>
                  <a:pt x="6492506" y="96723"/>
                </a:lnTo>
                <a:lnTo>
                  <a:pt x="6510493" y="108732"/>
                </a:lnTo>
                <a:lnTo>
                  <a:pt x="6532448" y="113131"/>
                </a:lnTo>
                <a:lnTo>
                  <a:pt x="6554402" y="108732"/>
                </a:lnTo>
                <a:lnTo>
                  <a:pt x="6572389" y="96723"/>
                </a:lnTo>
                <a:lnTo>
                  <a:pt x="6584547" y="78884"/>
                </a:lnTo>
                <a:lnTo>
                  <a:pt x="6589013" y="56997"/>
                </a:lnTo>
                <a:lnTo>
                  <a:pt x="6589013" y="56133"/>
                </a:lnTo>
                <a:lnTo>
                  <a:pt x="6584365" y="34247"/>
                </a:lnTo>
                <a:lnTo>
                  <a:pt x="6571903" y="16408"/>
                </a:lnTo>
                <a:lnTo>
                  <a:pt x="6553856" y="4398"/>
                </a:lnTo>
                <a:lnTo>
                  <a:pt x="6532448" y="0"/>
                </a:lnTo>
                <a:close/>
              </a:path>
              <a:path w="8402320" h="113664">
                <a:moveTo>
                  <a:pt x="6791490" y="0"/>
                </a:moveTo>
                <a:lnTo>
                  <a:pt x="6769900" y="4398"/>
                </a:lnTo>
                <a:lnTo>
                  <a:pt x="6751872" y="16408"/>
                </a:lnTo>
                <a:lnTo>
                  <a:pt x="6739512" y="34247"/>
                </a:lnTo>
                <a:lnTo>
                  <a:pt x="6734924" y="56133"/>
                </a:lnTo>
                <a:lnTo>
                  <a:pt x="6734924" y="56997"/>
                </a:lnTo>
                <a:lnTo>
                  <a:pt x="6739390" y="78884"/>
                </a:lnTo>
                <a:lnTo>
                  <a:pt x="6751548" y="96723"/>
                </a:lnTo>
                <a:lnTo>
                  <a:pt x="6769535" y="108732"/>
                </a:lnTo>
                <a:lnTo>
                  <a:pt x="6791490" y="113131"/>
                </a:lnTo>
                <a:lnTo>
                  <a:pt x="6813444" y="108732"/>
                </a:lnTo>
                <a:lnTo>
                  <a:pt x="6831431" y="96723"/>
                </a:lnTo>
                <a:lnTo>
                  <a:pt x="6843589" y="78884"/>
                </a:lnTo>
                <a:lnTo>
                  <a:pt x="6848055" y="56997"/>
                </a:lnTo>
                <a:lnTo>
                  <a:pt x="6848055" y="56133"/>
                </a:lnTo>
                <a:lnTo>
                  <a:pt x="6843407" y="34247"/>
                </a:lnTo>
                <a:lnTo>
                  <a:pt x="6830945" y="16408"/>
                </a:lnTo>
                <a:lnTo>
                  <a:pt x="6812897" y="4398"/>
                </a:lnTo>
                <a:lnTo>
                  <a:pt x="6791490" y="0"/>
                </a:lnTo>
                <a:close/>
              </a:path>
              <a:path w="8402320" h="113664">
                <a:moveTo>
                  <a:pt x="7050519" y="0"/>
                </a:moveTo>
                <a:lnTo>
                  <a:pt x="7028929" y="4398"/>
                </a:lnTo>
                <a:lnTo>
                  <a:pt x="7010901" y="16408"/>
                </a:lnTo>
                <a:lnTo>
                  <a:pt x="6998541" y="34247"/>
                </a:lnTo>
                <a:lnTo>
                  <a:pt x="6993953" y="56133"/>
                </a:lnTo>
                <a:lnTo>
                  <a:pt x="6993953" y="56997"/>
                </a:lnTo>
                <a:lnTo>
                  <a:pt x="6998419" y="78884"/>
                </a:lnTo>
                <a:lnTo>
                  <a:pt x="7010577" y="96723"/>
                </a:lnTo>
                <a:lnTo>
                  <a:pt x="7028564" y="108732"/>
                </a:lnTo>
                <a:lnTo>
                  <a:pt x="7050519" y="113131"/>
                </a:lnTo>
                <a:lnTo>
                  <a:pt x="7072473" y="108732"/>
                </a:lnTo>
                <a:lnTo>
                  <a:pt x="7090460" y="96723"/>
                </a:lnTo>
                <a:lnTo>
                  <a:pt x="7102618" y="78884"/>
                </a:lnTo>
                <a:lnTo>
                  <a:pt x="7107085" y="56997"/>
                </a:lnTo>
                <a:lnTo>
                  <a:pt x="7107085" y="56133"/>
                </a:lnTo>
                <a:lnTo>
                  <a:pt x="7102436" y="34247"/>
                </a:lnTo>
                <a:lnTo>
                  <a:pt x="7089975" y="16408"/>
                </a:lnTo>
                <a:lnTo>
                  <a:pt x="7071927" y="4398"/>
                </a:lnTo>
                <a:lnTo>
                  <a:pt x="7050519" y="0"/>
                </a:lnTo>
                <a:close/>
              </a:path>
              <a:path w="8402320" h="113664">
                <a:moveTo>
                  <a:pt x="7309561" y="0"/>
                </a:moveTo>
                <a:lnTo>
                  <a:pt x="7287971" y="4398"/>
                </a:lnTo>
                <a:lnTo>
                  <a:pt x="7269943" y="16408"/>
                </a:lnTo>
                <a:lnTo>
                  <a:pt x="7257583" y="34247"/>
                </a:lnTo>
                <a:lnTo>
                  <a:pt x="7252995" y="56133"/>
                </a:lnTo>
                <a:lnTo>
                  <a:pt x="7252995" y="56997"/>
                </a:lnTo>
                <a:lnTo>
                  <a:pt x="7257461" y="78884"/>
                </a:lnTo>
                <a:lnTo>
                  <a:pt x="7269619" y="96723"/>
                </a:lnTo>
                <a:lnTo>
                  <a:pt x="7287606" y="108732"/>
                </a:lnTo>
                <a:lnTo>
                  <a:pt x="7309561" y="113131"/>
                </a:lnTo>
                <a:lnTo>
                  <a:pt x="7331515" y="108732"/>
                </a:lnTo>
                <a:lnTo>
                  <a:pt x="7349502" y="96723"/>
                </a:lnTo>
                <a:lnTo>
                  <a:pt x="7361660" y="78884"/>
                </a:lnTo>
                <a:lnTo>
                  <a:pt x="7366127" y="56997"/>
                </a:lnTo>
                <a:lnTo>
                  <a:pt x="7366127" y="56133"/>
                </a:lnTo>
                <a:lnTo>
                  <a:pt x="7361478" y="34247"/>
                </a:lnTo>
                <a:lnTo>
                  <a:pt x="7349016" y="16408"/>
                </a:lnTo>
                <a:lnTo>
                  <a:pt x="7330969" y="4398"/>
                </a:lnTo>
                <a:lnTo>
                  <a:pt x="7309561" y="0"/>
                </a:lnTo>
                <a:close/>
              </a:path>
              <a:path w="8402320" h="113664">
                <a:moveTo>
                  <a:pt x="7568590" y="0"/>
                </a:moveTo>
                <a:lnTo>
                  <a:pt x="7547000" y="4398"/>
                </a:lnTo>
                <a:lnTo>
                  <a:pt x="7528972" y="16408"/>
                </a:lnTo>
                <a:lnTo>
                  <a:pt x="7516612" y="34247"/>
                </a:lnTo>
                <a:lnTo>
                  <a:pt x="7512024" y="56133"/>
                </a:lnTo>
                <a:lnTo>
                  <a:pt x="7512024" y="56997"/>
                </a:lnTo>
                <a:lnTo>
                  <a:pt x="7516491" y="78884"/>
                </a:lnTo>
                <a:lnTo>
                  <a:pt x="7528648" y="96723"/>
                </a:lnTo>
                <a:lnTo>
                  <a:pt x="7546636" y="108732"/>
                </a:lnTo>
                <a:lnTo>
                  <a:pt x="7568590" y="113131"/>
                </a:lnTo>
                <a:lnTo>
                  <a:pt x="7590544" y="108732"/>
                </a:lnTo>
                <a:lnTo>
                  <a:pt x="7608531" y="96723"/>
                </a:lnTo>
                <a:lnTo>
                  <a:pt x="7620689" y="78884"/>
                </a:lnTo>
                <a:lnTo>
                  <a:pt x="7625156" y="56997"/>
                </a:lnTo>
                <a:lnTo>
                  <a:pt x="7625156" y="56133"/>
                </a:lnTo>
                <a:lnTo>
                  <a:pt x="7620507" y="34247"/>
                </a:lnTo>
                <a:lnTo>
                  <a:pt x="7608046" y="16408"/>
                </a:lnTo>
                <a:lnTo>
                  <a:pt x="7589998" y="4398"/>
                </a:lnTo>
                <a:lnTo>
                  <a:pt x="7568590" y="0"/>
                </a:lnTo>
                <a:close/>
              </a:path>
              <a:path w="8402320" h="113664">
                <a:moveTo>
                  <a:pt x="7827632" y="0"/>
                </a:moveTo>
                <a:lnTo>
                  <a:pt x="7806042" y="4398"/>
                </a:lnTo>
                <a:lnTo>
                  <a:pt x="7788014" y="16408"/>
                </a:lnTo>
                <a:lnTo>
                  <a:pt x="7775654" y="34247"/>
                </a:lnTo>
                <a:lnTo>
                  <a:pt x="7771066" y="56133"/>
                </a:lnTo>
                <a:lnTo>
                  <a:pt x="7771066" y="56997"/>
                </a:lnTo>
                <a:lnTo>
                  <a:pt x="7775532" y="78884"/>
                </a:lnTo>
                <a:lnTo>
                  <a:pt x="7787690" y="96723"/>
                </a:lnTo>
                <a:lnTo>
                  <a:pt x="7805677" y="108732"/>
                </a:lnTo>
                <a:lnTo>
                  <a:pt x="7827632" y="113131"/>
                </a:lnTo>
                <a:lnTo>
                  <a:pt x="7849586" y="108732"/>
                </a:lnTo>
                <a:lnTo>
                  <a:pt x="7867573" y="96723"/>
                </a:lnTo>
                <a:lnTo>
                  <a:pt x="7879731" y="78884"/>
                </a:lnTo>
                <a:lnTo>
                  <a:pt x="7884198" y="56997"/>
                </a:lnTo>
                <a:lnTo>
                  <a:pt x="7884198" y="56133"/>
                </a:lnTo>
                <a:lnTo>
                  <a:pt x="7879549" y="34247"/>
                </a:lnTo>
                <a:lnTo>
                  <a:pt x="7867088" y="16408"/>
                </a:lnTo>
                <a:lnTo>
                  <a:pt x="7849040" y="4398"/>
                </a:lnTo>
                <a:lnTo>
                  <a:pt x="7827632" y="0"/>
                </a:lnTo>
                <a:close/>
              </a:path>
              <a:path w="8402320" h="113664">
                <a:moveTo>
                  <a:pt x="8086661" y="0"/>
                </a:moveTo>
                <a:lnTo>
                  <a:pt x="8065071" y="4398"/>
                </a:lnTo>
                <a:lnTo>
                  <a:pt x="8047043" y="16408"/>
                </a:lnTo>
                <a:lnTo>
                  <a:pt x="8034683" y="34247"/>
                </a:lnTo>
                <a:lnTo>
                  <a:pt x="8030095" y="56133"/>
                </a:lnTo>
                <a:lnTo>
                  <a:pt x="8030095" y="56997"/>
                </a:lnTo>
                <a:lnTo>
                  <a:pt x="8034562" y="78884"/>
                </a:lnTo>
                <a:lnTo>
                  <a:pt x="8046719" y="96723"/>
                </a:lnTo>
                <a:lnTo>
                  <a:pt x="8064707" y="108732"/>
                </a:lnTo>
                <a:lnTo>
                  <a:pt x="8086661" y="113131"/>
                </a:lnTo>
                <a:lnTo>
                  <a:pt x="8108615" y="108732"/>
                </a:lnTo>
                <a:lnTo>
                  <a:pt x="8126603" y="96723"/>
                </a:lnTo>
                <a:lnTo>
                  <a:pt x="8138760" y="78884"/>
                </a:lnTo>
                <a:lnTo>
                  <a:pt x="8143227" y="56997"/>
                </a:lnTo>
                <a:lnTo>
                  <a:pt x="8143227" y="56133"/>
                </a:lnTo>
                <a:lnTo>
                  <a:pt x="8138578" y="34247"/>
                </a:lnTo>
                <a:lnTo>
                  <a:pt x="8126117" y="16408"/>
                </a:lnTo>
                <a:lnTo>
                  <a:pt x="8108069" y="4398"/>
                </a:lnTo>
                <a:lnTo>
                  <a:pt x="8086661" y="0"/>
                </a:lnTo>
                <a:close/>
              </a:path>
              <a:path w="8402320" h="113664">
                <a:moveTo>
                  <a:pt x="8345703" y="0"/>
                </a:moveTo>
                <a:lnTo>
                  <a:pt x="8324113" y="4398"/>
                </a:lnTo>
                <a:lnTo>
                  <a:pt x="8306085" y="16408"/>
                </a:lnTo>
                <a:lnTo>
                  <a:pt x="8293725" y="34247"/>
                </a:lnTo>
                <a:lnTo>
                  <a:pt x="8289137" y="56133"/>
                </a:lnTo>
                <a:lnTo>
                  <a:pt x="8289137" y="56997"/>
                </a:lnTo>
                <a:lnTo>
                  <a:pt x="8293604" y="78884"/>
                </a:lnTo>
                <a:lnTo>
                  <a:pt x="8305761" y="96723"/>
                </a:lnTo>
                <a:lnTo>
                  <a:pt x="8323749" y="108732"/>
                </a:lnTo>
                <a:lnTo>
                  <a:pt x="8345703" y="113131"/>
                </a:lnTo>
                <a:lnTo>
                  <a:pt x="8367657" y="108732"/>
                </a:lnTo>
                <a:lnTo>
                  <a:pt x="8385644" y="96723"/>
                </a:lnTo>
                <a:lnTo>
                  <a:pt x="8397802" y="78884"/>
                </a:lnTo>
                <a:lnTo>
                  <a:pt x="8402269" y="56997"/>
                </a:lnTo>
                <a:lnTo>
                  <a:pt x="8402269" y="56133"/>
                </a:lnTo>
                <a:lnTo>
                  <a:pt x="8397620" y="34247"/>
                </a:lnTo>
                <a:lnTo>
                  <a:pt x="8385159" y="16408"/>
                </a:lnTo>
                <a:lnTo>
                  <a:pt x="8367111" y="4398"/>
                </a:lnTo>
                <a:lnTo>
                  <a:pt x="8345703" y="0"/>
                </a:lnTo>
                <a:close/>
              </a:path>
            </a:pathLst>
          </a:custGeom>
          <a:solidFill>
            <a:srgbClr val="E2E3E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5" name="object 3">
            <a:extLst>
              <a:ext uri="{FF2B5EF4-FFF2-40B4-BE49-F238E27FC236}">
                <a16:creationId xmlns:a16="http://schemas.microsoft.com/office/drawing/2014/main" id="{23377353-3B6E-12BF-5338-E40083D47D0D}"/>
              </a:ext>
            </a:extLst>
          </p:cNvPr>
          <p:cNvSpPr>
            <a:spLocks/>
          </p:cNvSpPr>
          <p:nvPr userDrawn="1"/>
        </p:nvSpPr>
        <p:spPr bwMode="auto">
          <a:xfrm>
            <a:off x="371475" y="6143625"/>
            <a:ext cx="8401050" cy="114300"/>
          </a:xfrm>
          <a:custGeom>
            <a:avLst/>
            <a:gdLst>
              <a:gd name="T0" fmla="*/ 56466 w 8402320"/>
              <a:gd name="T1" fmla="*/ 120293 h 113664"/>
              <a:gd name="T2" fmla="*/ 315067 w 8402320"/>
              <a:gd name="T3" fmla="*/ 0 h 113664"/>
              <a:gd name="T4" fmla="*/ 336988 w 8402320"/>
              <a:gd name="T5" fmla="*/ 115615 h 113664"/>
              <a:gd name="T6" fmla="*/ 552125 w 8402320"/>
              <a:gd name="T7" fmla="*/ 4677 h 113664"/>
              <a:gd name="T8" fmla="*/ 613555 w 8402320"/>
              <a:gd name="T9" fmla="*/ 102845 h 113664"/>
              <a:gd name="T10" fmla="*/ 792728 w 8402320"/>
              <a:gd name="T11" fmla="*/ 17446 h 113664"/>
              <a:gd name="T12" fmla="*/ 884291 w 8402320"/>
              <a:gd name="T13" fmla="*/ 83877 h 113664"/>
              <a:gd name="T14" fmla="*/ 1039003 w 8402320"/>
              <a:gd name="T15" fmla="*/ 36415 h 113664"/>
              <a:gd name="T16" fmla="*/ 1147361 w 8402320"/>
              <a:gd name="T17" fmla="*/ 60605 h 113664"/>
              <a:gd name="T18" fmla="*/ 1293017 w 8402320"/>
              <a:gd name="T19" fmla="*/ 59686 h 113664"/>
              <a:gd name="T20" fmla="*/ 1405960 w 8402320"/>
              <a:gd name="T21" fmla="*/ 59686 h 113664"/>
              <a:gd name="T22" fmla="*/ 1551628 w 8402320"/>
              <a:gd name="T23" fmla="*/ 60605 h 113664"/>
              <a:gd name="T24" fmla="*/ 1659935 w 8402320"/>
              <a:gd name="T25" fmla="*/ 36415 h 113664"/>
              <a:gd name="T26" fmla="*/ 1814688 w 8402320"/>
              <a:gd name="T27" fmla="*/ 83877 h 113664"/>
              <a:gd name="T28" fmla="*/ 1906094 w 8402320"/>
              <a:gd name="T29" fmla="*/ 17446 h 113664"/>
              <a:gd name="T30" fmla="*/ 2085438 w 8402320"/>
              <a:gd name="T31" fmla="*/ 102845 h 113664"/>
              <a:gd name="T32" fmla="*/ 2146683 w 8402320"/>
              <a:gd name="T33" fmla="*/ 4677 h 113664"/>
              <a:gd name="T34" fmla="*/ 2361996 w 8402320"/>
              <a:gd name="T35" fmla="*/ 115615 h 113664"/>
              <a:gd name="T36" fmla="*/ 2383911 w 8402320"/>
              <a:gd name="T37" fmla="*/ 0 h 113664"/>
              <a:gd name="T38" fmla="*/ 2642522 w 8402320"/>
              <a:gd name="T39" fmla="*/ 120293 h 113664"/>
              <a:gd name="T40" fmla="*/ 2901121 w 8402320"/>
              <a:gd name="T41" fmla="*/ 0 h 113664"/>
              <a:gd name="T42" fmla="*/ 2923041 w 8402320"/>
              <a:gd name="T43" fmla="*/ 115615 h 113664"/>
              <a:gd name="T44" fmla="*/ 3138179 w 8402320"/>
              <a:gd name="T45" fmla="*/ 4677 h 113664"/>
              <a:gd name="T46" fmla="*/ 3199609 w 8402320"/>
              <a:gd name="T47" fmla="*/ 102845 h 113664"/>
              <a:gd name="T48" fmla="*/ 3378781 w 8402320"/>
              <a:gd name="T49" fmla="*/ 17446 h 113664"/>
              <a:gd name="T50" fmla="*/ 3470345 w 8402320"/>
              <a:gd name="T51" fmla="*/ 83877 h 113664"/>
              <a:gd name="T52" fmla="*/ 3625052 w 8402320"/>
              <a:gd name="T53" fmla="*/ 36415 h 113664"/>
              <a:gd name="T54" fmla="*/ 3733416 w 8402320"/>
              <a:gd name="T55" fmla="*/ 60605 h 113664"/>
              <a:gd name="T56" fmla="*/ 3879071 w 8402320"/>
              <a:gd name="T57" fmla="*/ 59686 h 113664"/>
              <a:gd name="T58" fmla="*/ 3992015 w 8402320"/>
              <a:gd name="T59" fmla="*/ 59686 h 113664"/>
              <a:gd name="T60" fmla="*/ 4137683 w 8402320"/>
              <a:gd name="T61" fmla="*/ 60605 h 113664"/>
              <a:gd name="T62" fmla="*/ 4245985 w 8402320"/>
              <a:gd name="T63" fmla="*/ 36415 h 113664"/>
              <a:gd name="T64" fmla="*/ 4400741 w 8402320"/>
              <a:gd name="T65" fmla="*/ 83877 h 113664"/>
              <a:gd name="T66" fmla="*/ 4492144 w 8402320"/>
              <a:gd name="T67" fmla="*/ 17446 h 113664"/>
              <a:gd name="T68" fmla="*/ 4671490 w 8402320"/>
              <a:gd name="T69" fmla="*/ 102845 h 113664"/>
              <a:gd name="T70" fmla="*/ 4732737 w 8402320"/>
              <a:gd name="T71" fmla="*/ 4677 h 113664"/>
              <a:gd name="T72" fmla="*/ 4948046 w 8402320"/>
              <a:gd name="T73" fmla="*/ 115615 h 113664"/>
              <a:gd name="T74" fmla="*/ 4969964 w 8402320"/>
              <a:gd name="T75" fmla="*/ 0 h 113664"/>
              <a:gd name="T76" fmla="*/ 5228575 w 8402320"/>
              <a:gd name="T77" fmla="*/ 120293 h 113664"/>
              <a:gd name="T78" fmla="*/ 5487173 w 8402320"/>
              <a:gd name="T79" fmla="*/ 0 h 113664"/>
              <a:gd name="T80" fmla="*/ 5509092 w 8402320"/>
              <a:gd name="T81" fmla="*/ 115615 h 113664"/>
              <a:gd name="T82" fmla="*/ 5724231 w 8402320"/>
              <a:gd name="T83" fmla="*/ 4677 h 113664"/>
              <a:gd name="T84" fmla="*/ 5785660 w 8402320"/>
              <a:gd name="T85" fmla="*/ 102845 h 113664"/>
              <a:gd name="T86" fmla="*/ 5964832 w 8402320"/>
              <a:gd name="T87" fmla="*/ 17446 h 113664"/>
              <a:gd name="T88" fmla="*/ 6056396 w 8402320"/>
              <a:gd name="T89" fmla="*/ 83877 h 113664"/>
              <a:gd name="T90" fmla="*/ 6211105 w 8402320"/>
              <a:gd name="T91" fmla="*/ 36415 h 113664"/>
              <a:gd name="T92" fmla="*/ 6319468 w 8402320"/>
              <a:gd name="T93" fmla="*/ 60605 h 113664"/>
              <a:gd name="T94" fmla="*/ 6465123 w 8402320"/>
              <a:gd name="T95" fmla="*/ 59686 h 113664"/>
              <a:gd name="T96" fmla="*/ 6578066 w 8402320"/>
              <a:gd name="T97" fmla="*/ 59686 h 113664"/>
              <a:gd name="T98" fmla="*/ 6723734 w 8402320"/>
              <a:gd name="T99" fmla="*/ 60605 h 113664"/>
              <a:gd name="T100" fmla="*/ 6832038 w 8402320"/>
              <a:gd name="T101" fmla="*/ 36415 h 113664"/>
              <a:gd name="T102" fmla="*/ 6986792 w 8402320"/>
              <a:gd name="T103" fmla="*/ 83877 h 113664"/>
              <a:gd name="T104" fmla="*/ 7078196 w 8402320"/>
              <a:gd name="T105" fmla="*/ 17446 h 113664"/>
              <a:gd name="T106" fmla="*/ 7257542 w 8402320"/>
              <a:gd name="T107" fmla="*/ 102845 h 113664"/>
              <a:gd name="T108" fmla="*/ 7318789 w 8402320"/>
              <a:gd name="T109" fmla="*/ 4677 h 113664"/>
              <a:gd name="T110" fmla="*/ 7534099 w 8402320"/>
              <a:gd name="T111" fmla="*/ 115615 h 113664"/>
              <a:gd name="T112" fmla="*/ 7556016 w 8402320"/>
              <a:gd name="T113" fmla="*/ 0 h 113664"/>
              <a:gd name="T114" fmla="*/ 7814627 w 8402320"/>
              <a:gd name="T115" fmla="*/ 120293 h 113664"/>
              <a:gd name="T116" fmla="*/ 8073226 w 8402320"/>
              <a:gd name="T117" fmla="*/ 0 h 113664"/>
              <a:gd name="T118" fmla="*/ 8095144 w 8402320"/>
              <a:gd name="T119" fmla="*/ 115615 h 113664"/>
              <a:gd name="T120" fmla="*/ 8310284 w 8402320"/>
              <a:gd name="T121" fmla="*/ 4677 h 113664"/>
              <a:gd name="T122" fmla="*/ 8371712 w 8402320"/>
              <a:gd name="T123" fmla="*/ 102845 h 113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8402320" h="113664">
                <a:moveTo>
                  <a:pt x="56565" y="0"/>
                </a:moveTo>
                <a:lnTo>
                  <a:pt x="34975" y="4398"/>
                </a:lnTo>
                <a:lnTo>
                  <a:pt x="16948" y="16408"/>
                </a:lnTo>
                <a:lnTo>
                  <a:pt x="4587" y="34247"/>
                </a:lnTo>
                <a:lnTo>
                  <a:pt x="0" y="56133"/>
                </a:lnTo>
                <a:lnTo>
                  <a:pt x="0" y="56997"/>
                </a:lnTo>
                <a:lnTo>
                  <a:pt x="4466" y="78884"/>
                </a:lnTo>
                <a:lnTo>
                  <a:pt x="16624" y="96723"/>
                </a:lnTo>
                <a:lnTo>
                  <a:pt x="34611" y="108732"/>
                </a:lnTo>
                <a:lnTo>
                  <a:pt x="56565" y="113131"/>
                </a:lnTo>
                <a:lnTo>
                  <a:pt x="78520" y="108732"/>
                </a:lnTo>
                <a:lnTo>
                  <a:pt x="96507" y="96723"/>
                </a:lnTo>
                <a:lnTo>
                  <a:pt x="108665" y="78884"/>
                </a:lnTo>
                <a:lnTo>
                  <a:pt x="113131" y="56997"/>
                </a:lnTo>
                <a:lnTo>
                  <a:pt x="113131" y="56133"/>
                </a:lnTo>
                <a:lnTo>
                  <a:pt x="108483" y="34247"/>
                </a:lnTo>
                <a:lnTo>
                  <a:pt x="96021" y="16408"/>
                </a:lnTo>
                <a:lnTo>
                  <a:pt x="77973" y="4398"/>
                </a:lnTo>
                <a:lnTo>
                  <a:pt x="56565" y="0"/>
                </a:lnTo>
                <a:close/>
              </a:path>
              <a:path w="8402320" h="113664">
                <a:moveTo>
                  <a:pt x="315595" y="0"/>
                </a:moveTo>
                <a:lnTo>
                  <a:pt x="294005" y="4398"/>
                </a:lnTo>
                <a:lnTo>
                  <a:pt x="275977" y="16408"/>
                </a:lnTo>
                <a:lnTo>
                  <a:pt x="263617" y="34247"/>
                </a:lnTo>
                <a:lnTo>
                  <a:pt x="259029" y="56133"/>
                </a:lnTo>
                <a:lnTo>
                  <a:pt x="259029" y="56997"/>
                </a:lnTo>
                <a:lnTo>
                  <a:pt x="263495" y="78884"/>
                </a:lnTo>
                <a:lnTo>
                  <a:pt x="275653" y="96723"/>
                </a:lnTo>
                <a:lnTo>
                  <a:pt x="293640" y="108732"/>
                </a:lnTo>
                <a:lnTo>
                  <a:pt x="315595" y="113131"/>
                </a:lnTo>
                <a:lnTo>
                  <a:pt x="337549" y="108732"/>
                </a:lnTo>
                <a:lnTo>
                  <a:pt x="355536" y="96723"/>
                </a:lnTo>
                <a:lnTo>
                  <a:pt x="367694" y="78884"/>
                </a:lnTo>
                <a:lnTo>
                  <a:pt x="372160" y="56997"/>
                </a:lnTo>
                <a:lnTo>
                  <a:pt x="372160" y="56133"/>
                </a:lnTo>
                <a:lnTo>
                  <a:pt x="367512" y="34247"/>
                </a:lnTo>
                <a:lnTo>
                  <a:pt x="355050" y="16408"/>
                </a:lnTo>
                <a:lnTo>
                  <a:pt x="337002" y="4398"/>
                </a:lnTo>
                <a:lnTo>
                  <a:pt x="315595" y="0"/>
                </a:lnTo>
                <a:close/>
              </a:path>
              <a:path w="8402320" h="113664">
                <a:moveTo>
                  <a:pt x="574636" y="0"/>
                </a:moveTo>
                <a:lnTo>
                  <a:pt x="553046" y="4398"/>
                </a:lnTo>
                <a:lnTo>
                  <a:pt x="535019" y="16408"/>
                </a:lnTo>
                <a:lnTo>
                  <a:pt x="522658" y="34247"/>
                </a:lnTo>
                <a:lnTo>
                  <a:pt x="518071" y="56133"/>
                </a:lnTo>
                <a:lnTo>
                  <a:pt x="518071" y="56997"/>
                </a:lnTo>
                <a:lnTo>
                  <a:pt x="522537" y="78884"/>
                </a:lnTo>
                <a:lnTo>
                  <a:pt x="534695" y="96723"/>
                </a:lnTo>
                <a:lnTo>
                  <a:pt x="552682" y="108732"/>
                </a:lnTo>
                <a:lnTo>
                  <a:pt x="574636" y="113131"/>
                </a:lnTo>
                <a:lnTo>
                  <a:pt x="596591" y="108732"/>
                </a:lnTo>
                <a:lnTo>
                  <a:pt x="614578" y="96723"/>
                </a:lnTo>
                <a:lnTo>
                  <a:pt x="626736" y="78884"/>
                </a:lnTo>
                <a:lnTo>
                  <a:pt x="631202" y="56997"/>
                </a:lnTo>
                <a:lnTo>
                  <a:pt x="631202" y="56133"/>
                </a:lnTo>
                <a:lnTo>
                  <a:pt x="626554" y="34247"/>
                </a:lnTo>
                <a:lnTo>
                  <a:pt x="614092" y="16408"/>
                </a:lnTo>
                <a:lnTo>
                  <a:pt x="596044" y="4398"/>
                </a:lnTo>
                <a:lnTo>
                  <a:pt x="574636" y="0"/>
                </a:lnTo>
                <a:close/>
              </a:path>
              <a:path w="8402320" h="113664">
                <a:moveTo>
                  <a:pt x="833666" y="0"/>
                </a:moveTo>
                <a:lnTo>
                  <a:pt x="812076" y="4398"/>
                </a:lnTo>
                <a:lnTo>
                  <a:pt x="794048" y="16408"/>
                </a:lnTo>
                <a:lnTo>
                  <a:pt x="781688" y="34247"/>
                </a:lnTo>
                <a:lnTo>
                  <a:pt x="777100" y="56133"/>
                </a:lnTo>
                <a:lnTo>
                  <a:pt x="777100" y="56997"/>
                </a:lnTo>
                <a:lnTo>
                  <a:pt x="781566" y="78884"/>
                </a:lnTo>
                <a:lnTo>
                  <a:pt x="793724" y="96723"/>
                </a:lnTo>
                <a:lnTo>
                  <a:pt x="811711" y="108732"/>
                </a:lnTo>
                <a:lnTo>
                  <a:pt x="833666" y="113131"/>
                </a:lnTo>
                <a:lnTo>
                  <a:pt x="855620" y="108732"/>
                </a:lnTo>
                <a:lnTo>
                  <a:pt x="873607" y="96723"/>
                </a:lnTo>
                <a:lnTo>
                  <a:pt x="885765" y="78884"/>
                </a:lnTo>
                <a:lnTo>
                  <a:pt x="890231" y="56997"/>
                </a:lnTo>
                <a:lnTo>
                  <a:pt x="890231" y="56133"/>
                </a:lnTo>
                <a:lnTo>
                  <a:pt x="885583" y="34247"/>
                </a:lnTo>
                <a:lnTo>
                  <a:pt x="873121" y="16408"/>
                </a:lnTo>
                <a:lnTo>
                  <a:pt x="855073" y="4398"/>
                </a:lnTo>
                <a:lnTo>
                  <a:pt x="833666" y="0"/>
                </a:lnTo>
                <a:close/>
              </a:path>
              <a:path w="8402320" h="113664">
                <a:moveTo>
                  <a:pt x="1092708" y="0"/>
                </a:moveTo>
                <a:lnTo>
                  <a:pt x="1071118" y="4398"/>
                </a:lnTo>
                <a:lnTo>
                  <a:pt x="1053090" y="16408"/>
                </a:lnTo>
                <a:lnTo>
                  <a:pt x="1040730" y="34247"/>
                </a:lnTo>
                <a:lnTo>
                  <a:pt x="1036142" y="56133"/>
                </a:lnTo>
                <a:lnTo>
                  <a:pt x="1036142" y="56997"/>
                </a:lnTo>
                <a:lnTo>
                  <a:pt x="1040608" y="78884"/>
                </a:lnTo>
                <a:lnTo>
                  <a:pt x="1052766" y="96723"/>
                </a:lnTo>
                <a:lnTo>
                  <a:pt x="1070753" y="108732"/>
                </a:lnTo>
                <a:lnTo>
                  <a:pt x="1092708" y="113131"/>
                </a:lnTo>
                <a:lnTo>
                  <a:pt x="1114662" y="108732"/>
                </a:lnTo>
                <a:lnTo>
                  <a:pt x="1132649" y="96723"/>
                </a:lnTo>
                <a:lnTo>
                  <a:pt x="1144807" y="78884"/>
                </a:lnTo>
                <a:lnTo>
                  <a:pt x="1149273" y="56997"/>
                </a:lnTo>
                <a:lnTo>
                  <a:pt x="1149273" y="56133"/>
                </a:lnTo>
                <a:lnTo>
                  <a:pt x="1144625" y="34247"/>
                </a:lnTo>
                <a:lnTo>
                  <a:pt x="1132163" y="16408"/>
                </a:lnTo>
                <a:lnTo>
                  <a:pt x="1114115" y="4398"/>
                </a:lnTo>
                <a:lnTo>
                  <a:pt x="1092708" y="0"/>
                </a:lnTo>
                <a:close/>
              </a:path>
              <a:path w="8402320" h="113664">
                <a:moveTo>
                  <a:pt x="1351737" y="0"/>
                </a:moveTo>
                <a:lnTo>
                  <a:pt x="1330147" y="4398"/>
                </a:lnTo>
                <a:lnTo>
                  <a:pt x="1312119" y="16408"/>
                </a:lnTo>
                <a:lnTo>
                  <a:pt x="1299759" y="34247"/>
                </a:lnTo>
                <a:lnTo>
                  <a:pt x="1295171" y="56133"/>
                </a:lnTo>
                <a:lnTo>
                  <a:pt x="1295171" y="56997"/>
                </a:lnTo>
                <a:lnTo>
                  <a:pt x="1299637" y="78884"/>
                </a:lnTo>
                <a:lnTo>
                  <a:pt x="1311795" y="96723"/>
                </a:lnTo>
                <a:lnTo>
                  <a:pt x="1329782" y="108732"/>
                </a:lnTo>
                <a:lnTo>
                  <a:pt x="1351737" y="113131"/>
                </a:lnTo>
                <a:lnTo>
                  <a:pt x="1373691" y="108732"/>
                </a:lnTo>
                <a:lnTo>
                  <a:pt x="1391678" y="96723"/>
                </a:lnTo>
                <a:lnTo>
                  <a:pt x="1403836" y="78884"/>
                </a:lnTo>
                <a:lnTo>
                  <a:pt x="1408303" y="56997"/>
                </a:lnTo>
                <a:lnTo>
                  <a:pt x="1408303" y="56133"/>
                </a:lnTo>
                <a:lnTo>
                  <a:pt x="1403654" y="34247"/>
                </a:lnTo>
                <a:lnTo>
                  <a:pt x="1391192" y="16408"/>
                </a:lnTo>
                <a:lnTo>
                  <a:pt x="1373145" y="4398"/>
                </a:lnTo>
                <a:lnTo>
                  <a:pt x="1351737" y="0"/>
                </a:lnTo>
                <a:close/>
              </a:path>
              <a:path w="8402320" h="113664">
                <a:moveTo>
                  <a:pt x="1610779" y="0"/>
                </a:moveTo>
                <a:lnTo>
                  <a:pt x="1589189" y="4398"/>
                </a:lnTo>
                <a:lnTo>
                  <a:pt x="1571161" y="16408"/>
                </a:lnTo>
                <a:lnTo>
                  <a:pt x="1558801" y="34247"/>
                </a:lnTo>
                <a:lnTo>
                  <a:pt x="1554213" y="56133"/>
                </a:lnTo>
                <a:lnTo>
                  <a:pt x="1554213" y="56997"/>
                </a:lnTo>
                <a:lnTo>
                  <a:pt x="1558679" y="78884"/>
                </a:lnTo>
                <a:lnTo>
                  <a:pt x="1570837" y="96723"/>
                </a:lnTo>
                <a:lnTo>
                  <a:pt x="1588824" y="108732"/>
                </a:lnTo>
                <a:lnTo>
                  <a:pt x="1610779" y="113131"/>
                </a:lnTo>
                <a:lnTo>
                  <a:pt x="1632733" y="108732"/>
                </a:lnTo>
                <a:lnTo>
                  <a:pt x="1650720" y="96723"/>
                </a:lnTo>
                <a:lnTo>
                  <a:pt x="1662878" y="78884"/>
                </a:lnTo>
                <a:lnTo>
                  <a:pt x="1667344" y="56997"/>
                </a:lnTo>
                <a:lnTo>
                  <a:pt x="1667344" y="56133"/>
                </a:lnTo>
                <a:lnTo>
                  <a:pt x="1662696" y="34247"/>
                </a:lnTo>
                <a:lnTo>
                  <a:pt x="1650234" y="16408"/>
                </a:lnTo>
                <a:lnTo>
                  <a:pt x="1632186" y="4398"/>
                </a:lnTo>
                <a:lnTo>
                  <a:pt x="1610779" y="0"/>
                </a:lnTo>
                <a:close/>
              </a:path>
              <a:path w="8402320" h="113664">
                <a:moveTo>
                  <a:pt x="1869808" y="0"/>
                </a:moveTo>
                <a:lnTo>
                  <a:pt x="1848218" y="4398"/>
                </a:lnTo>
                <a:lnTo>
                  <a:pt x="1830190" y="16408"/>
                </a:lnTo>
                <a:lnTo>
                  <a:pt x="1817830" y="34247"/>
                </a:lnTo>
                <a:lnTo>
                  <a:pt x="1813242" y="56133"/>
                </a:lnTo>
                <a:lnTo>
                  <a:pt x="1813242" y="56997"/>
                </a:lnTo>
                <a:lnTo>
                  <a:pt x="1817708" y="78884"/>
                </a:lnTo>
                <a:lnTo>
                  <a:pt x="1829866" y="96723"/>
                </a:lnTo>
                <a:lnTo>
                  <a:pt x="1847853" y="108732"/>
                </a:lnTo>
                <a:lnTo>
                  <a:pt x="1869808" y="113131"/>
                </a:lnTo>
                <a:lnTo>
                  <a:pt x="1891762" y="108732"/>
                </a:lnTo>
                <a:lnTo>
                  <a:pt x="1909749" y="96723"/>
                </a:lnTo>
                <a:lnTo>
                  <a:pt x="1921907" y="78884"/>
                </a:lnTo>
                <a:lnTo>
                  <a:pt x="1926374" y="56997"/>
                </a:lnTo>
                <a:lnTo>
                  <a:pt x="1926374" y="56133"/>
                </a:lnTo>
                <a:lnTo>
                  <a:pt x="1921725" y="34247"/>
                </a:lnTo>
                <a:lnTo>
                  <a:pt x="1909264" y="16408"/>
                </a:lnTo>
                <a:lnTo>
                  <a:pt x="1891216" y="4398"/>
                </a:lnTo>
                <a:lnTo>
                  <a:pt x="1869808" y="0"/>
                </a:lnTo>
                <a:close/>
              </a:path>
              <a:path w="8402320" h="113664">
                <a:moveTo>
                  <a:pt x="2128850" y="0"/>
                </a:moveTo>
                <a:lnTo>
                  <a:pt x="2107260" y="4398"/>
                </a:lnTo>
                <a:lnTo>
                  <a:pt x="2089232" y="16408"/>
                </a:lnTo>
                <a:lnTo>
                  <a:pt x="2076872" y="34247"/>
                </a:lnTo>
                <a:lnTo>
                  <a:pt x="2072284" y="56133"/>
                </a:lnTo>
                <a:lnTo>
                  <a:pt x="2072284" y="56997"/>
                </a:lnTo>
                <a:lnTo>
                  <a:pt x="2076750" y="78884"/>
                </a:lnTo>
                <a:lnTo>
                  <a:pt x="2088908" y="96723"/>
                </a:lnTo>
                <a:lnTo>
                  <a:pt x="2106895" y="108732"/>
                </a:lnTo>
                <a:lnTo>
                  <a:pt x="2128850" y="113131"/>
                </a:lnTo>
                <a:lnTo>
                  <a:pt x="2150804" y="108732"/>
                </a:lnTo>
                <a:lnTo>
                  <a:pt x="2168791" y="96723"/>
                </a:lnTo>
                <a:lnTo>
                  <a:pt x="2180949" y="78884"/>
                </a:lnTo>
                <a:lnTo>
                  <a:pt x="2185416" y="56997"/>
                </a:lnTo>
                <a:lnTo>
                  <a:pt x="2185416" y="56133"/>
                </a:lnTo>
                <a:lnTo>
                  <a:pt x="2180767" y="34247"/>
                </a:lnTo>
                <a:lnTo>
                  <a:pt x="2168305" y="16408"/>
                </a:lnTo>
                <a:lnTo>
                  <a:pt x="2150258" y="4398"/>
                </a:lnTo>
                <a:lnTo>
                  <a:pt x="2128850" y="0"/>
                </a:lnTo>
                <a:close/>
              </a:path>
              <a:path w="8402320" h="113664">
                <a:moveTo>
                  <a:pt x="2387879" y="0"/>
                </a:moveTo>
                <a:lnTo>
                  <a:pt x="2366289" y="4398"/>
                </a:lnTo>
                <a:lnTo>
                  <a:pt x="2348261" y="16408"/>
                </a:lnTo>
                <a:lnTo>
                  <a:pt x="2335901" y="34247"/>
                </a:lnTo>
                <a:lnTo>
                  <a:pt x="2331313" y="56133"/>
                </a:lnTo>
                <a:lnTo>
                  <a:pt x="2331313" y="56997"/>
                </a:lnTo>
                <a:lnTo>
                  <a:pt x="2335780" y="78884"/>
                </a:lnTo>
                <a:lnTo>
                  <a:pt x="2347937" y="96723"/>
                </a:lnTo>
                <a:lnTo>
                  <a:pt x="2365925" y="108732"/>
                </a:lnTo>
                <a:lnTo>
                  <a:pt x="2387879" y="113131"/>
                </a:lnTo>
                <a:lnTo>
                  <a:pt x="2409833" y="108732"/>
                </a:lnTo>
                <a:lnTo>
                  <a:pt x="2427820" y="96723"/>
                </a:lnTo>
                <a:lnTo>
                  <a:pt x="2439978" y="78884"/>
                </a:lnTo>
                <a:lnTo>
                  <a:pt x="2444445" y="56997"/>
                </a:lnTo>
                <a:lnTo>
                  <a:pt x="2444445" y="56133"/>
                </a:lnTo>
                <a:lnTo>
                  <a:pt x="2439796" y="34247"/>
                </a:lnTo>
                <a:lnTo>
                  <a:pt x="2427335" y="16408"/>
                </a:lnTo>
                <a:lnTo>
                  <a:pt x="2409287" y="4398"/>
                </a:lnTo>
                <a:lnTo>
                  <a:pt x="2387879" y="0"/>
                </a:lnTo>
                <a:close/>
              </a:path>
              <a:path w="8402320" h="113664">
                <a:moveTo>
                  <a:pt x="2646921" y="0"/>
                </a:moveTo>
                <a:lnTo>
                  <a:pt x="2625331" y="4398"/>
                </a:lnTo>
                <a:lnTo>
                  <a:pt x="2607303" y="16408"/>
                </a:lnTo>
                <a:lnTo>
                  <a:pt x="2594943" y="34247"/>
                </a:lnTo>
                <a:lnTo>
                  <a:pt x="2590355" y="56133"/>
                </a:lnTo>
                <a:lnTo>
                  <a:pt x="2590355" y="56997"/>
                </a:lnTo>
                <a:lnTo>
                  <a:pt x="2594821" y="78884"/>
                </a:lnTo>
                <a:lnTo>
                  <a:pt x="2606979" y="96723"/>
                </a:lnTo>
                <a:lnTo>
                  <a:pt x="2624966" y="108732"/>
                </a:lnTo>
                <a:lnTo>
                  <a:pt x="2646921" y="113131"/>
                </a:lnTo>
                <a:lnTo>
                  <a:pt x="2668875" y="108732"/>
                </a:lnTo>
                <a:lnTo>
                  <a:pt x="2686862" y="96723"/>
                </a:lnTo>
                <a:lnTo>
                  <a:pt x="2699020" y="78884"/>
                </a:lnTo>
                <a:lnTo>
                  <a:pt x="2703487" y="56997"/>
                </a:lnTo>
                <a:lnTo>
                  <a:pt x="2703487" y="56133"/>
                </a:lnTo>
                <a:lnTo>
                  <a:pt x="2698838" y="34247"/>
                </a:lnTo>
                <a:lnTo>
                  <a:pt x="2686377" y="16408"/>
                </a:lnTo>
                <a:lnTo>
                  <a:pt x="2668329" y="4398"/>
                </a:lnTo>
                <a:lnTo>
                  <a:pt x="2646921" y="0"/>
                </a:lnTo>
                <a:close/>
              </a:path>
              <a:path w="8402320" h="113664">
                <a:moveTo>
                  <a:pt x="2905950" y="0"/>
                </a:moveTo>
                <a:lnTo>
                  <a:pt x="2884360" y="4398"/>
                </a:lnTo>
                <a:lnTo>
                  <a:pt x="2866332" y="16408"/>
                </a:lnTo>
                <a:lnTo>
                  <a:pt x="2853972" y="34247"/>
                </a:lnTo>
                <a:lnTo>
                  <a:pt x="2849384" y="56133"/>
                </a:lnTo>
                <a:lnTo>
                  <a:pt x="2849384" y="56997"/>
                </a:lnTo>
                <a:lnTo>
                  <a:pt x="2853851" y="78884"/>
                </a:lnTo>
                <a:lnTo>
                  <a:pt x="2866009" y="96723"/>
                </a:lnTo>
                <a:lnTo>
                  <a:pt x="2883996" y="108732"/>
                </a:lnTo>
                <a:lnTo>
                  <a:pt x="2905950" y="113131"/>
                </a:lnTo>
                <a:lnTo>
                  <a:pt x="2927904" y="108732"/>
                </a:lnTo>
                <a:lnTo>
                  <a:pt x="2945892" y="96723"/>
                </a:lnTo>
                <a:lnTo>
                  <a:pt x="2958049" y="78884"/>
                </a:lnTo>
                <a:lnTo>
                  <a:pt x="2962516" y="56997"/>
                </a:lnTo>
                <a:lnTo>
                  <a:pt x="2962516" y="56133"/>
                </a:lnTo>
                <a:lnTo>
                  <a:pt x="2957867" y="34247"/>
                </a:lnTo>
                <a:lnTo>
                  <a:pt x="2945406" y="16408"/>
                </a:lnTo>
                <a:lnTo>
                  <a:pt x="2927358" y="4398"/>
                </a:lnTo>
                <a:lnTo>
                  <a:pt x="2905950" y="0"/>
                </a:lnTo>
                <a:close/>
              </a:path>
              <a:path w="8402320" h="113664">
                <a:moveTo>
                  <a:pt x="3164992" y="0"/>
                </a:moveTo>
                <a:lnTo>
                  <a:pt x="3143402" y="4398"/>
                </a:lnTo>
                <a:lnTo>
                  <a:pt x="3125374" y="16408"/>
                </a:lnTo>
                <a:lnTo>
                  <a:pt x="3113014" y="34247"/>
                </a:lnTo>
                <a:lnTo>
                  <a:pt x="3108426" y="56133"/>
                </a:lnTo>
                <a:lnTo>
                  <a:pt x="3108426" y="56997"/>
                </a:lnTo>
                <a:lnTo>
                  <a:pt x="3112893" y="78884"/>
                </a:lnTo>
                <a:lnTo>
                  <a:pt x="3125050" y="96723"/>
                </a:lnTo>
                <a:lnTo>
                  <a:pt x="3143038" y="108732"/>
                </a:lnTo>
                <a:lnTo>
                  <a:pt x="3164992" y="113131"/>
                </a:lnTo>
                <a:lnTo>
                  <a:pt x="3186946" y="108732"/>
                </a:lnTo>
                <a:lnTo>
                  <a:pt x="3204933" y="96723"/>
                </a:lnTo>
                <a:lnTo>
                  <a:pt x="3217091" y="78884"/>
                </a:lnTo>
                <a:lnTo>
                  <a:pt x="3221558" y="56997"/>
                </a:lnTo>
                <a:lnTo>
                  <a:pt x="3221558" y="56133"/>
                </a:lnTo>
                <a:lnTo>
                  <a:pt x="3216909" y="34247"/>
                </a:lnTo>
                <a:lnTo>
                  <a:pt x="3204448" y="16408"/>
                </a:lnTo>
                <a:lnTo>
                  <a:pt x="3186400" y="4398"/>
                </a:lnTo>
                <a:lnTo>
                  <a:pt x="3164992" y="0"/>
                </a:lnTo>
                <a:close/>
              </a:path>
              <a:path w="8402320" h="113664">
                <a:moveTo>
                  <a:pt x="3424021" y="0"/>
                </a:moveTo>
                <a:lnTo>
                  <a:pt x="3402431" y="4398"/>
                </a:lnTo>
                <a:lnTo>
                  <a:pt x="3384403" y="16408"/>
                </a:lnTo>
                <a:lnTo>
                  <a:pt x="3372043" y="34247"/>
                </a:lnTo>
                <a:lnTo>
                  <a:pt x="3367455" y="56133"/>
                </a:lnTo>
                <a:lnTo>
                  <a:pt x="3367455" y="56997"/>
                </a:lnTo>
                <a:lnTo>
                  <a:pt x="3371922" y="78884"/>
                </a:lnTo>
                <a:lnTo>
                  <a:pt x="3384080" y="96723"/>
                </a:lnTo>
                <a:lnTo>
                  <a:pt x="3402067" y="108732"/>
                </a:lnTo>
                <a:lnTo>
                  <a:pt x="3424021" y="113131"/>
                </a:lnTo>
                <a:lnTo>
                  <a:pt x="3445975" y="108732"/>
                </a:lnTo>
                <a:lnTo>
                  <a:pt x="3463963" y="96723"/>
                </a:lnTo>
                <a:lnTo>
                  <a:pt x="3476120" y="78884"/>
                </a:lnTo>
                <a:lnTo>
                  <a:pt x="3480587" y="56997"/>
                </a:lnTo>
                <a:lnTo>
                  <a:pt x="3480587" y="56133"/>
                </a:lnTo>
                <a:lnTo>
                  <a:pt x="3475938" y="34247"/>
                </a:lnTo>
                <a:lnTo>
                  <a:pt x="3463477" y="16408"/>
                </a:lnTo>
                <a:lnTo>
                  <a:pt x="3445429" y="4398"/>
                </a:lnTo>
                <a:lnTo>
                  <a:pt x="3424021" y="0"/>
                </a:lnTo>
                <a:close/>
              </a:path>
              <a:path w="8402320" h="113664">
                <a:moveTo>
                  <a:pt x="3683063" y="0"/>
                </a:moveTo>
                <a:lnTo>
                  <a:pt x="3661473" y="4398"/>
                </a:lnTo>
                <a:lnTo>
                  <a:pt x="3643445" y="16408"/>
                </a:lnTo>
                <a:lnTo>
                  <a:pt x="3631085" y="34247"/>
                </a:lnTo>
                <a:lnTo>
                  <a:pt x="3626497" y="56133"/>
                </a:lnTo>
                <a:lnTo>
                  <a:pt x="3626497" y="56997"/>
                </a:lnTo>
                <a:lnTo>
                  <a:pt x="3630964" y="78884"/>
                </a:lnTo>
                <a:lnTo>
                  <a:pt x="3643122" y="96723"/>
                </a:lnTo>
                <a:lnTo>
                  <a:pt x="3661109" y="108732"/>
                </a:lnTo>
                <a:lnTo>
                  <a:pt x="3683063" y="113131"/>
                </a:lnTo>
                <a:lnTo>
                  <a:pt x="3705017" y="108732"/>
                </a:lnTo>
                <a:lnTo>
                  <a:pt x="3723005" y="96723"/>
                </a:lnTo>
                <a:lnTo>
                  <a:pt x="3735162" y="78884"/>
                </a:lnTo>
                <a:lnTo>
                  <a:pt x="3739629" y="56997"/>
                </a:lnTo>
                <a:lnTo>
                  <a:pt x="3739629" y="56133"/>
                </a:lnTo>
                <a:lnTo>
                  <a:pt x="3734980" y="34247"/>
                </a:lnTo>
                <a:lnTo>
                  <a:pt x="3722519" y="16408"/>
                </a:lnTo>
                <a:lnTo>
                  <a:pt x="3704471" y="4398"/>
                </a:lnTo>
                <a:lnTo>
                  <a:pt x="3683063" y="0"/>
                </a:lnTo>
                <a:close/>
              </a:path>
              <a:path w="8402320" h="113664">
                <a:moveTo>
                  <a:pt x="3942092" y="0"/>
                </a:moveTo>
                <a:lnTo>
                  <a:pt x="3920502" y="4398"/>
                </a:lnTo>
                <a:lnTo>
                  <a:pt x="3902475" y="16408"/>
                </a:lnTo>
                <a:lnTo>
                  <a:pt x="3890114" y="34247"/>
                </a:lnTo>
                <a:lnTo>
                  <a:pt x="3885526" y="56133"/>
                </a:lnTo>
                <a:lnTo>
                  <a:pt x="3885526" y="56997"/>
                </a:lnTo>
                <a:lnTo>
                  <a:pt x="3889993" y="78884"/>
                </a:lnTo>
                <a:lnTo>
                  <a:pt x="3902151" y="96723"/>
                </a:lnTo>
                <a:lnTo>
                  <a:pt x="3920138" y="108732"/>
                </a:lnTo>
                <a:lnTo>
                  <a:pt x="3942092" y="113131"/>
                </a:lnTo>
                <a:lnTo>
                  <a:pt x="3964047" y="108732"/>
                </a:lnTo>
                <a:lnTo>
                  <a:pt x="3982034" y="96723"/>
                </a:lnTo>
                <a:lnTo>
                  <a:pt x="3994192" y="78884"/>
                </a:lnTo>
                <a:lnTo>
                  <a:pt x="3998658" y="56997"/>
                </a:lnTo>
                <a:lnTo>
                  <a:pt x="3998658" y="56133"/>
                </a:lnTo>
                <a:lnTo>
                  <a:pt x="3994009" y="34247"/>
                </a:lnTo>
                <a:lnTo>
                  <a:pt x="3981548" y="16408"/>
                </a:lnTo>
                <a:lnTo>
                  <a:pt x="3963500" y="4398"/>
                </a:lnTo>
                <a:lnTo>
                  <a:pt x="3942092" y="0"/>
                </a:lnTo>
                <a:close/>
              </a:path>
              <a:path w="8402320" h="113664">
                <a:moveTo>
                  <a:pt x="4201134" y="0"/>
                </a:moveTo>
                <a:lnTo>
                  <a:pt x="4179544" y="4398"/>
                </a:lnTo>
                <a:lnTo>
                  <a:pt x="4161516" y="16408"/>
                </a:lnTo>
                <a:lnTo>
                  <a:pt x="4149156" y="34247"/>
                </a:lnTo>
                <a:lnTo>
                  <a:pt x="4144568" y="56133"/>
                </a:lnTo>
                <a:lnTo>
                  <a:pt x="4144568" y="56997"/>
                </a:lnTo>
                <a:lnTo>
                  <a:pt x="4149035" y="78884"/>
                </a:lnTo>
                <a:lnTo>
                  <a:pt x="4161193" y="96723"/>
                </a:lnTo>
                <a:lnTo>
                  <a:pt x="4179180" y="108732"/>
                </a:lnTo>
                <a:lnTo>
                  <a:pt x="4201134" y="113131"/>
                </a:lnTo>
                <a:lnTo>
                  <a:pt x="4223088" y="108732"/>
                </a:lnTo>
                <a:lnTo>
                  <a:pt x="4241076" y="96723"/>
                </a:lnTo>
                <a:lnTo>
                  <a:pt x="4253233" y="78884"/>
                </a:lnTo>
                <a:lnTo>
                  <a:pt x="4257700" y="56997"/>
                </a:lnTo>
                <a:lnTo>
                  <a:pt x="4257700" y="56133"/>
                </a:lnTo>
                <a:lnTo>
                  <a:pt x="4253051" y="34247"/>
                </a:lnTo>
                <a:lnTo>
                  <a:pt x="4240590" y="16408"/>
                </a:lnTo>
                <a:lnTo>
                  <a:pt x="4222542" y="4398"/>
                </a:lnTo>
                <a:lnTo>
                  <a:pt x="4201134" y="0"/>
                </a:lnTo>
                <a:close/>
              </a:path>
              <a:path w="8402320" h="113664">
                <a:moveTo>
                  <a:pt x="4460163" y="0"/>
                </a:moveTo>
                <a:lnTo>
                  <a:pt x="4438573" y="4398"/>
                </a:lnTo>
                <a:lnTo>
                  <a:pt x="4420546" y="16408"/>
                </a:lnTo>
                <a:lnTo>
                  <a:pt x="4408185" y="34247"/>
                </a:lnTo>
                <a:lnTo>
                  <a:pt x="4403598" y="56133"/>
                </a:lnTo>
                <a:lnTo>
                  <a:pt x="4403598" y="56997"/>
                </a:lnTo>
                <a:lnTo>
                  <a:pt x="4408064" y="78884"/>
                </a:lnTo>
                <a:lnTo>
                  <a:pt x="4420222" y="96723"/>
                </a:lnTo>
                <a:lnTo>
                  <a:pt x="4438209" y="108732"/>
                </a:lnTo>
                <a:lnTo>
                  <a:pt x="4460163" y="113131"/>
                </a:lnTo>
                <a:lnTo>
                  <a:pt x="4482118" y="108732"/>
                </a:lnTo>
                <a:lnTo>
                  <a:pt x="4500105" y="96723"/>
                </a:lnTo>
                <a:lnTo>
                  <a:pt x="4512263" y="78884"/>
                </a:lnTo>
                <a:lnTo>
                  <a:pt x="4516729" y="56997"/>
                </a:lnTo>
                <a:lnTo>
                  <a:pt x="4516729" y="56133"/>
                </a:lnTo>
                <a:lnTo>
                  <a:pt x="4512081" y="34247"/>
                </a:lnTo>
                <a:lnTo>
                  <a:pt x="4499619" y="16408"/>
                </a:lnTo>
                <a:lnTo>
                  <a:pt x="4481571" y="4398"/>
                </a:lnTo>
                <a:lnTo>
                  <a:pt x="4460163" y="0"/>
                </a:lnTo>
                <a:close/>
              </a:path>
              <a:path w="8402320" h="113664">
                <a:moveTo>
                  <a:pt x="4719205" y="0"/>
                </a:moveTo>
                <a:lnTo>
                  <a:pt x="4697615" y="4398"/>
                </a:lnTo>
                <a:lnTo>
                  <a:pt x="4679588" y="16408"/>
                </a:lnTo>
                <a:lnTo>
                  <a:pt x="4667227" y="34247"/>
                </a:lnTo>
                <a:lnTo>
                  <a:pt x="4662639" y="56133"/>
                </a:lnTo>
                <a:lnTo>
                  <a:pt x="4662639" y="56997"/>
                </a:lnTo>
                <a:lnTo>
                  <a:pt x="4667106" y="78884"/>
                </a:lnTo>
                <a:lnTo>
                  <a:pt x="4679264" y="96723"/>
                </a:lnTo>
                <a:lnTo>
                  <a:pt x="4697251" y="108732"/>
                </a:lnTo>
                <a:lnTo>
                  <a:pt x="4719205" y="113131"/>
                </a:lnTo>
                <a:lnTo>
                  <a:pt x="4741160" y="108732"/>
                </a:lnTo>
                <a:lnTo>
                  <a:pt x="4759147" y="96723"/>
                </a:lnTo>
                <a:lnTo>
                  <a:pt x="4771305" y="78884"/>
                </a:lnTo>
                <a:lnTo>
                  <a:pt x="4775771" y="56997"/>
                </a:lnTo>
                <a:lnTo>
                  <a:pt x="4775771" y="56133"/>
                </a:lnTo>
                <a:lnTo>
                  <a:pt x="4771122" y="34247"/>
                </a:lnTo>
                <a:lnTo>
                  <a:pt x="4758661" y="16408"/>
                </a:lnTo>
                <a:lnTo>
                  <a:pt x="4740613" y="4398"/>
                </a:lnTo>
                <a:lnTo>
                  <a:pt x="4719205" y="0"/>
                </a:lnTo>
                <a:close/>
              </a:path>
              <a:path w="8402320" h="113664">
                <a:moveTo>
                  <a:pt x="4978234" y="0"/>
                </a:moveTo>
                <a:lnTo>
                  <a:pt x="4956644" y="4398"/>
                </a:lnTo>
                <a:lnTo>
                  <a:pt x="4938617" y="16408"/>
                </a:lnTo>
                <a:lnTo>
                  <a:pt x="4926256" y="34247"/>
                </a:lnTo>
                <a:lnTo>
                  <a:pt x="4921669" y="56133"/>
                </a:lnTo>
                <a:lnTo>
                  <a:pt x="4921669" y="56997"/>
                </a:lnTo>
                <a:lnTo>
                  <a:pt x="4926135" y="78884"/>
                </a:lnTo>
                <a:lnTo>
                  <a:pt x="4938293" y="96723"/>
                </a:lnTo>
                <a:lnTo>
                  <a:pt x="4956280" y="108732"/>
                </a:lnTo>
                <a:lnTo>
                  <a:pt x="4978234" y="113131"/>
                </a:lnTo>
                <a:lnTo>
                  <a:pt x="5000189" y="108732"/>
                </a:lnTo>
                <a:lnTo>
                  <a:pt x="5018176" y="96723"/>
                </a:lnTo>
                <a:lnTo>
                  <a:pt x="5030334" y="78884"/>
                </a:lnTo>
                <a:lnTo>
                  <a:pt x="5034800" y="56997"/>
                </a:lnTo>
                <a:lnTo>
                  <a:pt x="5034800" y="56133"/>
                </a:lnTo>
                <a:lnTo>
                  <a:pt x="5030152" y="34247"/>
                </a:lnTo>
                <a:lnTo>
                  <a:pt x="5017690" y="16408"/>
                </a:lnTo>
                <a:lnTo>
                  <a:pt x="4999642" y="4398"/>
                </a:lnTo>
                <a:lnTo>
                  <a:pt x="4978234" y="0"/>
                </a:lnTo>
                <a:close/>
              </a:path>
              <a:path w="8402320" h="113664">
                <a:moveTo>
                  <a:pt x="5237276" y="0"/>
                </a:moveTo>
                <a:lnTo>
                  <a:pt x="5215686" y="4398"/>
                </a:lnTo>
                <a:lnTo>
                  <a:pt x="5197659" y="16408"/>
                </a:lnTo>
                <a:lnTo>
                  <a:pt x="5185298" y="34247"/>
                </a:lnTo>
                <a:lnTo>
                  <a:pt x="5180711" y="56133"/>
                </a:lnTo>
                <a:lnTo>
                  <a:pt x="5180711" y="56997"/>
                </a:lnTo>
                <a:lnTo>
                  <a:pt x="5185177" y="78884"/>
                </a:lnTo>
                <a:lnTo>
                  <a:pt x="5197335" y="96723"/>
                </a:lnTo>
                <a:lnTo>
                  <a:pt x="5215322" y="108732"/>
                </a:lnTo>
                <a:lnTo>
                  <a:pt x="5237276" y="113131"/>
                </a:lnTo>
                <a:lnTo>
                  <a:pt x="5259231" y="108732"/>
                </a:lnTo>
                <a:lnTo>
                  <a:pt x="5277218" y="96723"/>
                </a:lnTo>
                <a:lnTo>
                  <a:pt x="5289376" y="78884"/>
                </a:lnTo>
                <a:lnTo>
                  <a:pt x="5293842" y="56997"/>
                </a:lnTo>
                <a:lnTo>
                  <a:pt x="5293842" y="56133"/>
                </a:lnTo>
                <a:lnTo>
                  <a:pt x="5289194" y="34247"/>
                </a:lnTo>
                <a:lnTo>
                  <a:pt x="5276732" y="16408"/>
                </a:lnTo>
                <a:lnTo>
                  <a:pt x="5258684" y="4398"/>
                </a:lnTo>
                <a:lnTo>
                  <a:pt x="5237276" y="0"/>
                </a:lnTo>
                <a:close/>
              </a:path>
              <a:path w="8402320" h="113664">
                <a:moveTo>
                  <a:pt x="5496306" y="0"/>
                </a:moveTo>
                <a:lnTo>
                  <a:pt x="5474716" y="4398"/>
                </a:lnTo>
                <a:lnTo>
                  <a:pt x="5456688" y="16408"/>
                </a:lnTo>
                <a:lnTo>
                  <a:pt x="5444328" y="34247"/>
                </a:lnTo>
                <a:lnTo>
                  <a:pt x="5439740" y="56133"/>
                </a:lnTo>
                <a:lnTo>
                  <a:pt x="5439740" y="56997"/>
                </a:lnTo>
                <a:lnTo>
                  <a:pt x="5444206" y="78884"/>
                </a:lnTo>
                <a:lnTo>
                  <a:pt x="5456364" y="96723"/>
                </a:lnTo>
                <a:lnTo>
                  <a:pt x="5474351" y="108732"/>
                </a:lnTo>
                <a:lnTo>
                  <a:pt x="5496306" y="113131"/>
                </a:lnTo>
                <a:lnTo>
                  <a:pt x="5518260" y="108732"/>
                </a:lnTo>
                <a:lnTo>
                  <a:pt x="5536247" y="96723"/>
                </a:lnTo>
                <a:lnTo>
                  <a:pt x="5548405" y="78884"/>
                </a:lnTo>
                <a:lnTo>
                  <a:pt x="5552871" y="56997"/>
                </a:lnTo>
                <a:lnTo>
                  <a:pt x="5552871" y="56133"/>
                </a:lnTo>
                <a:lnTo>
                  <a:pt x="5548223" y="34247"/>
                </a:lnTo>
                <a:lnTo>
                  <a:pt x="5535761" y="16408"/>
                </a:lnTo>
                <a:lnTo>
                  <a:pt x="5517713" y="4398"/>
                </a:lnTo>
                <a:lnTo>
                  <a:pt x="5496306" y="0"/>
                </a:lnTo>
                <a:close/>
              </a:path>
              <a:path w="8402320" h="113664">
                <a:moveTo>
                  <a:pt x="5755347" y="0"/>
                </a:moveTo>
                <a:lnTo>
                  <a:pt x="5733757" y="4398"/>
                </a:lnTo>
                <a:lnTo>
                  <a:pt x="5715730" y="16408"/>
                </a:lnTo>
                <a:lnTo>
                  <a:pt x="5703369" y="34247"/>
                </a:lnTo>
                <a:lnTo>
                  <a:pt x="5698782" y="56133"/>
                </a:lnTo>
                <a:lnTo>
                  <a:pt x="5698782" y="56997"/>
                </a:lnTo>
                <a:lnTo>
                  <a:pt x="5703248" y="78884"/>
                </a:lnTo>
                <a:lnTo>
                  <a:pt x="5715406" y="96723"/>
                </a:lnTo>
                <a:lnTo>
                  <a:pt x="5733393" y="108732"/>
                </a:lnTo>
                <a:lnTo>
                  <a:pt x="5755347" y="113131"/>
                </a:lnTo>
                <a:lnTo>
                  <a:pt x="5777302" y="108732"/>
                </a:lnTo>
                <a:lnTo>
                  <a:pt x="5795289" y="96723"/>
                </a:lnTo>
                <a:lnTo>
                  <a:pt x="5807447" y="78884"/>
                </a:lnTo>
                <a:lnTo>
                  <a:pt x="5811913" y="56997"/>
                </a:lnTo>
                <a:lnTo>
                  <a:pt x="5811913" y="56133"/>
                </a:lnTo>
                <a:lnTo>
                  <a:pt x="5807265" y="34247"/>
                </a:lnTo>
                <a:lnTo>
                  <a:pt x="5794803" y="16408"/>
                </a:lnTo>
                <a:lnTo>
                  <a:pt x="5776755" y="4398"/>
                </a:lnTo>
                <a:lnTo>
                  <a:pt x="5755347" y="0"/>
                </a:lnTo>
                <a:close/>
              </a:path>
              <a:path w="8402320" h="113664">
                <a:moveTo>
                  <a:pt x="6014377" y="0"/>
                </a:moveTo>
                <a:lnTo>
                  <a:pt x="5992787" y="4398"/>
                </a:lnTo>
                <a:lnTo>
                  <a:pt x="5974759" y="16408"/>
                </a:lnTo>
                <a:lnTo>
                  <a:pt x="5962399" y="34247"/>
                </a:lnTo>
                <a:lnTo>
                  <a:pt x="5957811" y="56133"/>
                </a:lnTo>
                <a:lnTo>
                  <a:pt x="5957811" y="56997"/>
                </a:lnTo>
                <a:lnTo>
                  <a:pt x="5962277" y="78884"/>
                </a:lnTo>
                <a:lnTo>
                  <a:pt x="5974435" y="96723"/>
                </a:lnTo>
                <a:lnTo>
                  <a:pt x="5992422" y="108732"/>
                </a:lnTo>
                <a:lnTo>
                  <a:pt x="6014377" y="113131"/>
                </a:lnTo>
                <a:lnTo>
                  <a:pt x="6036331" y="108732"/>
                </a:lnTo>
                <a:lnTo>
                  <a:pt x="6054318" y="96723"/>
                </a:lnTo>
                <a:lnTo>
                  <a:pt x="6066476" y="78884"/>
                </a:lnTo>
                <a:lnTo>
                  <a:pt x="6070942" y="56997"/>
                </a:lnTo>
                <a:lnTo>
                  <a:pt x="6070942" y="56133"/>
                </a:lnTo>
                <a:lnTo>
                  <a:pt x="6066294" y="34247"/>
                </a:lnTo>
                <a:lnTo>
                  <a:pt x="6053832" y="16408"/>
                </a:lnTo>
                <a:lnTo>
                  <a:pt x="6035784" y="4398"/>
                </a:lnTo>
                <a:lnTo>
                  <a:pt x="6014377" y="0"/>
                </a:lnTo>
                <a:close/>
              </a:path>
              <a:path w="8402320" h="113664">
                <a:moveTo>
                  <a:pt x="6273419" y="0"/>
                </a:moveTo>
                <a:lnTo>
                  <a:pt x="6251829" y="4398"/>
                </a:lnTo>
                <a:lnTo>
                  <a:pt x="6233801" y="16408"/>
                </a:lnTo>
                <a:lnTo>
                  <a:pt x="6221441" y="34247"/>
                </a:lnTo>
                <a:lnTo>
                  <a:pt x="6216853" y="56133"/>
                </a:lnTo>
                <a:lnTo>
                  <a:pt x="6216853" y="56997"/>
                </a:lnTo>
                <a:lnTo>
                  <a:pt x="6221319" y="78884"/>
                </a:lnTo>
                <a:lnTo>
                  <a:pt x="6233477" y="96723"/>
                </a:lnTo>
                <a:lnTo>
                  <a:pt x="6251464" y="108732"/>
                </a:lnTo>
                <a:lnTo>
                  <a:pt x="6273419" y="113131"/>
                </a:lnTo>
                <a:lnTo>
                  <a:pt x="6295373" y="108732"/>
                </a:lnTo>
                <a:lnTo>
                  <a:pt x="6313360" y="96723"/>
                </a:lnTo>
                <a:lnTo>
                  <a:pt x="6325518" y="78884"/>
                </a:lnTo>
                <a:lnTo>
                  <a:pt x="6329984" y="56997"/>
                </a:lnTo>
                <a:lnTo>
                  <a:pt x="6329984" y="56133"/>
                </a:lnTo>
                <a:lnTo>
                  <a:pt x="6325336" y="34247"/>
                </a:lnTo>
                <a:lnTo>
                  <a:pt x="6312874" y="16408"/>
                </a:lnTo>
                <a:lnTo>
                  <a:pt x="6294826" y="4398"/>
                </a:lnTo>
                <a:lnTo>
                  <a:pt x="6273419" y="0"/>
                </a:lnTo>
                <a:close/>
              </a:path>
              <a:path w="8402320" h="113664">
                <a:moveTo>
                  <a:pt x="6532448" y="0"/>
                </a:moveTo>
                <a:lnTo>
                  <a:pt x="6510858" y="4398"/>
                </a:lnTo>
                <a:lnTo>
                  <a:pt x="6492830" y="16408"/>
                </a:lnTo>
                <a:lnTo>
                  <a:pt x="6480470" y="34247"/>
                </a:lnTo>
                <a:lnTo>
                  <a:pt x="6475882" y="56133"/>
                </a:lnTo>
                <a:lnTo>
                  <a:pt x="6475882" y="56997"/>
                </a:lnTo>
                <a:lnTo>
                  <a:pt x="6480348" y="78884"/>
                </a:lnTo>
                <a:lnTo>
                  <a:pt x="6492506" y="96723"/>
                </a:lnTo>
                <a:lnTo>
                  <a:pt x="6510493" y="108732"/>
                </a:lnTo>
                <a:lnTo>
                  <a:pt x="6532448" y="113131"/>
                </a:lnTo>
                <a:lnTo>
                  <a:pt x="6554402" y="108732"/>
                </a:lnTo>
                <a:lnTo>
                  <a:pt x="6572389" y="96723"/>
                </a:lnTo>
                <a:lnTo>
                  <a:pt x="6584547" y="78884"/>
                </a:lnTo>
                <a:lnTo>
                  <a:pt x="6589013" y="56997"/>
                </a:lnTo>
                <a:lnTo>
                  <a:pt x="6589013" y="56133"/>
                </a:lnTo>
                <a:lnTo>
                  <a:pt x="6584365" y="34247"/>
                </a:lnTo>
                <a:lnTo>
                  <a:pt x="6571903" y="16408"/>
                </a:lnTo>
                <a:lnTo>
                  <a:pt x="6553856" y="4398"/>
                </a:lnTo>
                <a:lnTo>
                  <a:pt x="6532448" y="0"/>
                </a:lnTo>
                <a:close/>
              </a:path>
              <a:path w="8402320" h="113664">
                <a:moveTo>
                  <a:pt x="6791490" y="0"/>
                </a:moveTo>
                <a:lnTo>
                  <a:pt x="6769900" y="4398"/>
                </a:lnTo>
                <a:lnTo>
                  <a:pt x="6751872" y="16408"/>
                </a:lnTo>
                <a:lnTo>
                  <a:pt x="6739512" y="34247"/>
                </a:lnTo>
                <a:lnTo>
                  <a:pt x="6734924" y="56133"/>
                </a:lnTo>
                <a:lnTo>
                  <a:pt x="6734924" y="56997"/>
                </a:lnTo>
                <a:lnTo>
                  <a:pt x="6739390" y="78884"/>
                </a:lnTo>
                <a:lnTo>
                  <a:pt x="6751548" y="96723"/>
                </a:lnTo>
                <a:lnTo>
                  <a:pt x="6769535" y="108732"/>
                </a:lnTo>
                <a:lnTo>
                  <a:pt x="6791490" y="113131"/>
                </a:lnTo>
                <a:lnTo>
                  <a:pt x="6813444" y="108732"/>
                </a:lnTo>
                <a:lnTo>
                  <a:pt x="6831431" y="96723"/>
                </a:lnTo>
                <a:lnTo>
                  <a:pt x="6843589" y="78884"/>
                </a:lnTo>
                <a:lnTo>
                  <a:pt x="6848055" y="56997"/>
                </a:lnTo>
                <a:lnTo>
                  <a:pt x="6848055" y="56133"/>
                </a:lnTo>
                <a:lnTo>
                  <a:pt x="6843407" y="34247"/>
                </a:lnTo>
                <a:lnTo>
                  <a:pt x="6830945" y="16408"/>
                </a:lnTo>
                <a:lnTo>
                  <a:pt x="6812897" y="4398"/>
                </a:lnTo>
                <a:lnTo>
                  <a:pt x="6791490" y="0"/>
                </a:lnTo>
                <a:close/>
              </a:path>
              <a:path w="8402320" h="113664">
                <a:moveTo>
                  <a:pt x="7050519" y="0"/>
                </a:moveTo>
                <a:lnTo>
                  <a:pt x="7028929" y="4398"/>
                </a:lnTo>
                <a:lnTo>
                  <a:pt x="7010901" y="16408"/>
                </a:lnTo>
                <a:lnTo>
                  <a:pt x="6998541" y="34247"/>
                </a:lnTo>
                <a:lnTo>
                  <a:pt x="6993953" y="56133"/>
                </a:lnTo>
                <a:lnTo>
                  <a:pt x="6993953" y="56997"/>
                </a:lnTo>
                <a:lnTo>
                  <a:pt x="6998419" y="78884"/>
                </a:lnTo>
                <a:lnTo>
                  <a:pt x="7010577" y="96723"/>
                </a:lnTo>
                <a:lnTo>
                  <a:pt x="7028564" y="108732"/>
                </a:lnTo>
                <a:lnTo>
                  <a:pt x="7050519" y="113131"/>
                </a:lnTo>
                <a:lnTo>
                  <a:pt x="7072473" y="108732"/>
                </a:lnTo>
                <a:lnTo>
                  <a:pt x="7090460" y="96723"/>
                </a:lnTo>
                <a:lnTo>
                  <a:pt x="7102618" y="78884"/>
                </a:lnTo>
                <a:lnTo>
                  <a:pt x="7107085" y="56997"/>
                </a:lnTo>
                <a:lnTo>
                  <a:pt x="7107085" y="56133"/>
                </a:lnTo>
                <a:lnTo>
                  <a:pt x="7102436" y="34247"/>
                </a:lnTo>
                <a:lnTo>
                  <a:pt x="7089975" y="16408"/>
                </a:lnTo>
                <a:lnTo>
                  <a:pt x="7071927" y="4398"/>
                </a:lnTo>
                <a:lnTo>
                  <a:pt x="7050519" y="0"/>
                </a:lnTo>
                <a:close/>
              </a:path>
              <a:path w="8402320" h="113664">
                <a:moveTo>
                  <a:pt x="7309561" y="0"/>
                </a:moveTo>
                <a:lnTo>
                  <a:pt x="7287971" y="4398"/>
                </a:lnTo>
                <a:lnTo>
                  <a:pt x="7269943" y="16408"/>
                </a:lnTo>
                <a:lnTo>
                  <a:pt x="7257583" y="34247"/>
                </a:lnTo>
                <a:lnTo>
                  <a:pt x="7252995" y="56133"/>
                </a:lnTo>
                <a:lnTo>
                  <a:pt x="7252995" y="56997"/>
                </a:lnTo>
                <a:lnTo>
                  <a:pt x="7257461" y="78884"/>
                </a:lnTo>
                <a:lnTo>
                  <a:pt x="7269619" y="96723"/>
                </a:lnTo>
                <a:lnTo>
                  <a:pt x="7287606" y="108732"/>
                </a:lnTo>
                <a:lnTo>
                  <a:pt x="7309561" y="113131"/>
                </a:lnTo>
                <a:lnTo>
                  <a:pt x="7331515" y="108732"/>
                </a:lnTo>
                <a:lnTo>
                  <a:pt x="7349502" y="96723"/>
                </a:lnTo>
                <a:lnTo>
                  <a:pt x="7361660" y="78884"/>
                </a:lnTo>
                <a:lnTo>
                  <a:pt x="7366127" y="56997"/>
                </a:lnTo>
                <a:lnTo>
                  <a:pt x="7366127" y="56133"/>
                </a:lnTo>
                <a:lnTo>
                  <a:pt x="7361478" y="34247"/>
                </a:lnTo>
                <a:lnTo>
                  <a:pt x="7349016" y="16408"/>
                </a:lnTo>
                <a:lnTo>
                  <a:pt x="7330969" y="4398"/>
                </a:lnTo>
                <a:lnTo>
                  <a:pt x="7309561" y="0"/>
                </a:lnTo>
                <a:close/>
              </a:path>
              <a:path w="8402320" h="113664">
                <a:moveTo>
                  <a:pt x="7568590" y="0"/>
                </a:moveTo>
                <a:lnTo>
                  <a:pt x="7547000" y="4398"/>
                </a:lnTo>
                <a:lnTo>
                  <a:pt x="7528972" y="16408"/>
                </a:lnTo>
                <a:lnTo>
                  <a:pt x="7516612" y="34247"/>
                </a:lnTo>
                <a:lnTo>
                  <a:pt x="7512024" y="56133"/>
                </a:lnTo>
                <a:lnTo>
                  <a:pt x="7512024" y="56997"/>
                </a:lnTo>
                <a:lnTo>
                  <a:pt x="7516491" y="78884"/>
                </a:lnTo>
                <a:lnTo>
                  <a:pt x="7528648" y="96723"/>
                </a:lnTo>
                <a:lnTo>
                  <a:pt x="7546636" y="108732"/>
                </a:lnTo>
                <a:lnTo>
                  <a:pt x="7568590" y="113131"/>
                </a:lnTo>
                <a:lnTo>
                  <a:pt x="7590544" y="108732"/>
                </a:lnTo>
                <a:lnTo>
                  <a:pt x="7608531" y="96723"/>
                </a:lnTo>
                <a:lnTo>
                  <a:pt x="7620689" y="78884"/>
                </a:lnTo>
                <a:lnTo>
                  <a:pt x="7625156" y="56997"/>
                </a:lnTo>
                <a:lnTo>
                  <a:pt x="7625156" y="56133"/>
                </a:lnTo>
                <a:lnTo>
                  <a:pt x="7620507" y="34247"/>
                </a:lnTo>
                <a:lnTo>
                  <a:pt x="7608046" y="16408"/>
                </a:lnTo>
                <a:lnTo>
                  <a:pt x="7589998" y="4398"/>
                </a:lnTo>
                <a:lnTo>
                  <a:pt x="7568590" y="0"/>
                </a:lnTo>
                <a:close/>
              </a:path>
              <a:path w="8402320" h="113664">
                <a:moveTo>
                  <a:pt x="7827632" y="0"/>
                </a:moveTo>
                <a:lnTo>
                  <a:pt x="7806042" y="4398"/>
                </a:lnTo>
                <a:lnTo>
                  <a:pt x="7788014" y="16408"/>
                </a:lnTo>
                <a:lnTo>
                  <a:pt x="7775654" y="34247"/>
                </a:lnTo>
                <a:lnTo>
                  <a:pt x="7771066" y="56133"/>
                </a:lnTo>
                <a:lnTo>
                  <a:pt x="7771066" y="56997"/>
                </a:lnTo>
                <a:lnTo>
                  <a:pt x="7775532" y="78884"/>
                </a:lnTo>
                <a:lnTo>
                  <a:pt x="7787690" y="96723"/>
                </a:lnTo>
                <a:lnTo>
                  <a:pt x="7805677" y="108732"/>
                </a:lnTo>
                <a:lnTo>
                  <a:pt x="7827632" y="113131"/>
                </a:lnTo>
                <a:lnTo>
                  <a:pt x="7849586" y="108732"/>
                </a:lnTo>
                <a:lnTo>
                  <a:pt x="7867573" y="96723"/>
                </a:lnTo>
                <a:lnTo>
                  <a:pt x="7879731" y="78884"/>
                </a:lnTo>
                <a:lnTo>
                  <a:pt x="7884198" y="56997"/>
                </a:lnTo>
                <a:lnTo>
                  <a:pt x="7884198" y="56133"/>
                </a:lnTo>
                <a:lnTo>
                  <a:pt x="7879549" y="34247"/>
                </a:lnTo>
                <a:lnTo>
                  <a:pt x="7867088" y="16408"/>
                </a:lnTo>
                <a:lnTo>
                  <a:pt x="7849040" y="4398"/>
                </a:lnTo>
                <a:lnTo>
                  <a:pt x="7827632" y="0"/>
                </a:lnTo>
                <a:close/>
              </a:path>
              <a:path w="8402320" h="113664">
                <a:moveTo>
                  <a:pt x="8086661" y="0"/>
                </a:moveTo>
                <a:lnTo>
                  <a:pt x="8065071" y="4398"/>
                </a:lnTo>
                <a:lnTo>
                  <a:pt x="8047043" y="16408"/>
                </a:lnTo>
                <a:lnTo>
                  <a:pt x="8034683" y="34247"/>
                </a:lnTo>
                <a:lnTo>
                  <a:pt x="8030095" y="56133"/>
                </a:lnTo>
                <a:lnTo>
                  <a:pt x="8030095" y="56997"/>
                </a:lnTo>
                <a:lnTo>
                  <a:pt x="8034562" y="78884"/>
                </a:lnTo>
                <a:lnTo>
                  <a:pt x="8046719" y="96723"/>
                </a:lnTo>
                <a:lnTo>
                  <a:pt x="8064707" y="108732"/>
                </a:lnTo>
                <a:lnTo>
                  <a:pt x="8086661" y="113131"/>
                </a:lnTo>
                <a:lnTo>
                  <a:pt x="8108615" y="108732"/>
                </a:lnTo>
                <a:lnTo>
                  <a:pt x="8126603" y="96723"/>
                </a:lnTo>
                <a:lnTo>
                  <a:pt x="8138760" y="78884"/>
                </a:lnTo>
                <a:lnTo>
                  <a:pt x="8143227" y="56997"/>
                </a:lnTo>
                <a:lnTo>
                  <a:pt x="8143227" y="56133"/>
                </a:lnTo>
                <a:lnTo>
                  <a:pt x="8138578" y="34247"/>
                </a:lnTo>
                <a:lnTo>
                  <a:pt x="8126117" y="16408"/>
                </a:lnTo>
                <a:lnTo>
                  <a:pt x="8108069" y="4398"/>
                </a:lnTo>
                <a:lnTo>
                  <a:pt x="8086661" y="0"/>
                </a:lnTo>
                <a:close/>
              </a:path>
              <a:path w="8402320" h="113664">
                <a:moveTo>
                  <a:pt x="8345703" y="0"/>
                </a:moveTo>
                <a:lnTo>
                  <a:pt x="8324113" y="4398"/>
                </a:lnTo>
                <a:lnTo>
                  <a:pt x="8306085" y="16408"/>
                </a:lnTo>
                <a:lnTo>
                  <a:pt x="8293725" y="34247"/>
                </a:lnTo>
                <a:lnTo>
                  <a:pt x="8289137" y="56133"/>
                </a:lnTo>
                <a:lnTo>
                  <a:pt x="8289137" y="56997"/>
                </a:lnTo>
                <a:lnTo>
                  <a:pt x="8293604" y="78884"/>
                </a:lnTo>
                <a:lnTo>
                  <a:pt x="8305761" y="96723"/>
                </a:lnTo>
                <a:lnTo>
                  <a:pt x="8323749" y="108732"/>
                </a:lnTo>
                <a:lnTo>
                  <a:pt x="8345703" y="113131"/>
                </a:lnTo>
                <a:lnTo>
                  <a:pt x="8367657" y="108732"/>
                </a:lnTo>
                <a:lnTo>
                  <a:pt x="8385644" y="96723"/>
                </a:lnTo>
                <a:lnTo>
                  <a:pt x="8397802" y="78884"/>
                </a:lnTo>
                <a:lnTo>
                  <a:pt x="8402269" y="56997"/>
                </a:lnTo>
                <a:lnTo>
                  <a:pt x="8402269" y="56133"/>
                </a:lnTo>
                <a:lnTo>
                  <a:pt x="8397620" y="34247"/>
                </a:lnTo>
                <a:lnTo>
                  <a:pt x="8385159" y="16408"/>
                </a:lnTo>
                <a:lnTo>
                  <a:pt x="8367111" y="4398"/>
                </a:lnTo>
                <a:lnTo>
                  <a:pt x="8345703" y="0"/>
                </a:lnTo>
                <a:close/>
              </a:path>
            </a:pathLst>
          </a:custGeom>
          <a:solidFill>
            <a:srgbClr val="E2E3E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pic>
        <p:nvPicPr>
          <p:cNvPr id="6" name="Picture 8">
            <a:extLst>
              <a:ext uri="{FF2B5EF4-FFF2-40B4-BE49-F238E27FC236}">
                <a16:creationId xmlns:a16="http://schemas.microsoft.com/office/drawing/2014/main" id="{F4EFB9B0-E7BB-E569-EFC7-378111BA03D3}"/>
              </a:ext>
            </a:extLst>
          </p:cNvPr>
          <p:cNvPicPr>
            <a:picLocks noChangeAspect="1"/>
          </p:cNvPicPr>
          <p:nvPr userDrawn="1"/>
        </p:nvPicPr>
        <p:blipFill>
          <a:blip r:embed="rId2">
            <a:extLst>
              <a:ext uri="{28A0092B-C50C-407E-A947-70E740481C1C}">
                <a14:useLocalDpi xmlns:a14="http://schemas.microsoft.com/office/drawing/2010/main" val="0"/>
              </a:ext>
            </a:extLst>
          </a:blip>
          <a:srcRect l="-3178" r="87106"/>
          <a:stretch>
            <a:fillRect/>
          </a:stretch>
        </p:blipFill>
        <p:spPr bwMode="auto">
          <a:xfrm>
            <a:off x="8031163" y="6022975"/>
            <a:ext cx="823912"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9">
            <a:extLst>
              <a:ext uri="{FF2B5EF4-FFF2-40B4-BE49-F238E27FC236}">
                <a16:creationId xmlns:a16="http://schemas.microsoft.com/office/drawing/2014/main" id="{0A1D0F72-679C-FFEF-64F9-2C00CC91E707}"/>
              </a:ext>
            </a:extLst>
          </p:cNvPr>
          <p:cNvPicPr>
            <a:picLocks noChangeAspect="1"/>
          </p:cNvPicPr>
          <p:nvPr userDrawn="1"/>
        </p:nvPicPr>
        <p:blipFill>
          <a:blip r:embed="rId2">
            <a:extLst>
              <a:ext uri="{28A0092B-C50C-407E-A947-70E740481C1C}">
                <a14:useLocalDpi xmlns:a14="http://schemas.microsoft.com/office/drawing/2010/main" val="0"/>
              </a:ext>
            </a:extLst>
          </a:blip>
          <a:srcRect l="52269" r="35178"/>
          <a:stretch>
            <a:fillRect/>
          </a:stretch>
        </p:blipFill>
        <p:spPr bwMode="auto">
          <a:xfrm>
            <a:off x="371475" y="5953125"/>
            <a:ext cx="639763"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5D42F280-26EE-9216-8704-AD334D4D3BC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7875" y="3733800"/>
            <a:ext cx="7588250"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ctrTitle"/>
          </p:nvPr>
        </p:nvSpPr>
        <p:spPr>
          <a:xfrm>
            <a:off x="685800" y="2130425"/>
            <a:ext cx="7772400" cy="1470025"/>
          </a:xfrm>
        </p:spPr>
        <p:txBody>
          <a:bodyPr>
            <a:normAutofit/>
          </a:bodyPr>
          <a:lstStyle>
            <a:lvl1pPr algn="l">
              <a:defRPr sz="2800">
                <a:solidFill>
                  <a:srgbClr val="00A94F"/>
                </a:solidFill>
                <a:latin typeface="Arial Rounded MT Bold" panose="020F0704030504030204" pitchFamily="34" charset="0"/>
              </a:defRPr>
            </a:lvl1pPr>
          </a:lstStyle>
          <a:p>
            <a:r>
              <a:rPr lang="en-US"/>
              <a:t>Click to edit Master title style</a:t>
            </a:r>
            <a:endParaRPr lang="en-US" dirty="0"/>
          </a:p>
        </p:txBody>
      </p:sp>
      <p:sp>
        <p:nvSpPr>
          <p:cNvPr id="9" name="Subtitle 2"/>
          <p:cNvSpPr>
            <a:spLocks noGrp="1"/>
          </p:cNvSpPr>
          <p:nvPr>
            <p:ph type="subTitle" idx="1"/>
          </p:nvPr>
        </p:nvSpPr>
        <p:spPr>
          <a:xfrm>
            <a:off x="685800" y="3886200"/>
            <a:ext cx="7772400" cy="1371600"/>
          </a:xfrm>
        </p:spPr>
        <p:txBody>
          <a:bodyPr>
            <a:normAutofit/>
          </a:bodyPr>
          <a:lstStyle>
            <a:lvl1pPr marL="0" indent="0" algn="l">
              <a:buNone/>
              <a:defRPr sz="2400" b="1">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64844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83850A05-BBFC-4ECE-ED56-0DCB36B820AF}"/>
              </a:ext>
            </a:extLst>
          </p:cNvPr>
          <p:cNvSpPr txBox="1">
            <a:spLocks/>
          </p:cNvSpPr>
          <p:nvPr userDrawn="1"/>
        </p:nvSpPr>
        <p:spPr>
          <a:xfrm>
            <a:off x="7924800" y="6264275"/>
            <a:ext cx="762000" cy="365125"/>
          </a:xfrm>
          <a:prstGeom prst="rect">
            <a:avLst/>
          </a:prstGeom>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r" eaLnBrk="1" hangingPunct="1">
              <a:defRPr/>
            </a:pPr>
            <a:fld id="{1F65F653-2E73-45CE-9988-6C9927F08E89}" type="slidenum">
              <a:rPr lang="en-US" altLang="en-US" sz="1600" smtClean="0">
                <a:solidFill>
                  <a:srgbClr val="7F7F7F"/>
                </a:solidFill>
                <a:cs typeface="Arial" panose="020B0604020202020204" pitchFamily="34" charset="0"/>
              </a:rPr>
              <a:pPr algn="r" eaLnBrk="1" hangingPunct="1">
                <a:defRPr/>
              </a:pPr>
              <a:t>‹#›</a:t>
            </a:fld>
            <a:endParaRPr lang="en-US" altLang="en-US" sz="1600">
              <a:solidFill>
                <a:srgbClr val="7F7F7F"/>
              </a:solidFill>
              <a:cs typeface="Arial" panose="020B0604020202020204" pitchFamily="34" charset="0"/>
            </a:endParaRPr>
          </a:p>
        </p:txBody>
      </p:sp>
      <p:pic>
        <p:nvPicPr>
          <p:cNvPr id="3" name="Picture 5">
            <a:extLst>
              <a:ext uri="{FF2B5EF4-FFF2-40B4-BE49-F238E27FC236}">
                <a16:creationId xmlns:a16="http://schemas.microsoft.com/office/drawing/2014/main" id="{45B83619-9A4B-8F6E-CACE-CD37F8705FD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5625" y="1150938"/>
            <a:ext cx="8045450"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sz="half" idx="2"/>
          </p:nvPr>
        </p:nvSpPr>
        <p:spPr>
          <a:xfrm>
            <a:off x="4648200" y="1295400"/>
            <a:ext cx="4038600" cy="4953000"/>
          </a:xfrm>
        </p:spPr>
        <p:txBody>
          <a:bodyPr>
            <a:normAutofit/>
          </a:bodyPr>
          <a:lstStyle>
            <a:lvl1pPr>
              <a:defRPr sz="2400">
                <a:solidFill>
                  <a:srgbClr val="000000"/>
                </a:solidFill>
              </a:defRPr>
            </a:lvl1pPr>
            <a:lvl2pPr>
              <a:defRPr sz="2400">
                <a:solidFill>
                  <a:srgbClr val="000000"/>
                </a:solidFill>
              </a:defRPr>
            </a:lvl2pPr>
            <a:lvl3pPr>
              <a:defRPr sz="2400">
                <a:solidFill>
                  <a:srgbClr val="000000"/>
                </a:solidFill>
              </a:defRPr>
            </a:lvl3pPr>
            <a:lvl4pPr>
              <a:defRPr sz="2400">
                <a:solidFill>
                  <a:srgbClr val="000000"/>
                </a:solidFill>
              </a:defRPr>
            </a:lvl4pPr>
            <a:lvl5pPr>
              <a:defRPr sz="2400">
                <a:solidFill>
                  <a:srgbClr val="00000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p:nvPr>
        </p:nvSpPr>
        <p:spPr>
          <a:xfrm>
            <a:off x="457200" y="274638"/>
            <a:ext cx="8229600" cy="792162"/>
          </a:xfrm>
        </p:spPr>
        <p:txBody>
          <a:bodyPr>
            <a:normAutofit/>
          </a:bodyPr>
          <a:lstStyle>
            <a:lvl1pPr algn="l">
              <a:defRPr sz="2800">
                <a:solidFill>
                  <a:srgbClr val="00A94F"/>
                </a:solidFill>
                <a:latin typeface="Arial Rounded MT Bold" panose="020F0704030504030204" pitchFamily="34" charset="0"/>
              </a:defRPr>
            </a:lvl1pPr>
          </a:lstStyle>
          <a:p>
            <a:r>
              <a:rPr lang="en-US"/>
              <a:t>Click to edit Master title style</a:t>
            </a:r>
            <a:endParaRPr lang="en-US" dirty="0"/>
          </a:p>
        </p:txBody>
      </p:sp>
      <p:sp>
        <p:nvSpPr>
          <p:cNvPr id="10" name="Content Placeholder 9"/>
          <p:cNvSpPr>
            <a:spLocks noGrp="1"/>
          </p:cNvSpPr>
          <p:nvPr>
            <p:ph sz="quarter" idx="11"/>
          </p:nvPr>
        </p:nvSpPr>
        <p:spPr>
          <a:xfrm>
            <a:off x="457200" y="1295400"/>
            <a:ext cx="39624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7227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 caption">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9118C65B-C351-4933-1D0D-3BF5B168DE8B}"/>
              </a:ext>
            </a:extLst>
          </p:cNvPr>
          <p:cNvSpPr txBox="1">
            <a:spLocks/>
          </p:cNvSpPr>
          <p:nvPr userDrawn="1"/>
        </p:nvSpPr>
        <p:spPr>
          <a:xfrm>
            <a:off x="7924800" y="6264275"/>
            <a:ext cx="762000" cy="365125"/>
          </a:xfrm>
          <a:prstGeom prst="rect">
            <a:avLst/>
          </a:prstGeom>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r" eaLnBrk="1" hangingPunct="1">
              <a:defRPr/>
            </a:pPr>
            <a:fld id="{ED3C3038-0E49-4507-8A51-E97AAC44CF4F}" type="slidenum">
              <a:rPr lang="en-US" altLang="en-US" sz="1600" smtClean="0">
                <a:solidFill>
                  <a:srgbClr val="7F7F7F"/>
                </a:solidFill>
                <a:cs typeface="Arial" panose="020B0604020202020204" pitchFamily="34" charset="0"/>
              </a:rPr>
              <a:pPr algn="r" eaLnBrk="1" hangingPunct="1">
                <a:defRPr/>
              </a:pPr>
              <a:t>‹#›</a:t>
            </a:fld>
            <a:endParaRPr lang="en-US" altLang="en-US" sz="1600">
              <a:solidFill>
                <a:srgbClr val="7F7F7F"/>
              </a:solidFill>
              <a:cs typeface="Arial" panose="020B0604020202020204" pitchFamily="34" charset="0"/>
            </a:endParaRPr>
          </a:p>
        </p:txBody>
      </p:sp>
      <p:pic>
        <p:nvPicPr>
          <p:cNvPr id="3" name="Picture 5">
            <a:extLst>
              <a:ext uri="{FF2B5EF4-FFF2-40B4-BE49-F238E27FC236}">
                <a16:creationId xmlns:a16="http://schemas.microsoft.com/office/drawing/2014/main" id="{A89A0C8C-BE80-390B-BF7C-F747DF24BC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5625" y="1150938"/>
            <a:ext cx="8045450"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sz="half" idx="2"/>
          </p:nvPr>
        </p:nvSpPr>
        <p:spPr>
          <a:xfrm>
            <a:off x="4648200" y="1295400"/>
            <a:ext cx="4038600" cy="4953000"/>
          </a:xfrm>
        </p:spPr>
        <p:txBody>
          <a:bodyPr>
            <a:normAutofit/>
          </a:bodyPr>
          <a:lstStyle>
            <a:lvl1pPr>
              <a:defRPr sz="2400">
                <a:solidFill>
                  <a:srgbClr val="000000"/>
                </a:solidFill>
              </a:defRPr>
            </a:lvl1pPr>
            <a:lvl2pPr>
              <a:defRPr sz="2400">
                <a:solidFill>
                  <a:srgbClr val="000000"/>
                </a:solidFill>
              </a:defRPr>
            </a:lvl2pPr>
            <a:lvl3pPr>
              <a:defRPr sz="2400">
                <a:solidFill>
                  <a:srgbClr val="000000"/>
                </a:solidFill>
              </a:defRPr>
            </a:lvl3pPr>
            <a:lvl4pPr>
              <a:defRPr sz="2400">
                <a:solidFill>
                  <a:srgbClr val="000000"/>
                </a:solidFill>
              </a:defRPr>
            </a:lvl4pPr>
            <a:lvl5pPr>
              <a:defRPr sz="2400">
                <a:solidFill>
                  <a:srgbClr val="00000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p:nvPr>
        </p:nvSpPr>
        <p:spPr>
          <a:xfrm>
            <a:off x="457200" y="274638"/>
            <a:ext cx="8229600" cy="792162"/>
          </a:xfrm>
        </p:spPr>
        <p:txBody>
          <a:bodyPr>
            <a:normAutofit/>
          </a:bodyPr>
          <a:lstStyle>
            <a:lvl1pPr algn="l">
              <a:defRPr sz="2800">
                <a:solidFill>
                  <a:srgbClr val="00A94F"/>
                </a:solidFill>
                <a:latin typeface="Arial Rounded MT Bold" panose="020F0704030504030204" pitchFamily="34" charset="0"/>
              </a:defRPr>
            </a:lvl1pPr>
          </a:lstStyle>
          <a:p>
            <a:r>
              <a:rPr lang="en-US"/>
              <a:t>Click to edit Master title style</a:t>
            </a:r>
            <a:endParaRPr lang="en-US" dirty="0"/>
          </a:p>
        </p:txBody>
      </p:sp>
      <p:sp>
        <p:nvSpPr>
          <p:cNvPr id="8" name="Picture Placeholder 7"/>
          <p:cNvSpPr>
            <a:spLocks noGrp="1"/>
          </p:cNvSpPr>
          <p:nvPr>
            <p:ph type="pic" sz="quarter" idx="10"/>
          </p:nvPr>
        </p:nvSpPr>
        <p:spPr>
          <a:xfrm>
            <a:off x="457200" y="1295400"/>
            <a:ext cx="3962400" cy="4953000"/>
          </a:xfrm>
        </p:spPr>
        <p:txBody>
          <a:bodyPr/>
          <a:lstStyle>
            <a:lvl1pPr marL="0" indent="0">
              <a:buNone/>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3749590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blank footer">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0FC93370-4FFF-3485-DFB9-88BB6A733CC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5625" y="1150938"/>
            <a:ext cx="8045450"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title"/>
          </p:nvPr>
        </p:nvSpPr>
        <p:spPr>
          <a:xfrm>
            <a:off x="457200" y="274638"/>
            <a:ext cx="8229600" cy="792162"/>
          </a:xfrm>
        </p:spPr>
        <p:txBody>
          <a:bodyPr>
            <a:normAutofit/>
          </a:bodyPr>
          <a:lstStyle>
            <a:lvl1pPr algn="l">
              <a:defRPr sz="2800">
                <a:solidFill>
                  <a:srgbClr val="00A94F"/>
                </a:solidFill>
                <a:latin typeface="Arial Rounded MT Bold" panose="020F07040305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92329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0B4C6B9C-7F5F-6E08-FF0C-F2DCA58C8170}"/>
              </a:ext>
            </a:extLst>
          </p:cNvPr>
          <p:cNvSpPr txBox="1">
            <a:spLocks/>
          </p:cNvSpPr>
          <p:nvPr userDrawn="1"/>
        </p:nvSpPr>
        <p:spPr>
          <a:xfrm>
            <a:off x="7924800" y="6264275"/>
            <a:ext cx="762000" cy="365125"/>
          </a:xfrm>
          <a:prstGeom prst="rect">
            <a:avLst/>
          </a:prstGeom>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r" eaLnBrk="1" hangingPunct="1">
              <a:defRPr/>
            </a:pPr>
            <a:fld id="{6ED943FD-189E-46D5-A97A-C9D8E2446E82}" type="slidenum">
              <a:rPr lang="en-US" altLang="en-US" sz="1600" smtClean="0">
                <a:solidFill>
                  <a:srgbClr val="7F7F7F"/>
                </a:solidFill>
                <a:cs typeface="Arial" panose="020B0604020202020204" pitchFamily="34" charset="0"/>
              </a:rPr>
              <a:pPr algn="r" eaLnBrk="1" hangingPunct="1">
                <a:defRPr/>
              </a:pPr>
              <a:t>‹#›</a:t>
            </a:fld>
            <a:endParaRPr lang="en-US" altLang="en-US" sz="1600">
              <a:solidFill>
                <a:srgbClr val="7F7F7F"/>
              </a:solidFill>
              <a:cs typeface="Arial" panose="020B0604020202020204" pitchFamily="34" charset="0"/>
            </a:endParaRPr>
          </a:p>
        </p:txBody>
      </p:sp>
    </p:spTree>
    <p:extLst>
      <p:ext uri="{BB962C8B-B14F-4D97-AF65-F5344CB8AC3E}">
        <p14:creationId xmlns:p14="http://schemas.microsoft.com/office/powerpoint/2010/main" val="3719093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2B117B33-0AD0-7466-B3E0-55FFE12E9C9A}"/>
              </a:ext>
            </a:extLst>
          </p:cNvPr>
          <p:cNvSpPr txBox="1">
            <a:spLocks/>
          </p:cNvSpPr>
          <p:nvPr userDrawn="1"/>
        </p:nvSpPr>
        <p:spPr>
          <a:xfrm>
            <a:off x="7924800" y="6264275"/>
            <a:ext cx="762000" cy="365125"/>
          </a:xfrm>
          <a:prstGeom prst="rect">
            <a:avLst/>
          </a:prstGeom>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r" eaLnBrk="1" hangingPunct="1">
              <a:defRPr/>
            </a:pPr>
            <a:fld id="{CAE3A298-7B26-4616-A547-5780ECFCC003}" type="slidenum">
              <a:rPr lang="en-US" altLang="en-US" sz="1600" smtClean="0">
                <a:solidFill>
                  <a:srgbClr val="7F7F7F"/>
                </a:solidFill>
                <a:cs typeface="Arial" panose="020B0604020202020204" pitchFamily="34" charset="0"/>
              </a:rPr>
              <a:pPr algn="r" eaLnBrk="1" hangingPunct="1">
                <a:defRPr/>
              </a:pPr>
              <a:t>‹#›</a:t>
            </a:fld>
            <a:endParaRPr lang="en-US" altLang="en-US" sz="1600">
              <a:solidFill>
                <a:srgbClr val="7F7F7F"/>
              </a:solidFill>
              <a:cs typeface="Arial" panose="020B0604020202020204" pitchFamily="34" charset="0"/>
            </a:endParaRPr>
          </a:p>
        </p:txBody>
      </p:sp>
      <p:sp>
        <p:nvSpPr>
          <p:cNvPr id="2" name="Title 1"/>
          <p:cNvSpPr>
            <a:spLocks noGrp="1"/>
          </p:cNvSpPr>
          <p:nvPr>
            <p:ph type="title"/>
          </p:nvPr>
        </p:nvSpPr>
        <p:spPr>
          <a:xfrm>
            <a:off x="457200" y="273050"/>
            <a:ext cx="3008313" cy="1162050"/>
          </a:xfrm>
        </p:spPr>
        <p:txBody>
          <a:bodyPr>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3575050" y="273050"/>
            <a:ext cx="5111750" cy="6005630"/>
          </a:xfrm>
        </p:spPr>
        <p:txBody>
          <a:bodyPr>
            <a:normAutofit/>
          </a:bodyPr>
          <a:lstStyle>
            <a:lvl1pPr>
              <a:defRPr sz="2400">
                <a:solidFill>
                  <a:srgbClr val="000000"/>
                </a:solidFill>
              </a:defRPr>
            </a:lvl1pPr>
            <a:lvl2pPr>
              <a:defRPr sz="2400">
                <a:solidFill>
                  <a:srgbClr val="000000"/>
                </a:solidFill>
              </a:defRPr>
            </a:lvl2pPr>
            <a:lvl3pPr>
              <a:defRPr sz="2400">
                <a:solidFill>
                  <a:srgbClr val="000000"/>
                </a:solidFill>
              </a:defRPr>
            </a:lvl3pPr>
            <a:lvl4pPr>
              <a:defRPr sz="2400">
                <a:solidFill>
                  <a:srgbClr val="000000"/>
                </a:solidFill>
              </a:defRPr>
            </a:lvl4pPr>
            <a:lvl5pPr>
              <a:defRPr sz="2400">
                <a:solidFill>
                  <a:srgbClr val="000000"/>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813300"/>
          </a:xfrm>
        </p:spPr>
        <p:txBody>
          <a:bodyPr>
            <a:normAutofit/>
          </a:bodyPr>
          <a:lstStyle>
            <a:lvl1pPr marL="0" indent="0">
              <a:buNone/>
              <a:defRPr sz="2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22081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5C30F16-FC33-6147-5E0F-C216E3909E82}"/>
              </a:ext>
            </a:extLst>
          </p:cNvPr>
          <p:cNvSpPr txBox="1">
            <a:spLocks/>
          </p:cNvSpPr>
          <p:nvPr userDrawn="1"/>
        </p:nvSpPr>
        <p:spPr>
          <a:xfrm>
            <a:off x="7924800" y="6264275"/>
            <a:ext cx="762000" cy="365125"/>
          </a:xfrm>
          <a:prstGeom prst="rect">
            <a:avLst/>
          </a:prstGeom>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r" eaLnBrk="1" hangingPunct="1">
              <a:defRPr/>
            </a:pPr>
            <a:fld id="{4FC502EA-530F-4219-9687-C3BA5FB389DB}" type="slidenum">
              <a:rPr lang="en-US" altLang="en-US" sz="1600" smtClean="0">
                <a:solidFill>
                  <a:srgbClr val="7F7F7F"/>
                </a:solidFill>
                <a:cs typeface="Arial" panose="020B0604020202020204" pitchFamily="34" charset="0"/>
              </a:rPr>
              <a:pPr algn="r" eaLnBrk="1" hangingPunct="1">
                <a:defRPr/>
              </a:pPr>
              <a:t>‹#›</a:t>
            </a:fld>
            <a:endParaRPr lang="en-US" altLang="en-US" sz="1600">
              <a:solidFill>
                <a:srgbClr val="7F7F7F"/>
              </a:solidFill>
              <a:cs typeface="Arial" panose="020B0604020202020204" pitchFamily="34" charset="0"/>
            </a:endParaRPr>
          </a:p>
        </p:txBody>
      </p:sp>
      <p:sp>
        <p:nvSpPr>
          <p:cNvPr id="2" name="Title 1"/>
          <p:cNvSpPr>
            <a:spLocks noGrp="1"/>
          </p:cNvSpPr>
          <p:nvPr>
            <p:ph type="title"/>
          </p:nvPr>
        </p:nvSpPr>
        <p:spPr>
          <a:xfrm>
            <a:off x="1792288" y="4800600"/>
            <a:ext cx="5486400" cy="566738"/>
          </a:xfrm>
        </p:spPr>
        <p:txBody>
          <a:bodyPr>
            <a:normAutofit/>
          </a:bodyPr>
          <a:lstStyle>
            <a:lvl1pPr algn="l">
              <a:defRPr sz="2400" b="0"/>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25265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5D1C53E-1636-017F-347E-E360B2B7CBBC}"/>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D679D819-3378-CE34-B9BA-90897E07A4E9}"/>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Slide Number Placeholder 5">
            <a:extLst>
              <a:ext uri="{FF2B5EF4-FFF2-40B4-BE49-F238E27FC236}">
                <a16:creationId xmlns:a16="http://schemas.microsoft.com/office/drawing/2014/main" id="{5682A17B-8F70-D93A-E3E2-404544AB16C3}"/>
              </a:ext>
            </a:extLst>
          </p:cNvPr>
          <p:cNvSpPr>
            <a:spLocks noGrp="1"/>
          </p:cNvSpPr>
          <p:nvPr>
            <p:ph type="sldNum" sz="quarter" idx="4"/>
          </p:nvPr>
        </p:nvSpPr>
        <p:spPr>
          <a:xfrm>
            <a:off x="7924800" y="6356350"/>
            <a:ext cx="7620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A6A6A6"/>
                </a:solidFill>
                <a:cs typeface="Arial" panose="020B0604020202020204" pitchFamily="34" charset="0"/>
              </a:defRPr>
            </a:lvl1pPr>
          </a:lstStyle>
          <a:p>
            <a:pPr>
              <a:defRPr/>
            </a:pPr>
            <a:fld id="{005835F9-3005-4AF0-801D-3C4DA19B05F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Lst>
  <p:hf hdr="0" dt="0"/>
  <p:txStyles>
    <p:titleStyle>
      <a:lvl1pPr algn="l" rtl="0" eaLnBrk="0" fontAlgn="base" hangingPunct="0">
        <a:spcBef>
          <a:spcPct val="0"/>
        </a:spcBef>
        <a:spcAft>
          <a:spcPct val="0"/>
        </a:spcAft>
        <a:defRPr sz="2800" kern="1200">
          <a:solidFill>
            <a:srgbClr val="00A94F"/>
          </a:solidFill>
          <a:latin typeface="Arial Rounded MT Bold" panose="020F0704030504030204" pitchFamily="34" charset="0"/>
          <a:ea typeface="MS PGothic" panose="020B0600070205080204" pitchFamily="34" charset="-128"/>
          <a:cs typeface="ＭＳ Ｐゴシック" charset="0"/>
        </a:defRPr>
      </a:lvl1pPr>
      <a:lvl2pPr algn="l" rtl="0" eaLnBrk="0" fontAlgn="base" hangingPunct="0">
        <a:spcBef>
          <a:spcPct val="0"/>
        </a:spcBef>
        <a:spcAft>
          <a:spcPct val="0"/>
        </a:spcAft>
        <a:defRPr sz="2800">
          <a:solidFill>
            <a:srgbClr val="00A94F"/>
          </a:solidFill>
          <a:latin typeface="Arial Rounded MT Bold" pitchFamily="34" charset="0"/>
          <a:ea typeface="MS PGothic" panose="020B0600070205080204" pitchFamily="34" charset="-128"/>
          <a:cs typeface="ＭＳ Ｐゴシック" charset="0"/>
        </a:defRPr>
      </a:lvl2pPr>
      <a:lvl3pPr algn="l" rtl="0" eaLnBrk="0" fontAlgn="base" hangingPunct="0">
        <a:spcBef>
          <a:spcPct val="0"/>
        </a:spcBef>
        <a:spcAft>
          <a:spcPct val="0"/>
        </a:spcAft>
        <a:defRPr sz="2800">
          <a:solidFill>
            <a:srgbClr val="00A94F"/>
          </a:solidFill>
          <a:latin typeface="Arial Rounded MT Bold" pitchFamily="34" charset="0"/>
          <a:ea typeface="MS PGothic" panose="020B0600070205080204" pitchFamily="34" charset="-128"/>
          <a:cs typeface="ＭＳ Ｐゴシック" charset="0"/>
        </a:defRPr>
      </a:lvl3pPr>
      <a:lvl4pPr algn="l" rtl="0" eaLnBrk="0" fontAlgn="base" hangingPunct="0">
        <a:spcBef>
          <a:spcPct val="0"/>
        </a:spcBef>
        <a:spcAft>
          <a:spcPct val="0"/>
        </a:spcAft>
        <a:defRPr sz="2800">
          <a:solidFill>
            <a:srgbClr val="00A94F"/>
          </a:solidFill>
          <a:latin typeface="Arial Rounded MT Bold" pitchFamily="34" charset="0"/>
          <a:ea typeface="MS PGothic" panose="020B0600070205080204" pitchFamily="34" charset="-128"/>
          <a:cs typeface="ＭＳ Ｐゴシック" charset="0"/>
        </a:defRPr>
      </a:lvl4pPr>
      <a:lvl5pPr algn="l" rtl="0" eaLnBrk="0" fontAlgn="base" hangingPunct="0">
        <a:spcBef>
          <a:spcPct val="0"/>
        </a:spcBef>
        <a:spcAft>
          <a:spcPct val="0"/>
        </a:spcAft>
        <a:defRPr sz="2800">
          <a:solidFill>
            <a:srgbClr val="00A94F"/>
          </a:solidFill>
          <a:latin typeface="Arial Rounded MT Bold" pitchFamily="34" charset="0"/>
          <a:ea typeface="MS PGothic" panose="020B0600070205080204" pitchFamily="34" charset="-128"/>
          <a:cs typeface="ＭＳ Ｐゴシック" charset="0"/>
        </a:defRPr>
      </a:lvl5pPr>
      <a:lvl6pPr marL="457200" algn="l" rtl="0" fontAlgn="base">
        <a:spcBef>
          <a:spcPct val="0"/>
        </a:spcBef>
        <a:spcAft>
          <a:spcPct val="0"/>
        </a:spcAft>
        <a:defRPr sz="2800">
          <a:solidFill>
            <a:srgbClr val="00A94F"/>
          </a:solidFill>
          <a:latin typeface="Arial Rounded MT Bold" pitchFamily="34" charset="0"/>
        </a:defRPr>
      </a:lvl6pPr>
      <a:lvl7pPr marL="914400" algn="l" rtl="0" fontAlgn="base">
        <a:spcBef>
          <a:spcPct val="0"/>
        </a:spcBef>
        <a:spcAft>
          <a:spcPct val="0"/>
        </a:spcAft>
        <a:defRPr sz="2800">
          <a:solidFill>
            <a:srgbClr val="00A94F"/>
          </a:solidFill>
          <a:latin typeface="Arial Rounded MT Bold" pitchFamily="34" charset="0"/>
        </a:defRPr>
      </a:lvl7pPr>
      <a:lvl8pPr marL="1371600" algn="l" rtl="0" fontAlgn="base">
        <a:spcBef>
          <a:spcPct val="0"/>
        </a:spcBef>
        <a:spcAft>
          <a:spcPct val="0"/>
        </a:spcAft>
        <a:defRPr sz="2800">
          <a:solidFill>
            <a:srgbClr val="00A94F"/>
          </a:solidFill>
          <a:latin typeface="Arial Rounded MT Bold" pitchFamily="34" charset="0"/>
        </a:defRPr>
      </a:lvl8pPr>
      <a:lvl9pPr marL="1828800" algn="l" rtl="0" fontAlgn="base">
        <a:spcBef>
          <a:spcPct val="0"/>
        </a:spcBef>
        <a:spcAft>
          <a:spcPct val="0"/>
        </a:spcAft>
        <a:defRPr sz="2800">
          <a:solidFill>
            <a:srgbClr val="00A94F"/>
          </a:solidFill>
          <a:latin typeface="Arial Rounded MT Bold" pitchFamily="34" charset="0"/>
        </a:defRPr>
      </a:lvl9pPr>
    </p:titleStyle>
    <p:bodyStyle>
      <a:lvl1pPr marL="342900" indent="-342900" algn="l" rtl="0" eaLnBrk="0" fontAlgn="base" hangingPunct="0">
        <a:spcBef>
          <a:spcPct val="20000"/>
        </a:spcBef>
        <a:spcAft>
          <a:spcPct val="0"/>
        </a:spcAft>
        <a:buClr>
          <a:srgbClr val="00A94F"/>
        </a:buClr>
        <a:buFont typeface="Arial" panose="020B0604020202020204" pitchFamily="34" charset="0"/>
        <a:buChar char="•"/>
        <a:defRPr sz="2400" kern="1200">
          <a:solidFill>
            <a:srgbClr val="000000"/>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rgbClr val="00A94F"/>
        </a:buClr>
        <a:buFont typeface="Arial" panose="020B0604020202020204" pitchFamily="34" charset="0"/>
        <a:buChar char="–"/>
        <a:defRPr sz="2400" kern="1200">
          <a:solidFill>
            <a:srgbClr val="000000"/>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lr>
          <a:srgbClr val="00A94F"/>
        </a:buClr>
        <a:buFont typeface="Arial" panose="020B0604020202020204" pitchFamily="34" charset="0"/>
        <a:buChar char="•"/>
        <a:defRPr sz="2400" kern="1200">
          <a:solidFill>
            <a:srgbClr val="000000"/>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Clr>
          <a:srgbClr val="00A94F"/>
        </a:buClr>
        <a:buFont typeface="Arial" panose="020B0604020202020204" pitchFamily="34" charset="0"/>
        <a:buChar char="–"/>
        <a:defRPr sz="2400" kern="1200">
          <a:solidFill>
            <a:srgbClr val="000000"/>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Clr>
          <a:srgbClr val="00A94F"/>
        </a:buClr>
        <a:buFont typeface="Arial" panose="020B0604020202020204" pitchFamily="34" charset="0"/>
        <a:buChar char="»"/>
        <a:defRPr sz="2400" kern="1200">
          <a:solidFill>
            <a:srgbClr val="000000"/>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sv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png"/><Relationship Id="rId16"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hyperlink" Target="https://www.acpjournals.org/doi/10.7326/M14-0697"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hyperlink" Target="https://www.bmj.com/content/368/bmj.m441"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61ACF85C-841F-ACFB-AEDF-70E28BF34787}"/>
              </a:ext>
            </a:extLst>
          </p:cNvPr>
          <p:cNvSpPr>
            <a:spLocks noGrp="1"/>
          </p:cNvSpPr>
          <p:nvPr>
            <p:ph type="ctrTitle"/>
          </p:nvPr>
        </p:nvSpPr>
        <p:spPr/>
        <p:txBody>
          <a:bodyPr/>
          <a:lstStyle/>
          <a:p>
            <a:pPr eaLnBrk="1" hangingPunct="1"/>
            <a:r>
              <a:rPr lang="en-US" altLang="en-US" dirty="0"/>
              <a:t>Building Binary Prediction Models through Regression</a:t>
            </a:r>
          </a:p>
        </p:txBody>
      </p:sp>
      <p:sp>
        <p:nvSpPr>
          <p:cNvPr id="13315" name="Subtitle 2">
            <a:extLst>
              <a:ext uri="{FF2B5EF4-FFF2-40B4-BE49-F238E27FC236}">
                <a16:creationId xmlns:a16="http://schemas.microsoft.com/office/drawing/2014/main" id="{63C5B152-8EC4-A094-13C9-3AC4E33529E0}"/>
              </a:ext>
            </a:extLst>
          </p:cNvPr>
          <p:cNvSpPr>
            <a:spLocks noGrp="1"/>
          </p:cNvSpPr>
          <p:nvPr>
            <p:ph type="subTitle" idx="1"/>
          </p:nvPr>
        </p:nvSpPr>
        <p:spPr/>
        <p:txBody>
          <a:bodyPr/>
          <a:lstStyle/>
          <a:p>
            <a:pPr eaLnBrk="1" hangingPunct="1"/>
            <a:r>
              <a:rPr lang="en-US" altLang="en-US" dirty="0"/>
              <a:t>Adrianna Westbrook, MPH</a:t>
            </a:r>
          </a:p>
          <a:p>
            <a:pPr eaLnBrk="1" hangingPunct="1"/>
            <a:r>
              <a:rPr lang="en-US" altLang="en-US" sz="2000" b="0" dirty="0"/>
              <a:t>Senior Biostatistician, Pediatric Biostatistics Core</a:t>
            </a:r>
          </a:p>
          <a:p>
            <a:pPr eaLnBrk="1" hangingPunct="1"/>
            <a:r>
              <a:rPr lang="en-US" altLang="en-US" sz="2000" b="0" dirty="0"/>
              <a:t>Emory University School of Medicine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B34B-7F1E-6C9F-3844-899848680647}"/>
              </a:ext>
            </a:extLst>
          </p:cNvPr>
          <p:cNvSpPr>
            <a:spLocks noGrp="1"/>
          </p:cNvSpPr>
          <p:nvPr>
            <p:ph type="ctrTitle"/>
          </p:nvPr>
        </p:nvSpPr>
        <p:spPr/>
        <p:txBody>
          <a:bodyPr/>
          <a:lstStyle/>
          <a:p>
            <a:r>
              <a:rPr lang="en-US" dirty="0"/>
              <a:t>Variable Selection</a:t>
            </a:r>
          </a:p>
        </p:txBody>
      </p:sp>
    </p:spTree>
    <p:extLst>
      <p:ext uri="{BB962C8B-B14F-4D97-AF65-F5344CB8AC3E}">
        <p14:creationId xmlns:p14="http://schemas.microsoft.com/office/powerpoint/2010/main" val="2142142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6621-745F-93FC-1980-BF9F8FA28644}"/>
              </a:ext>
            </a:extLst>
          </p:cNvPr>
          <p:cNvSpPr>
            <a:spLocks noGrp="1"/>
          </p:cNvSpPr>
          <p:nvPr>
            <p:ph type="title"/>
          </p:nvPr>
        </p:nvSpPr>
        <p:spPr/>
        <p:txBody>
          <a:bodyPr/>
          <a:lstStyle/>
          <a:p>
            <a:r>
              <a:rPr lang="en-US" dirty="0"/>
              <a:t>Terms to Know</a:t>
            </a:r>
          </a:p>
        </p:txBody>
      </p:sp>
      <p:sp>
        <p:nvSpPr>
          <p:cNvPr id="3" name="Content Placeholder 2">
            <a:extLst>
              <a:ext uri="{FF2B5EF4-FFF2-40B4-BE49-F238E27FC236}">
                <a16:creationId xmlns:a16="http://schemas.microsoft.com/office/drawing/2014/main" id="{C5C7AB13-AA5E-15D2-000A-E015E68A1945}"/>
              </a:ext>
            </a:extLst>
          </p:cNvPr>
          <p:cNvSpPr>
            <a:spLocks noGrp="1"/>
          </p:cNvSpPr>
          <p:nvPr>
            <p:ph idx="1"/>
          </p:nvPr>
        </p:nvSpPr>
        <p:spPr>
          <a:xfrm>
            <a:off x="457200" y="1295400"/>
            <a:ext cx="8229600" cy="5287962"/>
          </a:xfrm>
        </p:spPr>
        <p:txBody>
          <a:bodyPr>
            <a:normAutofit fontScale="92500" lnSpcReduction="10000"/>
          </a:bodyPr>
          <a:lstStyle/>
          <a:p>
            <a:r>
              <a:rPr lang="en-US" sz="1800" b="1" dirty="0"/>
              <a:t>P-value</a:t>
            </a:r>
            <a:r>
              <a:rPr lang="en-US" sz="1800" dirty="0"/>
              <a:t>: the probability under the assumption of no effect or no difference (null hypothesis), of obtaining a result equal to or more extreme than what was actually observed</a:t>
            </a:r>
          </a:p>
          <a:p>
            <a:pPr lvl="1"/>
            <a:r>
              <a:rPr lang="en-US" sz="1800" dirty="0"/>
              <a:t>How we define “statistical significance”</a:t>
            </a:r>
          </a:p>
          <a:p>
            <a:pPr marL="57150" indent="0">
              <a:buNone/>
            </a:pPr>
            <a:endParaRPr lang="en-US" sz="700" dirty="0"/>
          </a:p>
          <a:p>
            <a:r>
              <a:rPr lang="en-US" sz="1800" b="1" dirty="0"/>
              <a:t>AIC/AICC/BIC</a:t>
            </a:r>
            <a:r>
              <a:rPr lang="en-US" sz="1800" dirty="0"/>
              <a:t>: statistical measures that balance the goodness of fit of the model with the complexity of the model, penalizing models with more parameters to avoid overfitting</a:t>
            </a:r>
          </a:p>
          <a:p>
            <a:pPr lvl="1"/>
            <a:r>
              <a:rPr lang="en-US" sz="1800" dirty="0"/>
              <a:t>Lower values of AIC/AICC/BIC indicate a better fit</a:t>
            </a:r>
          </a:p>
          <a:p>
            <a:pPr marL="57150" indent="0">
              <a:buNone/>
            </a:pPr>
            <a:endParaRPr lang="en-US" sz="700" dirty="0"/>
          </a:p>
          <a:p>
            <a:r>
              <a:rPr lang="en-US" sz="1800" b="1" dirty="0"/>
              <a:t>Mallow’s C</a:t>
            </a:r>
            <a:r>
              <a:rPr lang="en-US" sz="1800" b="1" baseline="-25000" dirty="0"/>
              <a:t>p</a:t>
            </a:r>
            <a:r>
              <a:rPr lang="en-US" sz="1800" b="1" dirty="0"/>
              <a:t> statistic</a:t>
            </a:r>
            <a:r>
              <a:rPr lang="en-US" sz="1800" dirty="0"/>
              <a:t>: </a:t>
            </a:r>
            <a:r>
              <a:rPr lang="en-US" sz="1800" b="0" i="0" dirty="0">
                <a:solidFill>
                  <a:srgbClr val="0D0D0D"/>
                </a:solidFill>
                <a:effectLst/>
                <a:latin typeface="Söhne"/>
              </a:rPr>
              <a:t>the estimate of the prediction error of a model, adjusted for the number of predictors in the model</a:t>
            </a:r>
          </a:p>
          <a:p>
            <a:pPr lvl="1"/>
            <a:r>
              <a:rPr lang="en-US" sz="1800" dirty="0"/>
              <a:t>Values close to the number </a:t>
            </a:r>
            <a:r>
              <a:rPr lang="en-US" sz="1800"/>
              <a:t>of predictors-1 </a:t>
            </a:r>
            <a:r>
              <a:rPr lang="en-US" sz="1800" dirty="0"/>
              <a:t>indicate a better fit</a:t>
            </a:r>
          </a:p>
          <a:p>
            <a:pPr marL="57150" indent="0">
              <a:buNone/>
            </a:pPr>
            <a:endParaRPr lang="en-US" sz="700" dirty="0"/>
          </a:p>
          <a:p>
            <a:r>
              <a:rPr lang="en-US" sz="1800" b="1" dirty="0"/>
              <a:t>Residual sum of squares (RSS)</a:t>
            </a:r>
            <a:r>
              <a:rPr lang="en-US" sz="1800" dirty="0"/>
              <a:t>:</a:t>
            </a:r>
            <a:r>
              <a:rPr lang="en-US" sz="1800" b="1" dirty="0"/>
              <a:t> </a:t>
            </a:r>
            <a:r>
              <a:rPr lang="en-US" sz="1800" dirty="0"/>
              <a:t>quantifies the discrepancy between the observed data and the model's predicted values</a:t>
            </a:r>
          </a:p>
          <a:p>
            <a:pPr lvl="1"/>
            <a:r>
              <a:rPr lang="en-US" sz="1800" dirty="0"/>
              <a:t>Lower values of RSS indicate better fit</a:t>
            </a:r>
          </a:p>
          <a:p>
            <a:pPr lvl="1"/>
            <a:endParaRPr lang="en-US" sz="700" dirty="0"/>
          </a:p>
          <a:p>
            <a:r>
              <a:rPr lang="en-US" sz="1800" b="1" dirty="0"/>
              <a:t>Adjusted R</a:t>
            </a:r>
            <a:r>
              <a:rPr lang="en-US" sz="1800" b="1" baseline="30000" dirty="0"/>
              <a:t>2</a:t>
            </a:r>
            <a:r>
              <a:rPr lang="en-US" sz="1800" dirty="0"/>
              <a:t>: the proportion of the variance in the dependent variable that is explained by the independent variables </a:t>
            </a:r>
          </a:p>
          <a:p>
            <a:pPr lvl="1"/>
            <a:r>
              <a:rPr lang="en-US" sz="1800" dirty="0"/>
              <a:t>Higher values of R</a:t>
            </a:r>
            <a:r>
              <a:rPr lang="en-US" sz="1800" baseline="30000" dirty="0"/>
              <a:t>2</a:t>
            </a:r>
            <a:r>
              <a:rPr lang="en-US" sz="1800" dirty="0"/>
              <a:t> indicate better fit</a:t>
            </a:r>
          </a:p>
        </p:txBody>
      </p:sp>
    </p:spTree>
    <p:extLst>
      <p:ext uri="{BB962C8B-B14F-4D97-AF65-F5344CB8AC3E}">
        <p14:creationId xmlns:p14="http://schemas.microsoft.com/office/powerpoint/2010/main" val="4191787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7F75C5-F891-DB17-7111-F9148E1976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12</a:t>
            </a:fld>
            <a:endParaRPr lang="en"/>
          </a:p>
        </p:txBody>
      </p:sp>
      <p:sp>
        <p:nvSpPr>
          <p:cNvPr id="3" name="Title 2">
            <a:extLst>
              <a:ext uri="{FF2B5EF4-FFF2-40B4-BE49-F238E27FC236}">
                <a16:creationId xmlns:a16="http://schemas.microsoft.com/office/drawing/2014/main" id="{23087988-C537-1B54-8EAC-1794FBE76C52}"/>
              </a:ext>
            </a:extLst>
          </p:cNvPr>
          <p:cNvSpPr>
            <a:spLocks noGrp="1"/>
          </p:cNvSpPr>
          <p:nvPr>
            <p:ph type="title"/>
          </p:nvPr>
        </p:nvSpPr>
        <p:spPr/>
        <p:txBody>
          <a:bodyPr/>
          <a:lstStyle/>
          <a:p>
            <a:r>
              <a:rPr lang="en-US" dirty="0"/>
              <a:t>Science Driven &amp; Bivariate Method</a:t>
            </a:r>
          </a:p>
        </p:txBody>
      </p:sp>
      <p:sp>
        <p:nvSpPr>
          <p:cNvPr id="4" name="Text Placeholder 3">
            <a:extLst>
              <a:ext uri="{FF2B5EF4-FFF2-40B4-BE49-F238E27FC236}">
                <a16:creationId xmlns:a16="http://schemas.microsoft.com/office/drawing/2014/main" id="{5DBED71E-16F8-3C71-FF05-A33811377AB2}"/>
              </a:ext>
            </a:extLst>
          </p:cNvPr>
          <p:cNvSpPr>
            <a:spLocks noGrp="1"/>
          </p:cNvSpPr>
          <p:nvPr>
            <p:ph type="body" idx="1"/>
          </p:nvPr>
        </p:nvSpPr>
        <p:spPr/>
        <p:txBody>
          <a:bodyPr/>
          <a:lstStyle/>
          <a:p>
            <a:pPr marL="76200" indent="0">
              <a:buNone/>
            </a:pPr>
            <a:r>
              <a:rPr lang="en-US" dirty="0"/>
              <a:t>Science or literature driven:</a:t>
            </a:r>
          </a:p>
          <a:p>
            <a:pPr>
              <a:buFont typeface="Arial" panose="020B0604020202020204" pitchFamily="34" charset="0"/>
              <a:buChar char="•"/>
            </a:pPr>
            <a:r>
              <a:rPr lang="en-US" sz="2200" dirty="0"/>
              <a:t>Conduct a literature review to identify predictors</a:t>
            </a:r>
          </a:p>
          <a:p>
            <a:pPr>
              <a:buFont typeface="Arial" panose="020B0604020202020204" pitchFamily="34" charset="0"/>
              <a:buChar char="•"/>
            </a:pPr>
            <a:r>
              <a:rPr lang="en-US" sz="2200" dirty="0"/>
              <a:t>Use clinical or other relevant knowledge </a:t>
            </a:r>
          </a:p>
          <a:p>
            <a:pPr>
              <a:buFont typeface="Arial" panose="020B0604020202020204" pitchFamily="34" charset="0"/>
              <a:buChar char="•"/>
            </a:pPr>
            <a:r>
              <a:rPr lang="en-US" sz="2200" dirty="0"/>
              <a:t>Should </a:t>
            </a:r>
            <a:r>
              <a:rPr lang="en-US" sz="2200" i="1" dirty="0"/>
              <a:t>always</a:t>
            </a:r>
            <a:r>
              <a:rPr lang="en-US" sz="2200" dirty="0"/>
              <a:t> be the first step </a:t>
            </a:r>
          </a:p>
          <a:p>
            <a:endParaRPr lang="en-US" dirty="0"/>
          </a:p>
          <a:p>
            <a:pPr marL="76200" indent="0">
              <a:buNone/>
            </a:pPr>
            <a:r>
              <a:rPr lang="en-US" dirty="0"/>
              <a:t>Bivariate method:</a:t>
            </a:r>
          </a:p>
          <a:p>
            <a:pPr>
              <a:buFont typeface="Arial" panose="020B0604020202020204" pitchFamily="34" charset="0"/>
              <a:buChar char="•"/>
            </a:pPr>
            <a:r>
              <a:rPr lang="en-US" sz="2200" dirty="0"/>
              <a:t>Conduct bivariate analysis (simple logistic regression) between each candidate variable and the outcome </a:t>
            </a:r>
          </a:p>
          <a:p>
            <a:pPr>
              <a:buFont typeface="Arial" panose="020B0604020202020204" pitchFamily="34" charset="0"/>
              <a:buChar char="•"/>
            </a:pPr>
            <a:r>
              <a:rPr lang="en-US" sz="2200" dirty="0"/>
              <a:t>Any variables under a certain p-value threshold are included in the final model </a:t>
            </a:r>
          </a:p>
          <a:p>
            <a:pPr>
              <a:buFont typeface="Arial" panose="020B0604020202020204" pitchFamily="34" charset="0"/>
              <a:buChar char="•"/>
            </a:pPr>
            <a:r>
              <a:rPr lang="en-US" sz="2200" dirty="0"/>
              <a:t>P-value threshold is usually 0.10 or 0.20</a:t>
            </a:r>
          </a:p>
          <a:p>
            <a:pPr>
              <a:buFont typeface="Arial" panose="020B0604020202020204" pitchFamily="34" charset="0"/>
              <a:buChar char="•"/>
            </a:pPr>
            <a:r>
              <a:rPr lang="en-US" sz="2200" dirty="0"/>
              <a:t>Disadvantage: based on p-values</a:t>
            </a:r>
          </a:p>
          <a:p>
            <a:endParaRPr lang="en-US" dirty="0"/>
          </a:p>
          <a:p>
            <a:endParaRPr lang="en-US" dirty="0"/>
          </a:p>
        </p:txBody>
      </p:sp>
    </p:spTree>
    <p:extLst>
      <p:ext uri="{BB962C8B-B14F-4D97-AF65-F5344CB8AC3E}">
        <p14:creationId xmlns:p14="http://schemas.microsoft.com/office/powerpoint/2010/main" val="1733538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F2E1AF-684F-6D11-CC3E-E37E4E72F5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13</a:t>
            </a:fld>
            <a:endParaRPr lang="en"/>
          </a:p>
        </p:txBody>
      </p:sp>
      <p:sp>
        <p:nvSpPr>
          <p:cNvPr id="3" name="Title 2">
            <a:extLst>
              <a:ext uri="{FF2B5EF4-FFF2-40B4-BE49-F238E27FC236}">
                <a16:creationId xmlns:a16="http://schemas.microsoft.com/office/drawing/2014/main" id="{4F95F7C3-AB58-E8F9-0FC5-81860592B769}"/>
              </a:ext>
            </a:extLst>
          </p:cNvPr>
          <p:cNvSpPr>
            <a:spLocks noGrp="1"/>
          </p:cNvSpPr>
          <p:nvPr>
            <p:ph type="title"/>
          </p:nvPr>
        </p:nvSpPr>
        <p:spPr/>
        <p:txBody>
          <a:bodyPr/>
          <a:lstStyle/>
          <a:p>
            <a:r>
              <a:rPr lang="en-US" dirty="0"/>
              <a:t>Stepwise Regression</a:t>
            </a:r>
          </a:p>
        </p:txBody>
      </p:sp>
      <p:sp>
        <p:nvSpPr>
          <p:cNvPr id="4" name="Text Placeholder 3">
            <a:extLst>
              <a:ext uri="{FF2B5EF4-FFF2-40B4-BE49-F238E27FC236}">
                <a16:creationId xmlns:a16="http://schemas.microsoft.com/office/drawing/2014/main" id="{D9E2A8B7-B476-8DAA-F92D-73EDF1A08743}"/>
              </a:ext>
            </a:extLst>
          </p:cNvPr>
          <p:cNvSpPr>
            <a:spLocks noGrp="1"/>
          </p:cNvSpPr>
          <p:nvPr>
            <p:ph type="body" idx="1"/>
          </p:nvPr>
        </p:nvSpPr>
        <p:spPr/>
        <p:txBody>
          <a:bodyPr/>
          <a:lstStyle/>
          <a:p>
            <a:pPr marL="76200" indent="0">
              <a:buNone/>
            </a:pPr>
            <a:r>
              <a:rPr lang="en-US" dirty="0"/>
              <a:t>Predictors are added or removed one at time if they are below a certain threshold (usually p-value below 0.10 to 0.20)</a:t>
            </a:r>
          </a:p>
          <a:p>
            <a:pPr marL="76200" indent="0">
              <a:buNone/>
            </a:pPr>
            <a:endParaRPr lang="en-US" sz="800" dirty="0"/>
          </a:p>
          <a:p>
            <a:pPr marL="76200" indent="0">
              <a:buNone/>
            </a:pPr>
            <a:r>
              <a:rPr lang="en-US" dirty="0"/>
              <a:t>Forward:</a:t>
            </a:r>
          </a:p>
          <a:p>
            <a:pPr>
              <a:buFont typeface="Arial" panose="020B0604020202020204" pitchFamily="34" charset="0"/>
              <a:buChar char="•"/>
            </a:pPr>
            <a:r>
              <a:rPr kumimoji="0" 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Run y=x</a:t>
            </a:r>
            <a:r>
              <a:rPr kumimoji="0" lang="en-US" sz="2000" b="0" i="0" u="none" strike="noStrike" kern="1200" cap="none" spc="0" normalizeH="0" baseline="-25000" noProof="0" dirty="0">
                <a:ln>
                  <a:noFill/>
                </a:ln>
                <a:solidFill>
                  <a:prstClr val="black"/>
                </a:solidFill>
                <a:effectLst/>
                <a:uLnTx/>
                <a:uFillTx/>
                <a:latin typeface="Calibri"/>
                <a:ea typeface="MS PGothic" panose="020B0600070205080204" pitchFamily="34" charset="-128"/>
                <a:cs typeface="+mn-cs"/>
              </a:rPr>
              <a:t>1</a:t>
            </a:r>
            <a:r>
              <a:rPr kumimoji="0" 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 through y=x</a:t>
            </a:r>
            <a:r>
              <a:rPr kumimoji="0" lang="en-US" sz="2000" b="0" i="0" u="none" strike="noStrike" kern="1200" cap="none" spc="0" normalizeH="0" baseline="-25000" noProof="0" dirty="0">
                <a:ln>
                  <a:noFill/>
                </a:ln>
                <a:solidFill>
                  <a:prstClr val="black"/>
                </a:solidFill>
                <a:effectLst/>
                <a:uLnTx/>
                <a:uFillTx/>
                <a:latin typeface="Calibri"/>
                <a:ea typeface="MS PGothic" panose="020B0600070205080204" pitchFamily="34" charset="-128"/>
                <a:cs typeface="+mn-cs"/>
              </a:rPr>
              <a:t>k-1</a:t>
            </a:r>
            <a:r>
              <a:rPr kumimoji="0" 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 and enter the x</a:t>
            </a:r>
            <a:r>
              <a:rPr kumimoji="0" lang="en-US" sz="2000" b="0" i="0" u="none" strike="noStrike" kern="1200" cap="none" spc="0" normalizeH="0" baseline="-25000" noProof="0" dirty="0">
                <a:ln>
                  <a:noFill/>
                </a:ln>
                <a:solidFill>
                  <a:prstClr val="black"/>
                </a:solidFill>
                <a:effectLst/>
                <a:uLnTx/>
                <a:uFillTx/>
                <a:latin typeface="Calibri"/>
                <a:ea typeface="MS PGothic" panose="020B0600070205080204" pitchFamily="34" charset="-128"/>
                <a:cs typeface="+mn-cs"/>
              </a:rPr>
              <a:t>i</a:t>
            </a:r>
            <a:r>
              <a:rPr kumimoji="0" 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 with the lowest p-value (assuming it is below the threshold)</a:t>
            </a:r>
          </a:p>
          <a:p>
            <a:pPr>
              <a:buFont typeface="Arial" panose="020B0604020202020204" pitchFamily="34" charset="0"/>
              <a:buChar char="•"/>
            </a:pPr>
            <a:r>
              <a:rPr kumimoji="0" 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Now run y=x</a:t>
            </a:r>
            <a:r>
              <a:rPr kumimoji="0" lang="en-US" sz="2000" b="0" i="0" u="none" strike="noStrike" kern="1200" cap="none" spc="0" normalizeH="0" baseline="-25000" noProof="0" dirty="0">
                <a:ln>
                  <a:noFill/>
                </a:ln>
                <a:solidFill>
                  <a:prstClr val="black"/>
                </a:solidFill>
                <a:effectLst/>
                <a:uLnTx/>
                <a:uFillTx/>
                <a:latin typeface="Calibri"/>
                <a:ea typeface="MS PGothic" panose="020B0600070205080204" pitchFamily="34" charset="-128"/>
                <a:cs typeface="+mn-cs"/>
              </a:rPr>
              <a:t>i </a:t>
            </a:r>
            <a:r>
              <a:rPr kumimoji="0" 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 x</a:t>
            </a:r>
            <a:r>
              <a:rPr kumimoji="0" lang="en-US" sz="2000" b="0" i="0" u="none" strike="noStrike" kern="1200" cap="none" spc="0" normalizeH="0" baseline="-25000" noProof="0" dirty="0">
                <a:ln>
                  <a:noFill/>
                </a:ln>
                <a:solidFill>
                  <a:prstClr val="black"/>
                </a:solidFill>
                <a:effectLst/>
                <a:uLnTx/>
                <a:uFillTx/>
                <a:latin typeface="Calibri"/>
                <a:ea typeface="MS PGothic" panose="020B0600070205080204" pitchFamily="34" charset="-128"/>
                <a:cs typeface="+mn-cs"/>
              </a:rPr>
              <a:t>1</a:t>
            </a:r>
            <a:r>
              <a:rPr kumimoji="0" 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 through y=x</a:t>
            </a:r>
            <a:r>
              <a:rPr kumimoji="0" lang="en-US" sz="2000" b="0" i="0" u="none" strike="noStrike" kern="1200" cap="none" spc="0" normalizeH="0" baseline="-25000" noProof="0" dirty="0">
                <a:ln>
                  <a:noFill/>
                </a:ln>
                <a:solidFill>
                  <a:prstClr val="black"/>
                </a:solidFill>
                <a:effectLst/>
                <a:uLnTx/>
                <a:uFillTx/>
                <a:latin typeface="Calibri"/>
                <a:ea typeface="MS PGothic" panose="020B0600070205080204" pitchFamily="34" charset="-128"/>
                <a:cs typeface="+mn-cs"/>
              </a:rPr>
              <a:t>i</a:t>
            </a:r>
            <a:r>
              <a:rPr kumimoji="0" 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 + x</a:t>
            </a:r>
            <a:r>
              <a:rPr kumimoji="0" lang="en-US" sz="2000" b="0" i="0" u="none" strike="noStrike" kern="1200" cap="none" spc="0" normalizeH="0" baseline="-25000" noProof="0" dirty="0">
                <a:ln>
                  <a:noFill/>
                </a:ln>
                <a:solidFill>
                  <a:prstClr val="black"/>
                </a:solidFill>
                <a:effectLst/>
                <a:uLnTx/>
                <a:uFillTx/>
                <a:latin typeface="Calibri"/>
                <a:ea typeface="MS PGothic" panose="020B0600070205080204" pitchFamily="34" charset="-128"/>
                <a:cs typeface="+mn-cs"/>
              </a:rPr>
              <a:t>k-1 </a:t>
            </a:r>
            <a:r>
              <a:rPr kumimoji="0" 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and enter the next x</a:t>
            </a:r>
            <a:r>
              <a:rPr kumimoji="0" lang="en-US" sz="2000" b="0" i="0" u="none" strike="noStrike" kern="1200" cap="none" spc="0" normalizeH="0" baseline="-25000" noProof="0" dirty="0">
                <a:ln>
                  <a:noFill/>
                </a:ln>
                <a:solidFill>
                  <a:prstClr val="black"/>
                </a:solidFill>
                <a:effectLst/>
                <a:uLnTx/>
                <a:uFillTx/>
                <a:latin typeface="Calibri"/>
                <a:ea typeface="MS PGothic" panose="020B0600070205080204" pitchFamily="34" charset="-128"/>
                <a:cs typeface="+mn-cs"/>
              </a:rPr>
              <a:t>i</a:t>
            </a:r>
            <a:r>
              <a:rPr kumimoji="0" 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 with the lowest p-value</a:t>
            </a:r>
          </a:p>
          <a:p>
            <a:pPr>
              <a:buFont typeface="Arial" panose="020B0604020202020204" pitchFamily="34" charset="0"/>
              <a:buChar char="•"/>
            </a:pPr>
            <a:r>
              <a:rPr kumimoji="0" 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Continue process until no more predictors come back with a p-value below the threshold</a:t>
            </a:r>
          </a:p>
          <a:p>
            <a:pPr marL="76200" indent="0">
              <a:buNone/>
            </a:pPr>
            <a:endParaRPr lang="en-US" sz="800" dirty="0">
              <a:solidFill>
                <a:prstClr val="black"/>
              </a:solidFill>
              <a:latin typeface="Calibri"/>
              <a:cs typeface="+mn-cs"/>
            </a:endParaRPr>
          </a:p>
          <a:p>
            <a:pPr marL="76200" indent="0">
              <a:buNone/>
            </a:pPr>
            <a:r>
              <a:rPr kumimoji="0" lang="en-US"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Backward:</a:t>
            </a:r>
          </a:p>
          <a:p>
            <a:pPr>
              <a:buFont typeface="Arial" panose="020B0604020202020204" pitchFamily="34" charset="0"/>
              <a:buChar char="•"/>
            </a:pPr>
            <a:r>
              <a:rPr lang="en-US" sz="2000" dirty="0"/>
              <a:t>Start with a full model (y=x</a:t>
            </a:r>
            <a:r>
              <a:rPr lang="en-US" sz="2000" baseline="-25000" dirty="0"/>
              <a:t>1</a:t>
            </a:r>
            <a:r>
              <a:rPr lang="en-US" sz="2000" dirty="0"/>
              <a:t> + … + x</a:t>
            </a:r>
            <a:r>
              <a:rPr lang="en-US" sz="2000" baseline="-25000" dirty="0"/>
              <a:t>k-1</a:t>
            </a:r>
            <a:r>
              <a:rPr lang="en-US" sz="2000" dirty="0"/>
              <a:t>) and remove predictor with the highest p-value (assuming it is above the threshold)</a:t>
            </a:r>
          </a:p>
          <a:p>
            <a:pPr>
              <a:buFont typeface="Arial" panose="020B0604020202020204" pitchFamily="34" charset="0"/>
              <a:buChar char="•"/>
            </a:pPr>
            <a:r>
              <a:rPr lang="en-US" sz="2000" dirty="0"/>
              <a:t>Repeatedly remove the variable with the highest p-value until all remaining variables meet the stopping criteria (are below the threshold)</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solidFill>
                <a:prstClr val="black"/>
              </a:solidFill>
              <a:latin typeface="Calibri"/>
              <a:cs typeface="+mn-cs"/>
            </a:endParaRPr>
          </a:p>
          <a:p>
            <a:pPr>
              <a:buFont typeface="Arial" panose="020B0604020202020204" pitchFamily="34" charset="0"/>
              <a:buChar char="•"/>
            </a:pPr>
            <a:endParaRPr lang="en-US" dirty="0">
              <a:solidFill>
                <a:prstClr val="black"/>
              </a:solidFill>
              <a:latin typeface="Calibri"/>
              <a:cs typeface="+mn-cs"/>
            </a:endParaRPr>
          </a:p>
          <a:p>
            <a:pPr>
              <a:buFont typeface="Arial" panose="020B0604020202020204" pitchFamily="34" charset="0"/>
              <a:buChar char="•"/>
            </a:pPr>
            <a:endParaRPr lang="en-US" dirty="0">
              <a:solidFill>
                <a:prstClr val="black"/>
              </a:solidFill>
              <a:latin typeface="Calibri"/>
              <a:cs typeface="+mn-cs"/>
            </a:endParaRPr>
          </a:p>
          <a:p>
            <a:pPr marL="76200" indent="0">
              <a:buNone/>
            </a:pPr>
            <a:endParaRPr lang="en-US" dirty="0"/>
          </a:p>
          <a:p>
            <a:pPr marL="76200" indent="0">
              <a:buNone/>
            </a:pPr>
            <a:endParaRPr lang="en-US" dirty="0"/>
          </a:p>
        </p:txBody>
      </p:sp>
    </p:spTree>
    <p:extLst>
      <p:ext uri="{BB962C8B-B14F-4D97-AF65-F5344CB8AC3E}">
        <p14:creationId xmlns:p14="http://schemas.microsoft.com/office/powerpoint/2010/main" val="536580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89564-3F1F-E6B2-6AB5-7553F6914E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14</a:t>
            </a:fld>
            <a:endParaRPr lang="en"/>
          </a:p>
        </p:txBody>
      </p:sp>
      <p:sp>
        <p:nvSpPr>
          <p:cNvPr id="3" name="Title 2">
            <a:extLst>
              <a:ext uri="{FF2B5EF4-FFF2-40B4-BE49-F238E27FC236}">
                <a16:creationId xmlns:a16="http://schemas.microsoft.com/office/drawing/2014/main" id="{DA7674B1-855F-C798-ABD4-9F733B8A8F07}"/>
              </a:ext>
            </a:extLst>
          </p:cNvPr>
          <p:cNvSpPr>
            <a:spLocks noGrp="1"/>
          </p:cNvSpPr>
          <p:nvPr>
            <p:ph type="title"/>
          </p:nvPr>
        </p:nvSpPr>
        <p:spPr/>
        <p:txBody>
          <a:bodyPr/>
          <a:lstStyle/>
          <a:p>
            <a:r>
              <a:rPr lang="en-US" dirty="0"/>
              <a:t>Stepwise Regression</a:t>
            </a:r>
          </a:p>
        </p:txBody>
      </p:sp>
      <p:sp>
        <p:nvSpPr>
          <p:cNvPr id="4" name="Text Placeholder 3">
            <a:extLst>
              <a:ext uri="{FF2B5EF4-FFF2-40B4-BE49-F238E27FC236}">
                <a16:creationId xmlns:a16="http://schemas.microsoft.com/office/drawing/2014/main" id="{D308A669-F3ED-D317-9E8C-AF8B11E9D8B9}"/>
              </a:ext>
            </a:extLst>
          </p:cNvPr>
          <p:cNvSpPr>
            <a:spLocks noGrp="1"/>
          </p:cNvSpPr>
          <p:nvPr>
            <p:ph type="body" idx="1"/>
          </p:nvPr>
        </p:nvSpPr>
        <p:spPr/>
        <p:txBody>
          <a:bodyPr/>
          <a:lstStyle/>
          <a:p>
            <a:pPr marL="76200" indent="0">
              <a:buNone/>
            </a:pPr>
            <a:r>
              <a:rPr lang="en-US" dirty="0"/>
              <a:t>Bidirectional:</a:t>
            </a:r>
          </a:p>
          <a:p>
            <a:pPr>
              <a:buFont typeface="Arial" panose="020B0604020202020204" pitchFamily="34" charset="0"/>
              <a:buChar char="•"/>
            </a:pPr>
            <a:r>
              <a:rPr lang="en-US" sz="2000" dirty="0"/>
              <a:t>Combination of forward and backward</a:t>
            </a:r>
          </a:p>
          <a:p>
            <a:pPr>
              <a:buFont typeface="Arial" panose="020B0604020202020204" pitchFamily="34" charset="0"/>
              <a:buChar char="•"/>
            </a:pPr>
            <a:r>
              <a:rPr lang="en-US" sz="2000" dirty="0"/>
              <a:t>Perform the steps of forward stepwise but if a previously significant predictor loses significance, remove it from the model</a:t>
            </a:r>
          </a:p>
          <a:p>
            <a:pPr marL="76200" indent="0">
              <a:buNone/>
            </a:pPr>
            <a:endParaRPr lang="en-US" sz="800" dirty="0"/>
          </a:p>
          <a:p>
            <a:pPr marL="76200" indent="0">
              <a:buNone/>
            </a:pPr>
            <a:r>
              <a:rPr lang="en-US" dirty="0"/>
              <a:t>Other types of selection criteria:</a:t>
            </a:r>
          </a:p>
          <a:p>
            <a:pPr>
              <a:buFont typeface="Arial" panose="020B0604020202020204" pitchFamily="34" charset="0"/>
              <a:buChar char="•"/>
            </a:pPr>
            <a:r>
              <a:rPr lang="en-US" sz="2000" dirty="0"/>
              <a:t>Adjusted R-square</a:t>
            </a:r>
          </a:p>
          <a:p>
            <a:pPr>
              <a:buFont typeface="Arial" panose="020B0604020202020204" pitchFamily="34" charset="0"/>
              <a:buChar char="•"/>
            </a:pPr>
            <a:r>
              <a:rPr lang="en-US" sz="2000" dirty="0"/>
              <a:t>AIC, AICC, BIC (R </a:t>
            </a:r>
            <a:r>
              <a:rPr lang="en-US" sz="2000" dirty="0" err="1"/>
              <a:t>stepAIC</a:t>
            </a:r>
            <a:r>
              <a:rPr lang="en-US" sz="2000" dirty="0"/>
              <a:t> use AIC)</a:t>
            </a:r>
          </a:p>
          <a:p>
            <a:pPr>
              <a:buFont typeface="Arial" panose="020B0604020202020204" pitchFamily="34" charset="0"/>
              <a:buChar char="•"/>
            </a:pPr>
            <a:r>
              <a:rPr lang="en-US" sz="2000" dirty="0"/>
              <a:t>Mallows’ C</a:t>
            </a:r>
            <a:r>
              <a:rPr lang="en-US" sz="2000" baseline="-25000" dirty="0"/>
              <a:t>p</a:t>
            </a:r>
            <a:r>
              <a:rPr lang="en-US" sz="2000" dirty="0"/>
              <a:t> statistic</a:t>
            </a:r>
          </a:p>
          <a:p>
            <a:pPr>
              <a:buFont typeface="Arial" panose="020B0604020202020204" pitchFamily="34" charset="0"/>
              <a:buChar char="•"/>
            </a:pPr>
            <a:r>
              <a:rPr lang="en-US" sz="2000" dirty="0"/>
              <a:t>Residual sum of squares statistic (R </a:t>
            </a:r>
            <a:r>
              <a:rPr lang="en-US" sz="2000" dirty="0" err="1"/>
              <a:t>regsubsets</a:t>
            </a:r>
            <a:r>
              <a:rPr lang="en-US" sz="2000" dirty="0"/>
              <a:t> uses this one)</a:t>
            </a:r>
          </a:p>
          <a:p>
            <a:pPr>
              <a:buFont typeface="Arial" panose="020B0604020202020204" pitchFamily="34" charset="0"/>
              <a:buChar char="•"/>
            </a:pPr>
            <a:r>
              <a:rPr lang="en-US" sz="2000" dirty="0"/>
              <a:t>Schwarz BIC</a:t>
            </a:r>
          </a:p>
          <a:p>
            <a:pPr marL="76200" indent="0">
              <a:buNone/>
            </a:pPr>
            <a:endParaRPr lang="en-US" sz="800" dirty="0"/>
          </a:p>
          <a:p>
            <a:pPr marL="76200" indent="0">
              <a:buNone/>
            </a:pPr>
            <a:r>
              <a:rPr lang="en-US" dirty="0"/>
              <a:t>Disadvantages of stepwise regression: </a:t>
            </a:r>
          </a:p>
          <a:p>
            <a:pPr>
              <a:buFont typeface="Arial" panose="020B0604020202020204" pitchFamily="34" charset="0"/>
              <a:buChar char="•"/>
            </a:pPr>
            <a:r>
              <a:rPr lang="en-US" sz="2000" dirty="0"/>
              <a:t>Prone to overfitting</a:t>
            </a:r>
          </a:p>
          <a:p>
            <a:pPr>
              <a:buFont typeface="Arial" panose="020B0604020202020204" pitchFamily="34" charset="0"/>
              <a:buChar char="•"/>
            </a:pPr>
            <a:r>
              <a:rPr lang="en-US" sz="2000" dirty="0"/>
              <a:t>Biased estimates </a:t>
            </a:r>
          </a:p>
          <a:p>
            <a:endParaRPr lang="en-US" sz="2000" dirty="0"/>
          </a:p>
          <a:p>
            <a:pPr marL="76200" indent="0">
              <a:buNone/>
            </a:pPr>
            <a:endParaRPr lang="en-US" sz="2000" dirty="0"/>
          </a:p>
        </p:txBody>
      </p:sp>
    </p:spTree>
    <p:extLst>
      <p:ext uri="{BB962C8B-B14F-4D97-AF65-F5344CB8AC3E}">
        <p14:creationId xmlns:p14="http://schemas.microsoft.com/office/powerpoint/2010/main" val="1095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478B5-8AB4-EC30-34FB-884073F4386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EC32E7-0E7D-64EE-0AEC-FB8E264B4D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15</a:t>
            </a:fld>
            <a:endParaRPr lang="en"/>
          </a:p>
        </p:txBody>
      </p:sp>
      <p:sp>
        <p:nvSpPr>
          <p:cNvPr id="3" name="Title 2">
            <a:extLst>
              <a:ext uri="{FF2B5EF4-FFF2-40B4-BE49-F238E27FC236}">
                <a16:creationId xmlns:a16="http://schemas.microsoft.com/office/drawing/2014/main" id="{79A9A222-D13E-AA55-BF98-F15546099A26}"/>
              </a:ext>
            </a:extLst>
          </p:cNvPr>
          <p:cNvSpPr>
            <a:spLocks noGrp="1"/>
          </p:cNvSpPr>
          <p:nvPr>
            <p:ph type="title"/>
          </p:nvPr>
        </p:nvSpPr>
        <p:spPr/>
        <p:txBody>
          <a:bodyPr/>
          <a:lstStyle/>
          <a:p>
            <a:r>
              <a:rPr lang="en-US" dirty="0"/>
              <a:t>Sample </a:t>
            </a:r>
            <a:br>
              <a:rPr lang="en-US" dirty="0"/>
            </a:br>
            <a:r>
              <a:rPr lang="en-US" dirty="0"/>
              <a:t>Dataset</a:t>
            </a:r>
          </a:p>
        </p:txBody>
      </p:sp>
      <p:sp>
        <p:nvSpPr>
          <p:cNvPr id="4" name="Text Placeholder 3">
            <a:extLst>
              <a:ext uri="{FF2B5EF4-FFF2-40B4-BE49-F238E27FC236}">
                <a16:creationId xmlns:a16="http://schemas.microsoft.com/office/drawing/2014/main" id="{1AECFA8B-C431-8198-F0B7-44913036E2A1}"/>
              </a:ext>
            </a:extLst>
          </p:cNvPr>
          <p:cNvSpPr>
            <a:spLocks noGrp="1"/>
          </p:cNvSpPr>
          <p:nvPr>
            <p:ph type="body" idx="1"/>
          </p:nvPr>
        </p:nvSpPr>
        <p:spPr>
          <a:xfrm>
            <a:off x="457200" y="1173162"/>
            <a:ext cx="2743200" cy="5075239"/>
          </a:xfrm>
        </p:spPr>
        <p:txBody>
          <a:bodyPr/>
          <a:lstStyle/>
          <a:p>
            <a:pPr>
              <a:spcAft>
                <a:spcPts val="600"/>
              </a:spcAft>
            </a:pPr>
            <a:r>
              <a:rPr lang="en-US" dirty="0"/>
              <a:t>Completely simulated based on real data</a:t>
            </a:r>
          </a:p>
          <a:p>
            <a:pPr>
              <a:spcAft>
                <a:spcPts val="600"/>
              </a:spcAft>
            </a:pPr>
            <a:r>
              <a:rPr lang="en-US" dirty="0"/>
              <a:t>4,000 observations &amp; 15 predictors</a:t>
            </a:r>
          </a:p>
          <a:p>
            <a:pPr>
              <a:spcAft>
                <a:spcPts val="600"/>
              </a:spcAft>
            </a:pPr>
            <a:r>
              <a:rPr lang="en-US" dirty="0"/>
              <a:t>Outcome is mortality within 1 year of hospital discharge (~20%)</a:t>
            </a:r>
          </a:p>
          <a:p>
            <a:pPr marL="76200" indent="0">
              <a:buNone/>
            </a:pPr>
            <a:endParaRPr lang="en-US" dirty="0"/>
          </a:p>
        </p:txBody>
      </p:sp>
      <p:graphicFrame>
        <p:nvGraphicFramePr>
          <p:cNvPr id="5" name="Table 4">
            <a:extLst>
              <a:ext uri="{FF2B5EF4-FFF2-40B4-BE49-F238E27FC236}">
                <a16:creationId xmlns:a16="http://schemas.microsoft.com/office/drawing/2014/main" id="{1E54D650-0075-3729-77EE-FF16D6F327E1}"/>
              </a:ext>
            </a:extLst>
          </p:cNvPr>
          <p:cNvGraphicFramePr>
            <a:graphicFrameLocks noGrp="1"/>
          </p:cNvGraphicFramePr>
          <p:nvPr>
            <p:extLst>
              <p:ext uri="{D42A27DB-BD31-4B8C-83A1-F6EECF244321}">
                <p14:modId xmlns:p14="http://schemas.microsoft.com/office/powerpoint/2010/main" val="2142167833"/>
              </p:ext>
            </p:extLst>
          </p:nvPr>
        </p:nvGraphicFramePr>
        <p:xfrm>
          <a:off x="3276600" y="324935"/>
          <a:ext cx="5772150" cy="5995854"/>
        </p:xfrm>
        <a:graphic>
          <a:graphicData uri="http://schemas.openxmlformats.org/drawingml/2006/table">
            <a:tbl>
              <a:tblPr firstRow="1" bandRow="1">
                <a:tableStyleId>{5C22544A-7EE6-4342-B048-85BDC9FD1C3A}</a:tableStyleId>
              </a:tblPr>
              <a:tblGrid>
                <a:gridCol w="867722">
                  <a:extLst>
                    <a:ext uri="{9D8B030D-6E8A-4147-A177-3AD203B41FA5}">
                      <a16:colId xmlns:a16="http://schemas.microsoft.com/office/drawing/2014/main" val="2883769523"/>
                    </a:ext>
                  </a:extLst>
                </a:gridCol>
                <a:gridCol w="1948184">
                  <a:extLst>
                    <a:ext uri="{9D8B030D-6E8A-4147-A177-3AD203B41FA5}">
                      <a16:colId xmlns:a16="http://schemas.microsoft.com/office/drawing/2014/main" val="3350860673"/>
                    </a:ext>
                  </a:extLst>
                </a:gridCol>
                <a:gridCol w="1832294">
                  <a:extLst>
                    <a:ext uri="{9D8B030D-6E8A-4147-A177-3AD203B41FA5}">
                      <a16:colId xmlns:a16="http://schemas.microsoft.com/office/drawing/2014/main" val="3282405377"/>
                    </a:ext>
                  </a:extLst>
                </a:gridCol>
                <a:gridCol w="1123950">
                  <a:extLst>
                    <a:ext uri="{9D8B030D-6E8A-4147-A177-3AD203B41FA5}">
                      <a16:colId xmlns:a16="http://schemas.microsoft.com/office/drawing/2014/main" val="2284999687"/>
                    </a:ext>
                  </a:extLst>
                </a:gridCol>
              </a:tblGrid>
              <a:tr h="300446">
                <a:tc>
                  <a:txBody>
                    <a:bodyPr/>
                    <a:lstStyle/>
                    <a:p>
                      <a:pPr algn="ctr"/>
                      <a:r>
                        <a:rPr lang="en-US" sz="1050" dirty="0"/>
                        <a:t>Variable Name</a:t>
                      </a:r>
                    </a:p>
                  </a:txBody>
                  <a:tcPr anchor="ctr"/>
                </a:tc>
                <a:tc>
                  <a:txBody>
                    <a:bodyPr/>
                    <a:lstStyle/>
                    <a:p>
                      <a:pPr algn="ctr"/>
                      <a:r>
                        <a:rPr lang="en-US" sz="1050" dirty="0"/>
                        <a:t>Description</a:t>
                      </a:r>
                    </a:p>
                  </a:txBody>
                  <a:tcPr anchor="ctr"/>
                </a:tc>
                <a:tc>
                  <a:txBody>
                    <a:bodyPr/>
                    <a:lstStyle/>
                    <a:p>
                      <a:pPr algn="ctr"/>
                      <a:r>
                        <a:rPr lang="en-US" sz="1050" dirty="0"/>
                        <a:t>Levels/Range</a:t>
                      </a:r>
                    </a:p>
                  </a:txBody>
                  <a:tcPr anchor="ctr"/>
                </a:tc>
                <a:tc>
                  <a:txBody>
                    <a:bodyPr/>
                    <a:lstStyle/>
                    <a:p>
                      <a:pPr algn="ctr"/>
                      <a:r>
                        <a:rPr lang="en-US" sz="1050" dirty="0"/>
                        <a:t>Type</a:t>
                      </a:r>
                    </a:p>
                  </a:txBody>
                  <a:tcPr anchor="ctr"/>
                </a:tc>
                <a:extLst>
                  <a:ext uri="{0D108BD9-81ED-4DB2-BD59-A6C34878D82A}">
                    <a16:rowId xmlns:a16="http://schemas.microsoft.com/office/drawing/2014/main" val="2736024249"/>
                  </a:ext>
                </a:extLst>
              </a:tr>
              <a:tr h="300446">
                <a:tc>
                  <a:txBody>
                    <a:bodyPr/>
                    <a:lstStyle/>
                    <a:p>
                      <a:pPr algn="ctr"/>
                      <a:r>
                        <a:rPr lang="en-US" sz="1050" dirty="0"/>
                        <a:t>Mortality</a:t>
                      </a:r>
                    </a:p>
                  </a:txBody>
                  <a:tcPr anchor="ctr"/>
                </a:tc>
                <a:tc>
                  <a:txBody>
                    <a:bodyPr/>
                    <a:lstStyle/>
                    <a:p>
                      <a:pPr algn="ctr"/>
                      <a:r>
                        <a:rPr lang="en-US" sz="1050" dirty="0"/>
                        <a:t>Mortality within 60 days of hospital discharge</a:t>
                      </a:r>
                    </a:p>
                  </a:txBody>
                  <a:tcPr anchor="ctr"/>
                </a:tc>
                <a:tc>
                  <a:txBody>
                    <a:bodyPr/>
                    <a:lstStyle/>
                    <a:p>
                      <a:pPr algn="ctr"/>
                      <a:r>
                        <a:rPr lang="en-US" sz="1050" dirty="0"/>
                        <a:t>Yes/No</a:t>
                      </a:r>
                    </a:p>
                  </a:txBody>
                  <a:tcPr anchor="ctr"/>
                </a:tc>
                <a:tc>
                  <a:txBody>
                    <a:bodyPr/>
                    <a:lstStyle/>
                    <a:p>
                      <a:pPr algn="ctr"/>
                      <a:r>
                        <a:rPr lang="en-US" sz="1050" dirty="0"/>
                        <a:t>Binary</a:t>
                      </a:r>
                    </a:p>
                  </a:txBody>
                  <a:tcPr anchor="ctr"/>
                </a:tc>
                <a:extLst>
                  <a:ext uri="{0D108BD9-81ED-4DB2-BD59-A6C34878D82A}">
                    <a16:rowId xmlns:a16="http://schemas.microsoft.com/office/drawing/2014/main" val="1980822143"/>
                  </a:ext>
                </a:extLst>
              </a:tr>
              <a:tr h="300446">
                <a:tc>
                  <a:txBody>
                    <a:bodyPr/>
                    <a:lstStyle/>
                    <a:p>
                      <a:pPr algn="ctr"/>
                      <a:r>
                        <a:rPr lang="en-US" sz="1050" dirty="0"/>
                        <a:t>Cancer</a:t>
                      </a:r>
                    </a:p>
                  </a:txBody>
                  <a:tcPr anchor="ctr"/>
                </a:tc>
                <a:tc>
                  <a:txBody>
                    <a:bodyPr/>
                    <a:lstStyle/>
                    <a:p>
                      <a:pPr algn="ctr"/>
                      <a:r>
                        <a:rPr lang="en-US" sz="1050" dirty="0"/>
                        <a:t>Current cancer diagnosis</a:t>
                      </a:r>
                    </a:p>
                  </a:txBody>
                  <a:tcPr anchor="ctr"/>
                </a:tc>
                <a:tc>
                  <a:txBody>
                    <a:bodyPr/>
                    <a:lstStyle/>
                    <a:p>
                      <a:pPr algn="ctr"/>
                      <a:r>
                        <a:rPr lang="en-US" sz="1050" dirty="0"/>
                        <a:t>Yes/No</a:t>
                      </a:r>
                    </a:p>
                  </a:txBody>
                  <a:tcPr anchor="ctr"/>
                </a:tc>
                <a:tc>
                  <a:txBody>
                    <a:bodyPr/>
                    <a:lstStyle/>
                    <a:p>
                      <a:pPr algn="ctr"/>
                      <a:r>
                        <a:rPr lang="en-US" sz="1050" dirty="0"/>
                        <a:t>Binary</a:t>
                      </a:r>
                    </a:p>
                  </a:txBody>
                  <a:tcPr anchor="ctr"/>
                </a:tc>
                <a:extLst>
                  <a:ext uri="{0D108BD9-81ED-4DB2-BD59-A6C34878D82A}">
                    <a16:rowId xmlns:a16="http://schemas.microsoft.com/office/drawing/2014/main" val="3956994689"/>
                  </a:ext>
                </a:extLst>
              </a:tr>
              <a:tr h="300446">
                <a:tc>
                  <a:txBody>
                    <a:bodyPr/>
                    <a:lstStyle/>
                    <a:p>
                      <a:pPr algn="ctr"/>
                      <a:r>
                        <a:rPr lang="en-US" sz="1050" dirty="0" err="1"/>
                        <a:t>Prev_admiss</a:t>
                      </a:r>
                      <a:endParaRPr lang="en-US" sz="1050" dirty="0"/>
                    </a:p>
                  </a:txBody>
                  <a:tcPr anchor="ctr"/>
                </a:tc>
                <a:tc>
                  <a:txBody>
                    <a:bodyPr/>
                    <a:lstStyle/>
                    <a:p>
                      <a:pPr algn="ctr"/>
                      <a:r>
                        <a:rPr lang="en-US" sz="1050" dirty="0"/>
                        <a:t>Previous admission in past year</a:t>
                      </a:r>
                    </a:p>
                  </a:txBody>
                  <a:tcPr anchor="ctr"/>
                </a:tc>
                <a:tc>
                  <a:txBody>
                    <a:bodyPr/>
                    <a:lstStyle/>
                    <a:p>
                      <a:pPr algn="ctr"/>
                      <a:r>
                        <a:rPr lang="en-US" sz="1050" dirty="0"/>
                        <a:t>Yes/No</a:t>
                      </a:r>
                    </a:p>
                  </a:txBody>
                  <a:tcPr anchor="ctr"/>
                </a:tc>
                <a:tc>
                  <a:txBody>
                    <a:bodyPr/>
                    <a:lstStyle/>
                    <a:p>
                      <a:pPr algn="ctr"/>
                      <a:r>
                        <a:rPr lang="en-US" sz="1050" dirty="0"/>
                        <a:t>Binary</a:t>
                      </a:r>
                    </a:p>
                  </a:txBody>
                  <a:tcPr anchor="ctr"/>
                </a:tc>
                <a:extLst>
                  <a:ext uri="{0D108BD9-81ED-4DB2-BD59-A6C34878D82A}">
                    <a16:rowId xmlns:a16="http://schemas.microsoft.com/office/drawing/2014/main" val="2549877392"/>
                  </a:ext>
                </a:extLst>
              </a:tr>
              <a:tr h="300446">
                <a:tc>
                  <a:txBody>
                    <a:bodyPr/>
                    <a:lstStyle/>
                    <a:p>
                      <a:pPr algn="ctr"/>
                      <a:r>
                        <a:rPr lang="en-US" sz="1050" dirty="0"/>
                        <a:t>Infection</a:t>
                      </a:r>
                    </a:p>
                  </a:txBody>
                  <a:tcPr anchor="ctr"/>
                </a:tc>
                <a:tc>
                  <a:txBody>
                    <a:bodyPr/>
                    <a:lstStyle/>
                    <a:p>
                      <a:pPr algn="ctr"/>
                      <a:r>
                        <a:rPr lang="en-US" sz="1050" dirty="0"/>
                        <a:t>Admitted for infection</a:t>
                      </a:r>
                    </a:p>
                  </a:txBody>
                  <a:tcPr anchor="ctr"/>
                </a:tc>
                <a:tc>
                  <a:txBody>
                    <a:bodyPr/>
                    <a:lstStyle/>
                    <a:p>
                      <a:pPr algn="ctr"/>
                      <a:r>
                        <a:rPr lang="en-US" sz="1050" dirty="0"/>
                        <a:t>Yes/No</a:t>
                      </a:r>
                    </a:p>
                  </a:txBody>
                  <a:tcPr anchor="ctr"/>
                </a:tc>
                <a:tc>
                  <a:txBody>
                    <a:bodyPr/>
                    <a:lstStyle/>
                    <a:p>
                      <a:pPr algn="ctr"/>
                      <a:r>
                        <a:rPr lang="en-US" sz="1050" dirty="0"/>
                        <a:t>Binary</a:t>
                      </a:r>
                    </a:p>
                  </a:txBody>
                  <a:tcPr anchor="ctr"/>
                </a:tc>
                <a:extLst>
                  <a:ext uri="{0D108BD9-81ED-4DB2-BD59-A6C34878D82A}">
                    <a16:rowId xmlns:a16="http://schemas.microsoft.com/office/drawing/2014/main" val="828230067"/>
                  </a:ext>
                </a:extLst>
              </a:tr>
              <a:tr h="300446">
                <a:tc>
                  <a:txBody>
                    <a:bodyPr/>
                    <a:lstStyle/>
                    <a:p>
                      <a:pPr algn="ctr"/>
                      <a:r>
                        <a:rPr lang="en-US" sz="1050" dirty="0"/>
                        <a:t>Alert</a:t>
                      </a:r>
                    </a:p>
                  </a:txBody>
                  <a:tcPr anchor="ctr"/>
                </a:tc>
                <a:tc>
                  <a:txBody>
                    <a:bodyPr/>
                    <a:lstStyle/>
                    <a:p>
                      <a:pPr algn="ctr"/>
                      <a:r>
                        <a:rPr lang="en-US" sz="1050" dirty="0"/>
                        <a:t>Arrived to hospital alert</a:t>
                      </a:r>
                    </a:p>
                  </a:txBody>
                  <a:tcPr anchor="ctr"/>
                </a:tc>
                <a:tc>
                  <a:txBody>
                    <a:bodyPr/>
                    <a:lstStyle/>
                    <a:p>
                      <a:pPr algn="ctr"/>
                      <a:r>
                        <a:rPr lang="en-US" sz="1050" dirty="0"/>
                        <a:t>Yes/No</a:t>
                      </a:r>
                    </a:p>
                  </a:txBody>
                  <a:tcPr anchor="ctr"/>
                </a:tc>
                <a:tc>
                  <a:txBody>
                    <a:bodyPr/>
                    <a:lstStyle/>
                    <a:p>
                      <a:pPr algn="ctr"/>
                      <a:r>
                        <a:rPr lang="en-US" sz="1050" dirty="0"/>
                        <a:t>Binary</a:t>
                      </a:r>
                    </a:p>
                  </a:txBody>
                  <a:tcPr anchor="ctr"/>
                </a:tc>
                <a:extLst>
                  <a:ext uri="{0D108BD9-81ED-4DB2-BD59-A6C34878D82A}">
                    <a16:rowId xmlns:a16="http://schemas.microsoft.com/office/drawing/2014/main" val="2285647264"/>
                  </a:ext>
                </a:extLst>
              </a:tr>
              <a:tr h="300446">
                <a:tc>
                  <a:txBody>
                    <a:bodyPr/>
                    <a:lstStyle/>
                    <a:p>
                      <a:pPr algn="ctr"/>
                      <a:r>
                        <a:rPr lang="en-US" sz="1050" dirty="0"/>
                        <a:t>Sex</a:t>
                      </a:r>
                    </a:p>
                  </a:txBody>
                  <a:tcPr anchor="ctr"/>
                </a:tc>
                <a:tc>
                  <a:txBody>
                    <a:bodyPr/>
                    <a:lstStyle/>
                    <a:p>
                      <a:pPr algn="ctr"/>
                      <a:r>
                        <a:rPr lang="en-US" sz="1050" dirty="0"/>
                        <a:t>Sex of participant</a:t>
                      </a:r>
                    </a:p>
                  </a:txBody>
                  <a:tcPr anchor="ctr"/>
                </a:tc>
                <a:tc>
                  <a:txBody>
                    <a:bodyPr/>
                    <a:lstStyle/>
                    <a:p>
                      <a:pPr algn="ctr"/>
                      <a:r>
                        <a:rPr lang="en-US" sz="1050" dirty="0"/>
                        <a:t>Female/Male</a:t>
                      </a:r>
                    </a:p>
                  </a:txBody>
                  <a:tcPr anchor="ctr"/>
                </a:tc>
                <a:tc>
                  <a:txBody>
                    <a:bodyPr/>
                    <a:lstStyle/>
                    <a:p>
                      <a:pPr algn="ctr"/>
                      <a:r>
                        <a:rPr lang="en-US" sz="1050" dirty="0"/>
                        <a:t>Binary</a:t>
                      </a:r>
                    </a:p>
                  </a:txBody>
                  <a:tcPr anchor="ctr"/>
                </a:tc>
                <a:extLst>
                  <a:ext uri="{0D108BD9-81ED-4DB2-BD59-A6C34878D82A}">
                    <a16:rowId xmlns:a16="http://schemas.microsoft.com/office/drawing/2014/main" val="1511727985"/>
                  </a:ext>
                </a:extLst>
              </a:tr>
              <a:tr h="300446">
                <a:tc>
                  <a:txBody>
                    <a:bodyPr/>
                    <a:lstStyle/>
                    <a:p>
                      <a:pPr algn="ctr"/>
                      <a:r>
                        <a:rPr lang="en-US" sz="1050" dirty="0"/>
                        <a:t>Para_gt2</a:t>
                      </a:r>
                    </a:p>
                  </a:txBody>
                  <a:tcPr anchor="ctr"/>
                </a:tc>
                <a:tc>
                  <a:txBody>
                    <a:bodyPr/>
                    <a:lstStyle/>
                    <a:p>
                      <a:pPr algn="ctr"/>
                      <a:r>
                        <a:rPr lang="en-US" sz="1050" dirty="0"/>
                        <a:t>More than 2 other children at home</a:t>
                      </a:r>
                    </a:p>
                  </a:txBody>
                  <a:tcPr anchor="ctr"/>
                </a:tc>
                <a:tc>
                  <a:txBody>
                    <a:bodyPr/>
                    <a:lstStyle/>
                    <a:p>
                      <a:pPr algn="ctr"/>
                      <a:r>
                        <a:rPr lang="en-US" sz="1050" dirty="0"/>
                        <a:t>Yes/No</a:t>
                      </a:r>
                    </a:p>
                  </a:txBody>
                  <a:tcPr anchor="ctr"/>
                </a:tc>
                <a:tc>
                  <a:txBody>
                    <a:bodyPr/>
                    <a:lstStyle/>
                    <a:p>
                      <a:pPr algn="ctr"/>
                      <a:r>
                        <a:rPr lang="en-US" sz="1050" dirty="0"/>
                        <a:t>Binary</a:t>
                      </a:r>
                    </a:p>
                  </a:txBody>
                  <a:tcPr anchor="ctr"/>
                </a:tc>
                <a:extLst>
                  <a:ext uri="{0D108BD9-81ED-4DB2-BD59-A6C34878D82A}">
                    <a16:rowId xmlns:a16="http://schemas.microsoft.com/office/drawing/2014/main" val="4235887677"/>
                  </a:ext>
                </a:extLst>
              </a:tr>
              <a:tr h="300446">
                <a:tc>
                  <a:txBody>
                    <a:bodyPr/>
                    <a:lstStyle/>
                    <a:p>
                      <a:pPr algn="ctr"/>
                      <a:r>
                        <a:rPr lang="en-US" sz="1050" dirty="0"/>
                        <a:t>Dist_100</a:t>
                      </a:r>
                    </a:p>
                  </a:txBody>
                  <a:tcPr anchor="ctr"/>
                </a:tc>
                <a:tc>
                  <a:txBody>
                    <a:bodyPr/>
                    <a:lstStyle/>
                    <a:p>
                      <a:pPr algn="ctr"/>
                      <a:r>
                        <a:rPr lang="en-US" sz="1050" dirty="0"/>
                        <a:t>Distance to nearest hospital is less than 100 miles</a:t>
                      </a:r>
                    </a:p>
                  </a:txBody>
                  <a:tcPr anchor="ctr"/>
                </a:tc>
                <a:tc>
                  <a:txBody>
                    <a:bodyPr/>
                    <a:lstStyle/>
                    <a:p>
                      <a:pPr algn="ctr"/>
                      <a:r>
                        <a:rPr lang="en-US" sz="1050" dirty="0"/>
                        <a:t>Yes/No</a:t>
                      </a:r>
                    </a:p>
                  </a:txBody>
                  <a:tcPr anchor="ctr"/>
                </a:tc>
                <a:tc>
                  <a:txBody>
                    <a:bodyPr/>
                    <a:lstStyle/>
                    <a:p>
                      <a:pPr algn="ctr"/>
                      <a:r>
                        <a:rPr lang="en-US" sz="1050" dirty="0"/>
                        <a:t>Binary</a:t>
                      </a:r>
                    </a:p>
                  </a:txBody>
                  <a:tcPr anchor="ctr"/>
                </a:tc>
                <a:extLst>
                  <a:ext uri="{0D108BD9-81ED-4DB2-BD59-A6C34878D82A}">
                    <a16:rowId xmlns:a16="http://schemas.microsoft.com/office/drawing/2014/main" val="3511248005"/>
                  </a:ext>
                </a:extLst>
              </a:tr>
              <a:tr h="300446">
                <a:tc>
                  <a:txBody>
                    <a:bodyPr/>
                    <a:lstStyle/>
                    <a:p>
                      <a:pPr algn="ctr"/>
                      <a:r>
                        <a:rPr lang="en-US" sz="1050" dirty="0"/>
                        <a:t>Weight</a:t>
                      </a:r>
                    </a:p>
                  </a:txBody>
                  <a:tcPr anchor="ctr"/>
                </a:tc>
                <a:tc>
                  <a:txBody>
                    <a:bodyPr/>
                    <a:lstStyle/>
                    <a:p>
                      <a:pPr algn="ctr"/>
                      <a:r>
                        <a:rPr lang="en-US" sz="1050" dirty="0"/>
                        <a:t>Weight category based on BMI</a:t>
                      </a:r>
                    </a:p>
                  </a:txBody>
                  <a:tcPr anchor="ctr"/>
                </a:tc>
                <a:tc>
                  <a:txBody>
                    <a:bodyPr/>
                    <a:lstStyle/>
                    <a:p>
                      <a:pPr algn="ctr"/>
                      <a:r>
                        <a:rPr lang="en-US" sz="1050" dirty="0"/>
                        <a:t>Under/Normal/Over</a:t>
                      </a:r>
                    </a:p>
                  </a:txBody>
                  <a:tcPr anchor="ctr"/>
                </a:tc>
                <a:tc>
                  <a:txBody>
                    <a:bodyPr/>
                    <a:lstStyle/>
                    <a:p>
                      <a:pPr algn="ctr"/>
                      <a:r>
                        <a:rPr lang="en-US" sz="1050" dirty="0" err="1"/>
                        <a:t>Multicategorical</a:t>
                      </a:r>
                      <a:endParaRPr lang="en-US" sz="1050" dirty="0"/>
                    </a:p>
                  </a:txBody>
                  <a:tcPr anchor="ctr"/>
                </a:tc>
                <a:extLst>
                  <a:ext uri="{0D108BD9-81ED-4DB2-BD59-A6C34878D82A}">
                    <a16:rowId xmlns:a16="http://schemas.microsoft.com/office/drawing/2014/main" val="2227567295"/>
                  </a:ext>
                </a:extLst>
              </a:tr>
              <a:tr h="300446">
                <a:tc>
                  <a:txBody>
                    <a:bodyPr/>
                    <a:lstStyle/>
                    <a:p>
                      <a:pPr algn="ctr"/>
                      <a:r>
                        <a:rPr lang="en-US" sz="1050" dirty="0"/>
                        <a:t>Educ</a:t>
                      </a:r>
                    </a:p>
                  </a:txBody>
                  <a:tcPr anchor="ctr"/>
                </a:tc>
                <a:tc>
                  <a:txBody>
                    <a:bodyPr/>
                    <a:lstStyle/>
                    <a:p>
                      <a:pPr algn="ctr"/>
                      <a:r>
                        <a:rPr lang="en-US" sz="1050" dirty="0"/>
                        <a:t>Main caregiver’s education</a:t>
                      </a:r>
                    </a:p>
                  </a:txBody>
                  <a:tcPr anchor="ctr"/>
                </a:tc>
                <a:tc>
                  <a:txBody>
                    <a:bodyPr/>
                    <a:lstStyle/>
                    <a:p>
                      <a:pPr algn="ctr"/>
                      <a:r>
                        <a:rPr lang="en-US" sz="1050" dirty="0"/>
                        <a:t>Less than high school/high school/college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dirty="0" err="1">
                          <a:ln>
                            <a:noFill/>
                          </a:ln>
                          <a:solidFill>
                            <a:prstClr val="black"/>
                          </a:solidFill>
                          <a:effectLst/>
                          <a:uLnTx/>
                          <a:uFillTx/>
                        </a:rPr>
                        <a:t>Multicategorical</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txBody>
                  <a:tcPr anchor="ctr"/>
                </a:tc>
                <a:extLst>
                  <a:ext uri="{0D108BD9-81ED-4DB2-BD59-A6C34878D82A}">
                    <a16:rowId xmlns:a16="http://schemas.microsoft.com/office/drawing/2014/main" val="4088295146"/>
                  </a:ext>
                </a:extLst>
              </a:tr>
              <a:tr h="300446">
                <a:tc>
                  <a:txBody>
                    <a:bodyPr/>
                    <a:lstStyle/>
                    <a:p>
                      <a:pPr algn="ctr"/>
                      <a:r>
                        <a:rPr lang="en-US" sz="1050" dirty="0"/>
                        <a:t>Dispo</a:t>
                      </a:r>
                    </a:p>
                  </a:txBody>
                  <a:tcPr anchor="ctr"/>
                </a:tc>
                <a:tc>
                  <a:txBody>
                    <a:bodyPr/>
                    <a:lstStyle/>
                    <a:p>
                      <a:pPr algn="ctr"/>
                      <a:r>
                        <a:rPr lang="en-US" sz="1050" dirty="0"/>
                        <a:t>Disposition upon leaving hospital</a:t>
                      </a:r>
                    </a:p>
                  </a:txBody>
                  <a:tcPr anchor="ctr"/>
                </a:tc>
                <a:tc>
                  <a:txBody>
                    <a:bodyPr/>
                    <a:lstStyle/>
                    <a:p>
                      <a:pPr algn="ctr"/>
                      <a:r>
                        <a:rPr lang="en-US" sz="1050" dirty="0"/>
                        <a:t>Discharged/Left AMA/Transferred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dirty="0" err="1">
                          <a:ln>
                            <a:noFill/>
                          </a:ln>
                          <a:solidFill>
                            <a:prstClr val="black"/>
                          </a:solidFill>
                          <a:effectLst/>
                          <a:uLnTx/>
                          <a:uFillTx/>
                        </a:rPr>
                        <a:t>Multicategorical</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txBody>
                  <a:tcPr anchor="ctr"/>
                </a:tc>
                <a:extLst>
                  <a:ext uri="{0D108BD9-81ED-4DB2-BD59-A6C34878D82A}">
                    <a16:rowId xmlns:a16="http://schemas.microsoft.com/office/drawing/2014/main" val="3707639246"/>
                  </a:ext>
                </a:extLst>
              </a:tr>
              <a:tr h="300446">
                <a:tc>
                  <a:txBody>
                    <a:bodyPr/>
                    <a:lstStyle/>
                    <a:p>
                      <a:pPr algn="ctr"/>
                      <a:r>
                        <a:rPr lang="en-US" sz="1050" dirty="0"/>
                        <a:t>Insurance</a:t>
                      </a:r>
                    </a:p>
                  </a:txBody>
                  <a:tcPr anchor="ctr"/>
                </a:tc>
                <a:tc>
                  <a:txBody>
                    <a:bodyPr/>
                    <a:lstStyle/>
                    <a:p>
                      <a:pPr algn="ctr"/>
                      <a:r>
                        <a:rPr lang="en-US" sz="1050" dirty="0"/>
                        <a:t>Insurance of participant</a:t>
                      </a:r>
                    </a:p>
                  </a:txBody>
                  <a:tcPr anchor="ctr"/>
                </a:tc>
                <a:tc>
                  <a:txBody>
                    <a:bodyPr/>
                    <a:lstStyle/>
                    <a:p>
                      <a:pPr algn="ctr"/>
                      <a:r>
                        <a:rPr lang="en-US" sz="1050" dirty="0"/>
                        <a:t>Private/Public/Self-pay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dirty="0" err="1">
                          <a:ln>
                            <a:noFill/>
                          </a:ln>
                          <a:solidFill>
                            <a:prstClr val="black"/>
                          </a:solidFill>
                          <a:effectLst/>
                          <a:uLnTx/>
                          <a:uFillTx/>
                        </a:rPr>
                        <a:t>Multicategorical</a:t>
                      </a:r>
                      <a:endParaRPr kumimoji="0" lang="en-US" sz="1050" b="0" u="none" strike="noStrike" kern="1200" cap="none" spc="0" normalizeH="0" baseline="0" noProof="0" dirty="0">
                        <a:ln>
                          <a:noFill/>
                        </a:ln>
                        <a:solidFill>
                          <a:prstClr val="black"/>
                        </a:solidFill>
                        <a:effectLst/>
                        <a:uLnTx/>
                        <a:uFillTx/>
                      </a:endParaRPr>
                    </a:p>
                    <a:p>
                      <a:pPr algn="ctr"/>
                      <a:endParaRPr lang="en-US" sz="1050" dirty="0"/>
                    </a:p>
                  </a:txBody>
                  <a:tcPr anchor="ctr"/>
                </a:tc>
                <a:extLst>
                  <a:ext uri="{0D108BD9-81ED-4DB2-BD59-A6C34878D82A}">
                    <a16:rowId xmlns:a16="http://schemas.microsoft.com/office/drawing/2014/main" val="4281451528"/>
                  </a:ext>
                </a:extLst>
              </a:tr>
              <a:tr h="300446">
                <a:tc>
                  <a:txBody>
                    <a:bodyPr/>
                    <a:lstStyle/>
                    <a:p>
                      <a:pPr algn="ctr"/>
                      <a:r>
                        <a:rPr lang="en-US" sz="1050" dirty="0"/>
                        <a:t>Age</a:t>
                      </a:r>
                    </a:p>
                  </a:txBody>
                  <a:tcPr anchor="ctr"/>
                </a:tc>
                <a:tc>
                  <a:txBody>
                    <a:bodyPr/>
                    <a:lstStyle/>
                    <a:p>
                      <a:pPr algn="ctr"/>
                      <a:r>
                        <a:rPr lang="en-US" sz="1050" dirty="0"/>
                        <a:t>Age of participant, years</a:t>
                      </a:r>
                    </a:p>
                  </a:txBody>
                  <a:tcPr anchor="ctr"/>
                </a:tc>
                <a:tc>
                  <a:txBody>
                    <a:bodyPr/>
                    <a:lstStyle/>
                    <a:p>
                      <a:pPr algn="ctr"/>
                      <a:r>
                        <a:rPr lang="en-US" sz="1050" dirty="0"/>
                        <a:t>3-17</a:t>
                      </a:r>
                    </a:p>
                  </a:txBody>
                  <a:tcPr anchor="ctr"/>
                </a:tc>
                <a:tc>
                  <a:txBody>
                    <a:bodyPr/>
                    <a:lstStyle/>
                    <a:p>
                      <a:pPr algn="ctr"/>
                      <a:r>
                        <a:rPr lang="en-US" sz="1050" dirty="0"/>
                        <a:t>Continuous</a:t>
                      </a:r>
                    </a:p>
                  </a:txBody>
                  <a:tcPr anchor="ctr"/>
                </a:tc>
                <a:extLst>
                  <a:ext uri="{0D108BD9-81ED-4DB2-BD59-A6C34878D82A}">
                    <a16:rowId xmlns:a16="http://schemas.microsoft.com/office/drawing/2014/main" val="423309726"/>
                  </a:ext>
                </a:extLst>
              </a:tr>
              <a:tr h="300446">
                <a:tc>
                  <a:txBody>
                    <a:bodyPr/>
                    <a:lstStyle/>
                    <a:p>
                      <a:pPr algn="ctr"/>
                      <a:r>
                        <a:rPr lang="en-US" sz="1050" dirty="0"/>
                        <a:t>Temp</a:t>
                      </a:r>
                    </a:p>
                  </a:txBody>
                  <a:tcPr anchor="ctr"/>
                </a:tc>
                <a:tc>
                  <a:txBody>
                    <a:bodyPr/>
                    <a:lstStyle/>
                    <a:p>
                      <a:pPr algn="ctr"/>
                      <a:r>
                        <a:rPr lang="en-US" sz="1050" dirty="0"/>
                        <a:t>Admission temperature, ˚F</a:t>
                      </a:r>
                    </a:p>
                  </a:txBody>
                  <a:tcPr anchor="ctr"/>
                </a:tc>
                <a:tc>
                  <a:txBody>
                    <a:bodyPr/>
                    <a:lstStyle/>
                    <a:p>
                      <a:pPr algn="ctr"/>
                      <a:r>
                        <a:rPr lang="en-US" sz="1050" dirty="0"/>
                        <a:t>97-104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dirty="0">
                          <a:ln>
                            <a:noFill/>
                          </a:ln>
                          <a:solidFill>
                            <a:prstClr val="black"/>
                          </a:solidFill>
                          <a:effectLst/>
                          <a:uLnTx/>
                          <a:uFillTx/>
                        </a:rPr>
                        <a:t>Continuous</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txBody>
                  <a:tcPr anchor="ctr"/>
                </a:tc>
                <a:extLst>
                  <a:ext uri="{0D108BD9-81ED-4DB2-BD59-A6C34878D82A}">
                    <a16:rowId xmlns:a16="http://schemas.microsoft.com/office/drawing/2014/main" val="461836401"/>
                  </a:ext>
                </a:extLst>
              </a:tr>
              <a:tr h="300446">
                <a:tc>
                  <a:txBody>
                    <a:bodyPr/>
                    <a:lstStyle/>
                    <a:p>
                      <a:pPr algn="ctr"/>
                      <a:r>
                        <a:rPr lang="en-US" sz="1050" dirty="0"/>
                        <a:t>CRP</a:t>
                      </a:r>
                    </a:p>
                  </a:txBody>
                  <a:tcPr anchor="ctr"/>
                </a:tc>
                <a:tc>
                  <a:txBody>
                    <a:bodyPr/>
                    <a:lstStyle/>
                    <a:p>
                      <a:pPr algn="ctr"/>
                      <a:r>
                        <a:rPr lang="en-US" sz="1050" dirty="0"/>
                        <a:t>C-reactive protein, mg/L</a:t>
                      </a:r>
                    </a:p>
                  </a:txBody>
                  <a:tcPr anchor="ctr"/>
                </a:tc>
                <a:tc>
                  <a:txBody>
                    <a:bodyPr/>
                    <a:lstStyle/>
                    <a:p>
                      <a:pPr algn="ctr"/>
                      <a:r>
                        <a:rPr lang="en-US" sz="1050" dirty="0"/>
                        <a:t>0.1-20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dirty="0">
                          <a:ln>
                            <a:noFill/>
                          </a:ln>
                          <a:solidFill>
                            <a:prstClr val="black"/>
                          </a:solidFill>
                          <a:effectLst/>
                          <a:uLnTx/>
                          <a:uFillTx/>
                        </a:rPr>
                        <a:t>Continuous</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txBody>
                  <a:tcPr anchor="ctr"/>
                </a:tc>
                <a:extLst>
                  <a:ext uri="{0D108BD9-81ED-4DB2-BD59-A6C34878D82A}">
                    <a16:rowId xmlns:a16="http://schemas.microsoft.com/office/drawing/2014/main" val="2484931926"/>
                  </a:ext>
                </a:extLst>
              </a:tr>
              <a:tr h="300446">
                <a:tc>
                  <a:txBody>
                    <a:bodyPr/>
                    <a:lstStyle/>
                    <a:p>
                      <a:pPr algn="ctr"/>
                      <a:r>
                        <a:rPr lang="en-US" sz="1050" dirty="0"/>
                        <a:t>Oxygen</a:t>
                      </a:r>
                    </a:p>
                  </a:txBody>
                  <a:tcPr anchor="ctr"/>
                </a:tc>
                <a:tc>
                  <a:txBody>
                    <a:bodyPr/>
                    <a:lstStyle/>
                    <a:p>
                      <a:pPr algn="ctr"/>
                      <a:r>
                        <a:rPr lang="en-US" sz="1050" dirty="0"/>
                        <a:t>Admission oxygen saturation level, %</a:t>
                      </a:r>
                    </a:p>
                  </a:txBody>
                  <a:tcPr anchor="ctr"/>
                </a:tc>
                <a:tc>
                  <a:txBody>
                    <a:bodyPr/>
                    <a:lstStyle/>
                    <a:p>
                      <a:pPr algn="ctr"/>
                      <a:r>
                        <a:rPr lang="en-US" sz="1050" dirty="0"/>
                        <a:t>60-100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dirty="0">
                          <a:ln>
                            <a:noFill/>
                          </a:ln>
                          <a:solidFill>
                            <a:prstClr val="black"/>
                          </a:solidFill>
                          <a:effectLst/>
                          <a:uLnTx/>
                          <a:uFillTx/>
                        </a:rPr>
                        <a:t>Continuous</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txBody>
                  <a:tcPr anchor="ctr"/>
                </a:tc>
                <a:extLst>
                  <a:ext uri="{0D108BD9-81ED-4DB2-BD59-A6C34878D82A}">
                    <a16:rowId xmlns:a16="http://schemas.microsoft.com/office/drawing/2014/main" val="3121124040"/>
                  </a:ext>
                </a:extLst>
              </a:tr>
            </a:tbl>
          </a:graphicData>
        </a:graphic>
      </p:graphicFrame>
    </p:spTree>
    <p:extLst>
      <p:ext uri="{BB962C8B-B14F-4D97-AF65-F5344CB8AC3E}">
        <p14:creationId xmlns:p14="http://schemas.microsoft.com/office/powerpoint/2010/main" val="2148374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2B6C0-3AEA-897F-E3E3-3AC5FD46B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AB25F0-BACD-4101-33C3-66900ACE9C9F}"/>
              </a:ext>
            </a:extLst>
          </p:cNvPr>
          <p:cNvSpPr>
            <a:spLocks noGrp="1"/>
          </p:cNvSpPr>
          <p:nvPr>
            <p:ph type="title"/>
          </p:nvPr>
        </p:nvSpPr>
        <p:spPr/>
        <p:txBody>
          <a:bodyPr/>
          <a:lstStyle/>
          <a:p>
            <a:r>
              <a:rPr lang="en-US" dirty="0"/>
              <a:t>Best Subset</a:t>
            </a:r>
          </a:p>
        </p:txBody>
      </p:sp>
      <p:sp>
        <p:nvSpPr>
          <p:cNvPr id="3" name="Content Placeholder 2">
            <a:extLst>
              <a:ext uri="{FF2B5EF4-FFF2-40B4-BE49-F238E27FC236}">
                <a16:creationId xmlns:a16="http://schemas.microsoft.com/office/drawing/2014/main" id="{6247AB99-6AE3-47E7-8A1D-BFE6BB93337B}"/>
              </a:ext>
            </a:extLst>
          </p:cNvPr>
          <p:cNvSpPr>
            <a:spLocks noGrp="1"/>
          </p:cNvSpPr>
          <p:nvPr>
            <p:ph idx="1"/>
          </p:nvPr>
        </p:nvSpPr>
        <p:spPr/>
        <p:txBody>
          <a:bodyPr>
            <a:normAutofit fontScale="40000" lnSpcReduction="20000"/>
          </a:bodyPr>
          <a:lstStyle/>
          <a:p>
            <a:pPr marL="0" indent="0">
              <a:buNone/>
            </a:pPr>
            <a:r>
              <a:rPr lang="en-US" sz="5100" dirty="0"/>
              <a:t>Quite literally making subsets of the data and using the “best” one </a:t>
            </a:r>
          </a:p>
          <a:p>
            <a:pPr marL="0" indent="0">
              <a:buNone/>
            </a:pPr>
            <a:endParaRPr lang="en-US" sz="2000" dirty="0"/>
          </a:p>
          <a:p>
            <a:pPr marL="0" indent="0">
              <a:buNone/>
            </a:pPr>
            <a:r>
              <a:rPr lang="en-US" sz="5100" dirty="0"/>
              <a:t>General steps:</a:t>
            </a:r>
          </a:p>
          <a:p>
            <a:r>
              <a:rPr lang="en-US" sz="4200" dirty="0"/>
              <a:t>Run every possible model fitting 1 to all possible predictors </a:t>
            </a:r>
          </a:p>
          <a:p>
            <a:pPr lvl="1"/>
            <a:r>
              <a:rPr lang="en-US" sz="4200" dirty="0"/>
              <a:t>You can limit number of potential predictors </a:t>
            </a:r>
          </a:p>
          <a:p>
            <a:pPr lvl="1"/>
            <a:r>
              <a:rPr lang="en-US" sz="4200" dirty="0"/>
              <a:t>2</a:t>
            </a:r>
            <a:r>
              <a:rPr lang="en-US" sz="4200" baseline="30000" dirty="0"/>
              <a:t>k</a:t>
            </a:r>
            <a:r>
              <a:rPr lang="en-US" sz="4200" dirty="0"/>
              <a:t>=total number of models where k=number of predictors</a:t>
            </a:r>
          </a:p>
          <a:p>
            <a:r>
              <a:rPr lang="en-US" sz="4200" dirty="0"/>
              <a:t>You will get the best fitting model within each category (i.e., 1 predictor model, 2 predictor model,..., k predictor model)</a:t>
            </a:r>
          </a:p>
          <a:p>
            <a:r>
              <a:rPr lang="en-US" sz="4200" dirty="0"/>
              <a:t>Then have to find the best fitting model between the best models from each category</a:t>
            </a:r>
          </a:p>
          <a:p>
            <a:pPr marL="0" indent="0">
              <a:buNone/>
            </a:pPr>
            <a:endParaRPr lang="en-US" sz="1700" dirty="0"/>
          </a:p>
          <a:p>
            <a:pPr marL="0" indent="0">
              <a:buNone/>
            </a:pPr>
            <a:r>
              <a:rPr lang="en-US" sz="5100" dirty="0"/>
              <a:t>Definition of best when choosing within categories:</a:t>
            </a:r>
          </a:p>
          <a:p>
            <a:r>
              <a:rPr lang="en-US" sz="4300" dirty="0"/>
              <a:t>Highest global score chi-square (used by SAS)</a:t>
            </a:r>
          </a:p>
          <a:p>
            <a:r>
              <a:rPr lang="en-US" sz="4300" dirty="0"/>
              <a:t>Highest R</a:t>
            </a:r>
            <a:r>
              <a:rPr lang="en-US" sz="4300" baseline="30000" dirty="0"/>
              <a:t>2</a:t>
            </a:r>
            <a:r>
              <a:rPr lang="en-US" sz="4300" dirty="0"/>
              <a:t> (used by R)</a:t>
            </a:r>
          </a:p>
          <a:p>
            <a:pPr marL="0" indent="0">
              <a:buNone/>
            </a:pPr>
            <a:endParaRPr lang="en-US" sz="1700" dirty="0"/>
          </a:p>
          <a:p>
            <a:pPr marL="0" indent="0">
              <a:buNone/>
            </a:pPr>
            <a:r>
              <a:rPr lang="en-US" sz="5100" dirty="0"/>
              <a:t>Definition of best when choosing between categories:</a:t>
            </a:r>
          </a:p>
          <a:p>
            <a:r>
              <a:rPr lang="en-US" sz="4200" dirty="0"/>
              <a:t>Highest adjusted R</a:t>
            </a:r>
            <a:r>
              <a:rPr lang="en-US" sz="4200" baseline="30000" dirty="0"/>
              <a:t>2</a:t>
            </a:r>
            <a:r>
              <a:rPr lang="en-US" sz="4200" dirty="0"/>
              <a:t> </a:t>
            </a:r>
          </a:p>
          <a:p>
            <a:r>
              <a:rPr lang="en-US" sz="4200" dirty="0"/>
              <a:t>Lowest Mallows’ C</a:t>
            </a:r>
            <a:r>
              <a:rPr lang="en-US" sz="4200" baseline="-25000" dirty="0"/>
              <a:t>p</a:t>
            </a:r>
            <a:r>
              <a:rPr lang="en-US" sz="4200" dirty="0"/>
              <a:t> statistic closest to k-1 </a:t>
            </a:r>
          </a:p>
          <a:p>
            <a:r>
              <a:rPr lang="en-US" sz="4200" dirty="0"/>
              <a:t>BIC </a:t>
            </a:r>
          </a:p>
          <a:p>
            <a:r>
              <a:rPr lang="en-US" sz="4200" dirty="0"/>
              <a:t>SAS won’t help you with the last step but R will identify the “best” based on those 3 categories </a:t>
            </a:r>
          </a:p>
        </p:txBody>
      </p:sp>
    </p:spTree>
    <p:extLst>
      <p:ext uri="{BB962C8B-B14F-4D97-AF65-F5344CB8AC3E}">
        <p14:creationId xmlns:p14="http://schemas.microsoft.com/office/powerpoint/2010/main" val="1349572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8B7E1-3B79-B6A5-31D1-DBF65546DA02}"/>
              </a:ext>
            </a:extLst>
          </p:cNvPr>
          <p:cNvSpPr>
            <a:spLocks noGrp="1"/>
          </p:cNvSpPr>
          <p:nvPr>
            <p:ph type="title"/>
          </p:nvPr>
        </p:nvSpPr>
        <p:spPr>
          <a:xfrm>
            <a:off x="457200" y="274638"/>
            <a:ext cx="8229600" cy="792162"/>
          </a:xfrm>
        </p:spPr>
        <p:txBody>
          <a:bodyPr wrap="square" anchor="b">
            <a:normAutofit/>
          </a:bodyPr>
          <a:lstStyle/>
          <a:p>
            <a:r>
              <a:rPr lang="en-US" dirty="0" err="1"/>
              <a:t>ols_step_best_subset</a:t>
            </a:r>
            <a:r>
              <a:rPr lang="en-US" dirty="0"/>
              <a:t>() example</a:t>
            </a:r>
          </a:p>
        </p:txBody>
      </p:sp>
      <p:pic>
        <p:nvPicPr>
          <p:cNvPr id="6" name="Content Placeholder 5" descr="A screenshot of a computer&#10;&#10;Description automatically generated">
            <a:extLst>
              <a:ext uri="{FF2B5EF4-FFF2-40B4-BE49-F238E27FC236}">
                <a16:creationId xmlns:a16="http://schemas.microsoft.com/office/drawing/2014/main" id="{5FD1DF2E-EF24-3AD5-142D-96F38B9490A7}"/>
              </a:ext>
            </a:extLst>
          </p:cNvPr>
          <p:cNvPicPr>
            <a:picLocks noGrp="1" noChangeAspect="1"/>
          </p:cNvPicPr>
          <p:nvPr>
            <p:ph idx="1"/>
          </p:nvPr>
        </p:nvPicPr>
        <p:blipFill>
          <a:blip r:embed="rId2"/>
          <a:stretch>
            <a:fillRect/>
          </a:stretch>
        </p:blipFill>
        <p:spPr>
          <a:xfrm>
            <a:off x="1708994" y="1295400"/>
            <a:ext cx="5726011" cy="4953000"/>
          </a:xfrm>
          <a:noFill/>
        </p:spPr>
      </p:pic>
    </p:spTree>
    <p:extLst>
      <p:ext uri="{BB962C8B-B14F-4D97-AF65-F5344CB8AC3E}">
        <p14:creationId xmlns:p14="http://schemas.microsoft.com/office/powerpoint/2010/main" val="1588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B0FEE-C4B3-C60A-7CE5-2EC3D7D9E5E1}"/>
              </a:ext>
            </a:extLst>
          </p:cNvPr>
          <p:cNvSpPr>
            <a:spLocks noGrp="1"/>
          </p:cNvSpPr>
          <p:nvPr>
            <p:ph type="title"/>
          </p:nvPr>
        </p:nvSpPr>
        <p:spPr/>
        <p:txBody>
          <a:bodyPr/>
          <a:lstStyle/>
          <a:p>
            <a:r>
              <a:rPr lang="en-US" dirty="0"/>
              <a:t>Regularization Techniques</a:t>
            </a:r>
          </a:p>
        </p:txBody>
      </p:sp>
      <p:sp>
        <p:nvSpPr>
          <p:cNvPr id="3" name="Text Placeholder 2">
            <a:extLst>
              <a:ext uri="{FF2B5EF4-FFF2-40B4-BE49-F238E27FC236}">
                <a16:creationId xmlns:a16="http://schemas.microsoft.com/office/drawing/2014/main" id="{076EDDCA-2A3D-8F17-51E5-A5440A6CD2C6}"/>
              </a:ext>
            </a:extLst>
          </p:cNvPr>
          <p:cNvSpPr>
            <a:spLocks noGrp="1"/>
          </p:cNvSpPr>
          <p:nvPr>
            <p:ph type="body" idx="1"/>
          </p:nvPr>
        </p:nvSpPr>
        <p:spPr/>
        <p:txBody>
          <a:bodyPr/>
          <a:lstStyle/>
          <a:p>
            <a:pPr>
              <a:buClr>
                <a:srgbClr val="00A94F"/>
              </a:buClr>
            </a:pPr>
            <a:r>
              <a:rPr lang="en-US" sz="2400" dirty="0"/>
              <a:t>Regularization techniques (LASSO, ridge, elastic net) adds a penalization that shrinks (or regularizes) coefficients down to reduce overfitting </a:t>
            </a:r>
          </a:p>
          <a:p>
            <a:endParaRPr lang="en-US" sz="2400" dirty="0"/>
          </a:p>
          <a:p>
            <a:endParaRPr lang="en-US" dirty="0"/>
          </a:p>
        </p:txBody>
      </p:sp>
      <p:graphicFrame>
        <p:nvGraphicFramePr>
          <p:cNvPr id="4" name="Google Shape;112;p21">
            <a:extLst>
              <a:ext uri="{FF2B5EF4-FFF2-40B4-BE49-F238E27FC236}">
                <a16:creationId xmlns:a16="http://schemas.microsoft.com/office/drawing/2014/main" id="{3A608D21-A8A0-5B60-902C-027B0F915354}"/>
              </a:ext>
            </a:extLst>
          </p:cNvPr>
          <p:cNvGraphicFramePr/>
          <p:nvPr>
            <p:extLst>
              <p:ext uri="{D42A27DB-BD31-4B8C-83A1-F6EECF244321}">
                <p14:modId xmlns:p14="http://schemas.microsoft.com/office/powerpoint/2010/main" val="2403615194"/>
              </p:ext>
            </p:extLst>
          </p:nvPr>
        </p:nvGraphicFramePr>
        <p:xfrm>
          <a:off x="228600" y="2590800"/>
          <a:ext cx="8229600" cy="3475260"/>
        </p:xfrm>
        <a:graphic>
          <a:graphicData uri="http://schemas.openxmlformats.org/drawingml/2006/table">
            <a:tbl>
              <a:tblPr>
                <a:noFill/>
              </a:tblPr>
              <a:tblGrid>
                <a:gridCol w="543466">
                  <a:extLst>
                    <a:ext uri="{9D8B030D-6E8A-4147-A177-3AD203B41FA5}">
                      <a16:colId xmlns:a16="http://schemas.microsoft.com/office/drawing/2014/main" val="20000"/>
                    </a:ext>
                  </a:extLst>
                </a:gridCol>
                <a:gridCol w="904334">
                  <a:extLst>
                    <a:ext uri="{9D8B030D-6E8A-4147-A177-3AD203B41FA5}">
                      <a16:colId xmlns:a16="http://schemas.microsoft.com/office/drawing/2014/main" val="1917513074"/>
                    </a:ext>
                  </a:extLst>
                </a:gridCol>
                <a:gridCol w="2260600">
                  <a:extLst>
                    <a:ext uri="{9D8B030D-6E8A-4147-A177-3AD203B41FA5}">
                      <a16:colId xmlns:a16="http://schemas.microsoft.com/office/drawing/2014/main" val="20001"/>
                    </a:ext>
                  </a:extLst>
                </a:gridCol>
                <a:gridCol w="2260600">
                  <a:extLst>
                    <a:ext uri="{9D8B030D-6E8A-4147-A177-3AD203B41FA5}">
                      <a16:colId xmlns:a16="http://schemas.microsoft.com/office/drawing/2014/main" val="20002"/>
                    </a:ext>
                  </a:extLst>
                </a:gridCol>
                <a:gridCol w="2260600">
                  <a:extLst>
                    <a:ext uri="{9D8B030D-6E8A-4147-A177-3AD203B41FA5}">
                      <a16:colId xmlns:a16="http://schemas.microsoft.com/office/drawing/2014/main" val="20003"/>
                    </a:ext>
                  </a:extLst>
                </a:gridCol>
              </a:tblGrid>
              <a:tr h="677950">
                <a:tc>
                  <a:txBody>
                    <a:bodyPr/>
                    <a:lstStyle/>
                    <a:p>
                      <a:pPr marL="0" lvl="0" indent="0" algn="ctr" rtl="0">
                        <a:spcBef>
                          <a:spcPts val="0"/>
                        </a:spcBef>
                        <a:spcAft>
                          <a:spcPts val="0"/>
                        </a:spcAft>
                        <a:buNone/>
                      </a:pPr>
                      <a:endParaRPr b="1"/>
                    </a:p>
                  </a:txBody>
                  <a:tcPr marL="91425" marR="91425" marT="91425" marB="91425">
                    <a:lnL w="9525" cap="flat" cmpd="sng">
                      <a:solidFill>
                        <a:srgbClr val="9E9E9E">
                          <a:alpha val="0"/>
                        </a:srgbClr>
                      </a:solidFill>
                      <a:prstDash val="solid"/>
                      <a:round/>
                      <a:headEnd type="none" w="sm" len="sm"/>
                      <a:tailEnd type="none" w="sm" len="sm"/>
                    </a:lnL>
                    <a:lnR w="9525" cap="flat" cmpd="sng">
                      <a:no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b="1" dirty="0"/>
                    </a:p>
                  </a:txBody>
                  <a:tcPr marL="91425" marR="91425" marT="91425" marB="91425">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b="1" dirty="0"/>
                        <a:t>LASSO </a:t>
                      </a:r>
                      <a:r>
                        <a:rPr lang="en" sz="1200" b="1" dirty="0">
                          <a:solidFill>
                            <a:schemeClr val="dk1"/>
                          </a:solidFill>
                        </a:rPr>
                        <a:t>(Least About Shrinkage and Selection Operator) </a:t>
                      </a:r>
                      <a:endParaRPr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b="1" dirty="0"/>
                        <a:t>Ridge</a:t>
                      </a:r>
                      <a:endParaRPr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b="1" dirty="0"/>
                        <a:t>Elastic Net</a:t>
                      </a:r>
                      <a:endParaRPr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136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b="1" dirty="0"/>
                        <a:t>What</a:t>
                      </a:r>
                      <a:endParaRPr b="1"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dirty="0"/>
                        <a:t>L-1 Norm, uses absolute value</a:t>
                      </a:r>
                      <a:endParaRPr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dirty="0"/>
                        <a:t>L-2 Norm, uses squared value</a:t>
                      </a:r>
                      <a:endParaRPr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dirty="0"/>
                        <a:t>Best of both worlds, L-1 and L-2 used</a:t>
                      </a:r>
                      <a:endParaRPr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633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b="1" dirty="0"/>
                        <a:t>Pro’s</a:t>
                      </a:r>
                      <a:endParaRPr b="1"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a:t>Reduces overfitting, will shrink coefficient to zero</a:t>
                      </a:r>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Clr>
                          <a:schemeClr val="dk1"/>
                        </a:buClr>
                        <a:buSzPts val="1100"/>
                        <a:buFont typeface="Arial"/>
                        <a:buNone/>
                      </a:pPr>
                      <a:r>
                        <a:rPr lang="en" dirty="0">
                          <a:solidFill>
                            <a:schemeClr val="dk1"/>
                          </a:solidFill>
                        </a:rPr>
                        <a:t>Reduces overfitting, handles collinearity, can handle </a:t>
                      </a:r>
                      <a:r>
                        <a:rPr lang="en" i="1" dirty="0">
                          <a:solidFill>
                            <a:schemeClr val="dk1"/>
                          </a:solidFill>
                        </a:rPr>
                        <a:t>k</a:t>
                      </a:r>
                      <a:r>
                        <a:rPr lang="en" dirty="0">
                          <a:solidFill>
                            <a:schemeClr val="dk1"/>
                          </a:solidFill>
                        </a:rPr>
                        <a:t>&gt;n</a:t>
                      </a:r>
                      <a:endParaRPr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Clr>
                          <a:schemeClr val="dk1"/>
                        </a:buClr>
                        <a:buSzPts val="1100"/>
                        <a:buFont typeface="Arial"/>
                        <a:buNone/>
                      </a:pPr>
                      <a:r>
                        <a:rPr lang="en" dirty="0">
                          <a:solidFill>
                            <a:schemeClr val="dk1"/>
                          </a:solidFill>
                        </a:rPr>
                        <a:t>Reduces overfitting, handles collinearity, handles </a:t>
                      </a:r>
                      <a:r>
                        <a:rPr lang="en" i="1" dirty="0">
                          <a:solidFill>
                            <a:schemeClr val="dk1"/>
                          </a:solidFill>
                        </a:rPr>
                        <a:t>k</a:t>
                      </a:r>
                      <a:r>
                        <a:rPr lang="en" dirty="0">
                          <a:solidFill>
                            <a:schemeClr val="dk1"/>
                          </a:solidFill>
                        </a:rPr>
                        <a:t>&gt;n, shrinks coefficients to zero</a:t>
                      </a:r>
                      <a:endParaRPr i="1"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633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b="1" dirty="0"/>
                        <a:t>Con’s</a:t>
                      </a:r>
                      <a:endParaRPr b="1"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dirty="0"/>
                        <a:t>Cannot </a:t>
                      </a:r>
                      <a:r>
                        <a:rPr lang="en" dirty="0">
                          <a:solidFill>
                            <a:schemeClr val="dk1"/>
                          </a:solidFill>
                        </a:rPr>
                        <a:t>handle </a:t>
                      </a:r>
                      <a:r>
                        <a:rPr lang="en" i="1" dirty="0">
                          <a:solidFill>
                            <a:schemeClr val="dk1"/>
                          </a:solidFill>
                        </a:rPr>
                        <a:t>k</a:t>
                      </a:r>
                      <a:r>
                        <a:rPr lang="en" dirty="0">
                          <a:solidFill>
                            <a:schemeClr val="dk1"/>
                          </a:solidFill>
                        </a:rPr>
                        <a:t>&gt;n</a:t>
                      </a:r>
                      <a:r>
                        <a:rPr lang="en" dirty="0"/>
                        <a:t>, doesn’t handle multicollinearity well </a:t>
                      </a:r>
                      <a:endParaRPr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dirty="0"/>
                        <a:t>Does not shrink coefficients to zero, difficult to interpret </a:t>
                      </a:r>
                      <a:endParaRPr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dirty="0"/>
                        <a:t>More difficult to do than the other two</a:t>
                      </a:r>
                      <a:endParaRPr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TextBox 4">
            <a:extLst>
              <a:ext uri="{FF2B5EF4-FFF2-40B4-BE49-F238E27FC236}">
                <a16:creationId xmlns:a16="http://schemas.microsoft.com/office/drawing/2014/main" id="{140A15C6-3855-BC86-DCF1-915D18977785}"/>
              </a:ext>
            </a:extLst>
          </p:cNvPr>
          <p:cNvSpPr txBox="1"/>
          <p:nvPr/>
        </p:nvSpPr>
        <p:spPr>
          <a:xfrm>
            <a:off x="533400" y="6248401"/>
            <a:ext cx="8153400" cy="400110"/>
          </a:xfrm>
          <a:prstGeom prst="rect">
            <a:avLst/>
          </a:prstGeom>
          <a:noFill/>
        </p:spPr>
        <p:txBody>
          <a:bodyPr wrap="square" rtlCol="0">
            <a:spAutoFit/>
          </a:bodyPr>
          <a:lstStyle/>
          <a:p>
            <a:pPr algn="ctr"/>
            <a:r>
              <a:rPr lang="en-US" sz="2000" dirty="0">
                <a:latin typeface="+mn-lt"/>
              </a:rPr>
              <a:t>Note: You do not get standard errors and p-values with regularization</a:t>
            </a:r>
          </a:p>
        </p:txBody>
      </p:sp>
    </p:spTree>
    <p:extLst>
      <p:ext uri="{BB962C8B-B14F-4D97-AF65-F5344CB8AC3E}">
        <p14:creationId xmlns:p14="http://schemas.microsoft.com/office/powerpoint/2010/main" val="3882325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31CCC-7693-1137-4B36-24E8743265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8C2572-40A9-234F-6165-9844B6B08300}"/>
              </a:ext>
            </a:extLst>
          </p:cNvPr>
          <p:cNvSpPr>
            <a:spLocks noGrp="1"/>
          </p:cNvSpPr>
          <p:nvPr>
            <p:ph type="title"/>
          </p:nvPr>
        </p:nvSpPr>
        <p:spPr/>
        <p:txBody>
          <a:bodyPr/>
          <a:lstStyle/>
          <a:p>
            <a:r>
              <a:rPr lang="en-US" dirty="0"/>
              <a:t>Regularization Techniques</a:t>
            </a:r>
          </a:p>
        </p:txBody>
      </p:sp>
      <p:sp>
        <p:nvSpPr>
          <p:cNvPr id="3" name="Content Placeholder 2">
            <a:extLst>
              <a:ext uri="{FF2B5EF4-FFF2-40B4-BE49-F238E27FC236}">
                <a16:creationId xmlns:a16="http://schemas.microsoft.com/office/drawing/2014/main" id="{D6799FE1-0ACF-0769-9EEB-A35DE3CD739F}"/>
              </a:ext>
            </a:extLst>
          </p:cNvPr>
          <p:cNvSpPr>
            <a:spLocks noGrp="1"/>
          </p:cNvSpPr>
          <p:nvPr>
            <p:ph idx="1"/>
          </p:nvPr>
        </p:nvSpPr>
        <p:spPr/>
        <p:txBody>
          <a:bodyPr>
            <a:normAutofit fontScale="55000" lnSpcReduction="20000"/>
          </a:bodyPr>
          <a:lstStyle/>
          <a:p>
            <a:pPr marL="0" indent="0">
              <a:buClr>
                <a:srgbClr val="00A94F"/>
              </a:buClr>
              <a:buNone/>
            </a:pPr>
            <a:r>
              <a:rPr lang="en-US" sz="4400" dirty="0"/>
              <a:t>Alpha determines which technique is used</a:t>
            </a:r>
          </a:p>
          <a:p>
            <a:r>
              <a:rPr lang="en-US" sz="4000" dirty="0"/>
              <a:t>Ranges from 0 to 1</a:t>
            </a:r>
          </a:p>
          <a:p>
            <a:r>
              <a:rPr lang="en-US" sz="4000" dirty="0"/>
              <a:t>1 = LASSO, 0 = Ridge, 0.5 = Elastic net</a:t>
            </a:r>
          </a:p>
          <a:p>
            <a:pPr marL="0" indent="0">
              <a:buNone/>
            </a:pPr>
            <a:endParaRPr lang="en-US" sz="1700" dirty="0"/>
          </a:p>
          <a:p>
            <a:pPr marL="0" indent="0">
              <a:buNone/>
            </a:pPr>
            <a:r>
              <a:rPr lang="en-US" sz="4400" dirty="0"/>
              <a:t>Lambda determines the amount of regularization applied</a:t>
            </a:r>
          </a:p>
          <a:p>
            <a:r>
              <a:rPr lang="en-US" sz="4000" dirty="0"/>
              <a:t>Range depends on software but 0 translates to essentially no regularization meaning the results will approximate an ordinary least-squares regression</a:t>
            </a:r>
          </a:p>
          <a:p>
            <a:r>
              <a:rPr lang="en-US" sz="4000" dirty="0"/>
              <a:t>Higher lambda encourages more shrinking but most shrinking is not necessarily the best fitting model</a:t>
            </a:r>
          </a:p>
          <a:p>
            <a:r>
              <a:rPr lang="en-US" sz="4000" dirty="0"/>
              <a:t>Value of lambda typically determined by cross-validation where the model that meets the criteria of importance is selected as the final model</a:t>
            </a:r>
          </a:p>
          <a:p>
            <a:pPr lvl="1"/>
            <a:r>
              <a:rPr lang="en-US" sz="4000" dirty="0"/>
              <a:t>Deviance (default) </a:t>
            </a:r>
          </a:p>
          <a:p>
            <a:pPr lvl="1"/>
            <a:r>
              <a:rPr lang="en-US" sz="4000" dirty="0"/>
              <a:t>AUC</a:t>
            </a:r>
          </a:p>
          <a:p>
            <a:pPr lvl="1"/>
            <a:r>
              <a:rPr lang="en-US" sz="4000" dirty="0"/>
              <a:t>Mean squared error</a:t>
            </a:r>
          </a:p>
          <a:p>
            <a:pPr marL="0" indent="0">
              <a:buNone/>
            </a:pPr>
            <a:endParaRPr lang="en-US" sz="1700" dirty="0"/>
          </a:p>
        </p:txBody>
      </p:sp>
    </p:spTree>
    <p:extLst>
      <p:ext uri="{BB962C8B-B14F-4D97-AF65-F5344CB8AC3E}">
        <p14:creationId xmlns:p14="http://schemas.microsoft.com/office/powerpoint/2010/main" val="3662114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377AA-8DE3-3B2E-CA41-85B44F7D74C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5F8C9E8-1823-6957-6BA1-C35651B5E271}"/>
              </a:ext>
            </a:extLst>
          </p:cNvPr>
          <p:cNvSpPr>
            <a:spLocks noGrp="1"/>
          </p:cNvSpPr>
          <p:nvPr>
            <p:ph idx="1"/>
          </p:nvPr>
        </p:nvSpPr>
        <p:spPr/>
        <p:txBody>
          <a:bodyPr>
            <a:normAutofit/>
          </a:bodyPr>
          <a:lstStyle/>
          <a:p>
            <a:pPr marL="342900" marR="0" lvl="0" indent="-342900">
              <a:lnSpc>
                <a:spcPct val="107000"/>
              </a:lnSpc>
              <a:spcBef>
                <a:spcPts val="0"/>
              </a:spcBef>
              <a:spcAft>
                <a:spcPts val="800"/>
              </a:spcAft>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Introduction to predictive modeling and how it differs from hypothesis testing </a:t>
            </a:r>
          </a:p>
          <a:p>
            <a:pPr marL="342900" marR="0" lvl="0" indent="-342900">
              <a:lnSpc>
                <a:spcPct val="107000"/>
              </a:lnSpc>
              <a:spcBef>
                <a:spcPts val="0"/>
              </a:spcBef>
              <a:spcAft>
                <a:spcPts val="800"/>
              </a:spcAft>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Variable selection methods with SAS/R examples</a:t>
            </a:r>
          </a:p>
          <a:p>
            <a:pPr marL="342900" marR="0" lvl="0" indent="-342900">
              <a:lnSpc>
                <a:spcPct val="107000"/>
              </a:lnSpc>
              <a:spcBef>
                <a:spcPts val="0"/>
              </a:spcBef>
              <a:spcAft>
                <a:spcPts val="800"/>
              </a:spcAft>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Validation methods with SAS/R examples</a:t>
            </a:r>
          </a:p>
          <a:p>
            <a:pPr marL="342900" marR="0" lvl="0" indent="-342900">
              <a:lnSpc>
                <a:spcPct val="107000"/>
              </a:lnSpc>
              <a:spcBef>
                <a:spcPts val="0"/>
              </a:spcBef>
              <a:spcAft>
                <a:spcPts val="800"/>
              </a:spcAft>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Interpreting results and performance metrics of predictive models </a:t>
            </a:r>
          </a:p>
          <a:p>
            <a:pPr marL="342900" marR="0" lvl="0" indent="-342900">
              <a:lnSpc>
                <a:spcPct val="107000"/>
              </a:lnSpc>
              <a:spcBef>
                <a:spcPts val="0"/>
              </a:spcBef>
              <a:spcAft>
                <a:spcPts val="800"/>
              </a:spcAft>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Reporting prediction models in publications (based on TRIPOD recommendations)</a:t>
            </a:r>
          </a:p>
          <a:p>
            <a:pPr marL="342900" marR="0" lvl="0" indent="-342900">
              <a:lnSpc>
                <a:spcPct val="107000"/>
              </a:lnSpc>
              <a:spcBef>
                <a:spcPts val="0"/>
              </a:spcBef>
              <a:spcAft>
                <a:spcPts val="800"/>
              </a:spcAft>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Special considerations (sample size, missing data, collinearity) </a:t>
            </a:r>
          </a:p>
          <a:p>
            <a:pPr marL="342900" marR="0" lvl="0" indent="-342900">
              <a:lnSpc>
                <a:spcPct val="107000"/>
              </a:lnSpc>
              <a:spcBef>
                <a:spcPts val="0"/>
              </a:spcBef>
              <a:spcAft>
                <a:spcPts val="800"/>
              </a:spcAft>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Q&amp;A and discussion</a:t>
            </a:r>
          </a:p>
        </p:txBody>
      </p:sp>
    </p:spTree>
    <p:extLst>
      <p:ext uri="{BB962C8B-B14F-4D97-AF65-F5344CB8AC3E}">
        <p14:creationId xmlns:p14="http://schemas.microsoft.com/office/powerpoint/2010/main" val="1398826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3CD3D-76E7-3C9C-66AA-99E82638EF08}"/>
              </a:ext>
            </a:extLst>
          </p:cNvPr>
          <p:cNvSpPr>
            <a:spLocks noGrp="1"/>
          </p:cNvSpPr>
          <p:nvPr>
            <p:ph type="ctrTitle"/>
          </p:nvPr>
        </p:nvSpPr>
        <p:spPr/>
        <p:txBody>
          <a:bodyPr/>
          <a:lstStyle/>
          <a:p>
            <a:r>
              <a:rPr lang="en-US" dirty="0"/>
              <a:t>Training and Validation</a:t>
            </a:r>
          </a:p>
        </p:txBody>
      </p:sp>
      <p:sp>
        <p:nvSpPr>
          <p:cNvPr id="3" name="Subtitle 2">
            <a:extLst>
              <a:ext uri="{FF2B5EF4-FFF2-40B4-BE49-F238E27FC236}">
                <a16:creationId xmlns:a16="http://schemas.microsoft.com/office/drawing/2014/main" id="{78AD3950-50D1-857C-486D-F2FF80790EF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68821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23649C-A60D-673E-A232-7075BB107E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21</a:t>
            </a:fld>
            <a:endParaRPr lang="en"/>
          </a:p>
        </p:txBody>
      </p:sp>
      <p:sp>
        <p:nvSpPr>
          <p:cNvPr id="3" name="Title 2">
            <a:extLst>
              <a:ext uri="{FF2B5EF4-FFF2-40B4-BE49-F238E27FC236}">
                <a16:creationId xmlns:a16="http://schemas.microsoft.com/office/drawing/2014/main" id="{E788502C-A567-7DAB-BC65-D5DBBC32DF31}"/>
              </a:ext>
            </a:extLst>
          </p:cNvPr>
          <p:cNvSpPr>
            <a:spLocks noGrp="1"/>
          </p:cNvSpPr>
          <p:nvPr>
            <p:ph type="title"/>
          </p:nvPr>
        </p:nvSpPr>
        <p:spPr/>
        <p:txBody>
          <a:bodyPr/>
          <a:lstStyle/>
          <a:p>
            <a:r>
              <a:rPr lang="en-US" dirty="0"/>
              <a:t>Words to Know</a:t>
            </a:r>
          </a:p>
        </p:txBody>
      </p:sp>
      <p:sp>
        <p:nvSpPr>
          <p:cNvPr id="4" name="Text Placeholder 3">
            <a:extLst>
              <a:ext uri="{FF2B5EF4-FFF2-40B4-BE49-F238E27FC236}">
                <a16:creationId xmlns:a16="http://schemas.microsoft.com/office/drawing/2014/main" id="{628E9CB2-9CCE-35E0-C881-82050400D335}"/>
              </a:ext>
            </a:extLst>
          </p:cNvPr>
          <p:cNvSpPr>
            <a:spLocks noGrp="1"/>
          </p:cNvSpPr>
          <p:nvPr>
            <p:ph type="body" idx="1"/>
          </p:nvPr>
        </p:nvSpPr>
        <p:spPr/>
        <p:txBody>
          <a:bodyPr/>
          <a:lstStyle/>
          <a:p>
            <a:pPr marL="0" lvl="0" indent="0" algn="l" rtl="0">
              <a:spcBef>
                <a:spcPts val="480"/>
              </a:spcBef>
              <a:spcAft>
                <a:spcPts val="0"/>
              </a:spcAft>
              <a:buSzPts val="2400"/>
              <a:buNone/>
            </a:pPr>
            <a:r>
              <a:rPr lang="en-US" sz="2200" dirty="0"/>
              <a:t>Training: process of finding the model </a:t>
            </a:r>
          </a:p>
          <a:p>
            <a:pPr marL="800100" lvl="1" indent="-342900">
              <a:spcBef>
                <a:spcPts val="480"/>
              </a:spcBef>
              <a:buFont typeface="Arial" panose="020B0604020202020204" pitchFamily="34" charset="0"/>
              <a:buChar char="•"/>
            </a:pPr>
            <a:r>
              <a:rPr lang="en-US" sz="2000" dirty="0"/>
              <a:t>Training set: the set you use to find the model </a:t>
            </a:r>
          </a:p>
          <a:p>
            <a:pPr marL="0" lvl="0" indent="0" algn="l" rtl="0">
              <a:spcBef>
                <a:spcPts val="480"/>
              </a:spcBef>
              <a:spcAft>
                <a:spcPts val="0"/>
              </a:spcAft>
              <a:buSzPts val="2400"/>
              <a:buNone/>
            </a:pPr>
            <a:endParaRPr lang="en-US" sz="800" dirty="0"/>
          </a:p>
          <a:p>
            <a:pPr marL="0" lvl="0" indent="0" algn="l" rtl="0">
              <a:spcBef>
                <a:spcPts val="480"/>
              </a:spcBef>
              <a:spcAft>
                <a:spcPts val="0"/>
              </a:spcAft>
              <a:buSzPts val="2400"/>
              <a:buNone/>
            </a:pPr>
            <a:r>
              <a:rPr lang="en-US" sz="2200" dirty="0"/>
              <a:t>Validation: checking how the model you found in training fits on other data</a:t>
            </a:r>
            <a:r>
              <a:rPr lang="en-US" sz="2400" dirty="0"/>
              <a:t>	</a:t>
            </a:r>
          </a:p>
          <a:p>
            <a:pPr marL="800100" lvl="1" indent="-342900">
              <a:spcBef>
                <a:spcPts val="480"/>
              </a:spcBef>
              <a:buFont typeface="Arial" panose="020B0604020202020204" pitchFamily="34" charset="0"/>
              <a:buChar char="•"/>
            </a:pPr>
            <a:r>
              <a:rPr lang="en-US" sz="2000" dirty="0"/>
              <a:t>Validation set: the data you use for validation</a:t>
            </a:r>
          </a:p>
          <a:p>
            <a:pPr marL="0" lvl="0" indent="0" algn="l" rtl="0">
              <a:spcBef>
                <a:spcPts val="480"/>
              </a:spcBef>
              <a:spcAft>
                <a:spcPts val="0"/>
              </a:spcAft>
              <a:buSzPts val="2400"/>
              <a:buNone/>
            </a:pPr>
            <a:endParaRPr lang="en-US" sz="800" dirty="0"/>
          </a:p>
          <a:p>
            <a:pPr marL="0" lvl="0" indent="0" algn="l" rtl="0">
              <a:spcBef>
                <a:spcPts val="480"/>
              </a:spcBef>
              <a:spcAft>
                <a:spcPts val="0"/>
              </a:spcAft>
              <a:buSzPts val="2400"/>
              <a:buNone/>
            </a:pPr>
            <a:r>
              <a:rPr lang="en-US" sz="2000" dirty="0"/>
              <a:t>Note: “Testing” is sometimes used interchangeably with “validation” in some tutorials and documentation </a:t>
            </a:r>
          </a:p>
          <a:p>
            <a:pPr marL="0" lvl="0" indent="0" algn="l" rtl="0">
              <a:spcBef>
                <a:spcPts val="480"/>
              </a:spcBef>
              <a:spcAft>
                <a:spcPts val="0"/>
              </a:spcAft>
              <a:buSzPts val="2400"/>
              <a:buNone/>
            </a:pPr>
            <a:endParaRPr lang="en-US" sz="2000" dirty="0"/>
          </a:p>
          <a:p>
            <a:pPr marL="0" indent="0">
              <a:buNone/>
            </a:pPr>
            <a:r>
              <a:rPr lang="en-US" sz="2000" dirty="0"/>
              <a:t>Note 2: AUC is a performance metric we will discuss later but it will be used as the example during this section of the tutorial</a:t>
            </a:r>
          </a:p>
          <a:p>
            <a:pPr marL="0" lvl="0" indent="0" algn="l" rtl="0">
              <a:spcBef>
                <a:spcPts val="480"/>
              </a:spcBef>
              <a:spcAft>
                <a:spcPts val="0"/>
              </a:spcAft>
              <a:buSzPts val="2400"/>
              <a:buNone/>
            </a:pPr>
            <a:endParaRPr lang="en-US" sz="2000" dirty="0"/>
          </a:p>
          <a:p>
            <a:endParaRPr lang="en-US" dirty="0"/>
          </a:p>
        </p:txBody>
      </p:sp>
    </p:spTree>
    <p:extLst>
      <p:ext uri="{BB962C8B-B14F-4D97-AF65-F5344CB8AC3E}">
        <p14:creationId xmlns:p14="http://schemas.microsoft.com/office/powerpoint/2010/main" val="2133481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2858C-3C1D-B09B-B63C-9B6018B713C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44A7FF-86E0-1B5A-22E3-2591F5D2A8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22</a:t>
            </a:fld>
            <a:endParaRPr lang="en"/>
          </a:p>
        </p:txBody>
      </p:sp>
      <p:sp>
        <p:nvSpPr>
          <p:cNvPr id="3" name="Title 2">
            <a:extLst>
              <a:ext uri="{FF2B5EF4-FFF2-40B4-BE49-F238E27FC236}">
                <a16:creationId xmlns:a16="http://schemas.microsoft.com/office/drawing/2014/main" id="{A7CF5BDF-A15D-46E8-8F18-CBD5889988B5}"/>
              </a:ext>
            </a:extLst>
          </p:cNvPr>
          <p:cNvSpPr>
            <a:spLocks noGrp="1"/>
          </p:cNvSpPr>
          <p:nvPr>
            <p:ph type="title"/>
          </p:nvPr>
        </p:nvSpPr>
        <p:spPr/>
        <p:txBody>
          <a:bodyPr/>
          <a:lstStyle/>
          <a:p>
            <a:r>
              <a:rPr lang="en-US" dirty="0"/>
              <a:t>Words to Know</a:t>
            </a:r>
          </a:p>
        </p:txBody>
      </p:sp>
      <p:sp>
        <p:nvSpPr>
          <p:cNvPr id="4" name="Text Placeholder 3">
            <a:extLst>
              <a:ext uri="{FF2B5EF4-FFF2-40B4-BE49-F238E27FC236}">
                <a16:creationId xmlns:a16="http://schemas.microsoft.com/office/drawing/2014/main" id="{AD6D199B-549D-E6F5-670B-26F4DCDA0A3A}"/>
              </a:ext>
            </a:extLst>
          </p:cNvPr>
          <p:cNvSpPr>
            <a:spLocks noGrp="1"/>
          </p:cNvSpPr>
          <p:nvPr>
            <p:ph type="body" idx="1"/>
          </p:nvPr>
        </p:nvSpPr>
        <p:spPr/>
        <p:txBody>
          <a:bodyPr/>
          <a:lstStyle/>
          <a:p>
            <a:pPr marL="0" indent="0">
              <a:buNone/>
            </a:pPr>
            <a:r>
              <a:rPr lang="en-US" sz="2000" dirty="0"/>
              <a:t>Internal validation: validating your model using data from the same source as your training data</a:t>
            </a:r>
          </a:p>
          <a:p>
            <a:pPr marL="800100" lvl="1" indent="-342900">
              <a:spcBef>
                <a:spcPts val="480"/>
              </a:spcBef>
              <a:buFont typeface="Arial" panose="020B0604020202020204" pitchFamily="34" charset="0"/>
              <a:buChar char="•"/>
            </a:pPr>
            <a:r>
              <a:rPr lang="en-US" sz="1800" dirty="0"/>
              <a:t>Example: training and validation come from the same cohort of patients seen in a clinic from 2000-2020</a:t>
            </a:r>
          </a:p>
          <a:p>
            <a:pPr marL="0" indent="0">
              <a:buNone/>
            </a:pPr>
            <a:endParaRPr lang="en-US" sz="800" dirty="0"/>
          </a:p>
          <a:p>
            <a:pPr marL="0" indent="0">
              <a:buNone/>
            </a:pPr>
            <a:r>
              <a:rPr lang="en-US" sz="2000" dirty="0"/>
              <a:t>External validation: validating your model using data from an entirely separate source of your training data</a:t>
            </a:r>
          </a:p>
          <a:p>
            <a:pPr marL="800100" lvl="1" indent="-342900">
              <a:spcBef>
                <a:spcPts val="480"/>
              </a:spcBef>
              <a:buFont typeface="Arial" panose="020B0604020202020204" pitchFamily="34" charset="0"/>
              <a:buChar char="•"/>
            </a:pPr>
            <a:r>
              <a:rPr lang="en-US" sz="1800" dirty="0"/>
              <a:t>Example: training data is from patients of one clinic while validation data is from patients in a different clinic</a:t>
            </a:r>
          </a:p>
          <a:p>
            <a:pPr marL="0" lvl="0" indent="0" algn="l" rtl="0">
              <a:spcBef>
                <a:spcPts val="480"/>
              </a:spcBef>
              <a:spcAft>
                <a:spcPts val="0"/>
              </a:spcAft>
              <a:buSzPts val="2400"/>
              <a:buNone/>
            </a:pPr>
            <a:endParaRPr lang="en-US" sz="800" dirty="0"/>
          </a:p>
          <a:p>
            <a:pPr marL="76200" indent="0">
              <a:buNone/>
            </a:pPr>
            <a:r>
              <a:rPr lang="en-US" sz="2000" dirty="0"/>
              <a:t>Random split-validation: a form of internal validation where your data is randomly partitioned into training/validation sets </a:t>
            </a:r>
          </a:p>
          <a:p>
            <a:pPr marL="76200" indent="0">
              <a:buNone/>
            </a:pPr>
            <a:r>
              <a:rPr lang="en-US" sz="2000" dirty="0"/>
              <a:t>(often a 70/30 split)</a:t>
            </a:r>
          </a:p>
          <a:p>
            <a:pPr marL="76200" indent="0">
              <a:buNone/>
            </a:pPr>
            <a:endParaRPr lang="en-US" sz="800" dirty="0"/>
          </a:p>
          <a:p>
            <a:pPr marL="76200" indent="0">
              <a:buNone/>
            </a:pPr>
            <a:r>
              <a:rPr lang="en-US" sz="2000" dirty="0"/>
              <a:t>Non-random split-validation: a form of internal </a:t>
            </a:r>
          </a:p>
          <a:p>
            <a:pPr marL="76200" indent="0">
              <a:buNone/>
            </a:pPr>
            <a:r>
              <a:rPr lang="en-US" sz="2000" dirty="0"/>
              <a:t>validation (debatable) where your data is </a:t>
            </a:r>
          </a:p>
          <a:p>
            <a:pPr marL="76200" indent="0">
              <a:buNone/>
            </a:pPr>
            <a:r>
              <a:rPr lang="en-US" sz="2000" dirty="0"/>
              <a:t>partitioned based on a non-random factor such as timing or location</a:t>
            </a:r>
          </a:p>
        </p:txBody>
      </p:sp>
      <p:pic>
        <p:nvPicPr>
          <p:cNvPr id="5" name="Google Shape;123;p22">
            <a:extLst>
              <a:ext uri="{FF2B5EF4-FFF2-40B4-BE49-F238E27FC236}">
                <a16:creationId xmlns:a16="http://schemas.microsoft.com/office/drawing/2014/main" id="{27A0E5FF-D377-71F4-F668-C3AC66507115}"/>
              </a:ext>
            </a:extLst>
          </p:cNvPr>
          <p:cNvPicPr preferRelativeResize="0"/>
          <p:nvPr/>
        </p:nvPicPr>
        <p:blipFill>
          <a:blip r:embed="rId2">
            <a:alphaModFix/>
          </a:blip>
          <a:stretch>
            <a:fillRect/>
          </a:stretch>
        </p:blipFill>
        <p:spPr>
          <a:xfrm>
            <a:off x="5791200" y="4495800"/>
            <a:ext cx="2819400" cy="1619250"/>
          </a:xfrm>
          <a:prstGeom prst="rect">
            <a:avLst/>
          </a:prstGeom>
          <a:noFill/>
          <a:ln>
            <a:noFill/>
          </a:ln>
        </p:spPr>
      </p:pic>
    </p:spTree>
    <p:extLst>
      <p:ext uri="{BB962C8B-B14F-4D97-AF65-F5344CB8AC3E}">
        <p14:creationId xmlns:p14="http://schemas.microsoft.com/office/powerpoint/2010/main" val="3277348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1DEE35-6DEE-64C7-2B41-CA59CEFE37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23</a:t>
            </a:fld>
            <a:endParaRPr lang="en"/>
          </a:p>
        </p:txBody>
      </p:sp>
      <p:sp>
        <p:nvSpPr>
          <p:cNvPr id="3" name="Title 2">
            <a:extLst>
              <a:ext uri="{FF2B5EF4-FFF2-40B4-BE49-F238E27FC236}">
                <a16:creationId xmlns:a16="http://schemas.microsoft.com/office/drawing/2014/main" id="{A90FAE22-B599-586F-0824-BFD4BC9F5170}"/>
              </a:ext>
            </a:extLst>
          </p:cNvPr>
          <p:cNvSpPr>
            <a:spLocks noGrp="1"/>
          </p:cNvSpPr>
          <p:nvPr>
            <p:ph type="title"/>
          </p:nvPr>
        </p:nvSpPr>
        <p:spPr/>
        <p:txBody>
          <a:bodyPr/>
          <a:lstStyle/>
          <a:p>
            <a:r>
              <a:rPr lang="en-US" dirty="0"/>
              <a:t>Cross-validation (CV)</a:t>
            </a:r>
          </a:p>
        </p:txBody>
      </p:sp>
      <p:sp>
        <p:nvSpPr>
          <p:cNvPr id="4" name="Text Placeholder 3">
            <a:extLst>
              <a:ext uri="{FF2B5EF4-FFF2-40B4-BE49-F238E27FC236}">
                <a16:creationId xmlns:a16="http://schemas.microsoft.com/office/drawing/2014/main" id="{19B9138F-AD11-CE33-B715-1083A0D7110D}"/>
              </a:ext>
            </a:extLst>
          </p:cNvPr>
          <p:cNvSpPr>
            <a:spLocks noGrp="1"/>
          </p:cNvSpPr>
          <p:nvPr>
            <p:ph type="body" idx="1"/>
          </p:nvPr>
        </p:nvSpPr>
        <p:spPr/>
        <p:txBody>
          <a:bodyPr/>
          <a:lstStyle/>
          <a:p>
            <a:pPr marL="76200" indent="0">
              <a:buNone/>
            </a:pPr>
            <a:r>
              <a:rPr lang="en-US" dirty="0"/>
              <a:t>Considered a form of resampling validation, another type of internal validation</a:t>
            </a:r>
          </a:p>
          <a:p>
            <a:pPr marL="76200" indent="0">
              <a:buNone/>
            </a:pPr>
            <a:endParaRPr lang="en-US" sz="800" dirty="0"/>
          </a:p>
          <a:p>
            <a:pPr marL="76200" indent="0">
              <a:buNone/>
            </a:pPr>
            <a:r>
              <a:rPr lang="en-US" dirty="0"/>
              <a:t>Is generally thought to be stronger than random split-validation</a:t>
            </a:r>
          </a:p>
          <a:p>
            <a:pPr marL="76200" indent="0">
              <a:buNone/>
            </a:pPr>
            <a:endParaRPr lang="en-US" sz="800" dirty="0"/>
          </a:p>
          <a:p>
            <a:pPr marL="76200" indent="0">
              <a:buNone/>
            </a:pPr>
            <a:r>
              <a:rPr lang="en-US" dirty="0"/>
              <a:t>The process of partitioning the sample into test and training sets repeatedly to </a:t>
            </a:r>
          </a:p>
          <a:p>
            <a:pPr>
              <a:buFont typeface="Arial" panose="020B0604020202020204" pitchFamily="34" charset="0"/>
              <a:buChar char="•"/>
            </a:pPr>
            <a:r>
              <a:rPr lang="en-US" sz="2200" dirty="0"/>
              <a:t>Fine tune parameters (more applicable to ML)</a:t>
            </a:r>
          </a:p>
          <a:p>
            <a:pPr>
              <a:buFont typeface="Arial" panose="020B0604020202020204" pitchFamily="34" charset="0"/>
              <a:buChar char="•"/>
            </a:pPr>
            <a:r>
              <a:rPr lang="en-US" sz="2200" dirty="0"/>
              <a:t>Average performance (the application for today’s talk)</a:t>
            </a:r>
          </a:p>
          <a:p>
            <a:pPr marL="76200" indent="0">
              <a:buNone/>
            </a:pPr>
            <a:endParaRPr lang="en-US" sz="800" dirty="0"/>
          </a:p>
          <a:p>
            <a:pPr marL="76200" indent="0">
              <a:buNone/>
            </a:pPr>
            <a:r>
              <a:rPr lang="en-US" dirty="0"/>
              <a:t>Multiple types of cross-validation such as:</a:t>
            </a:r>
          </a:p>
          <a:p>
            <a:pPr>
              <a:buFont typeface="Arial" panose="020B0604020202020204" pitchFamily="34" charset="0"/>
              <a:buChar char="•"/>
            </a:pPr>
            <a:r>
              <a:rPr lang="en-US" sz="2200" dirty="0"/>
              <a:t>Leave-one-out </a:t>
            </a:r>
          </a:p>
          <a:p>
            <a:pPr>
              <a:buFont typeface="Arial" panose="020B0604020202020204" pitchFamily="34" charset="0"/>
              <a:buChar char="•"/>
            </a:pPr>
            <a:r>
              <a:rPr lang="en-US" sz="2200" dirty="0"/>
              <a:t>K-fold cross-validation </a:t>
            </a:r>
          </a:p>
          <a:p>
            <a:pPr>
              <a:buFont typeface="Arial" panose="020B0604020202020204" pitchFamily="34" charset="0"/>
              <a:buChar char="•"/>
            </a:pPr>
            <a:r>
              <a:rPr lang="en-US" sz="2200" dirty="0"/>
              <a:t>Stratified K-fold cross-validation</a:t>
            </a:r>
          </a:p>
          <a:p>
            <a:pPr>
              <a:buFont typeface="Arial" panose="020B0604020202020204" pitchFamily="34" charset="0"/>
              <a:buChar char="•"/>
            </a:pPr>
            <a:r>
              <a:rPr lang="en-US" sz="2200" dirty="0"/>
              <a:t>Repeated K-fold cross-validation</a:t>
            </a:r>
          </a:p>
        </p:txBody>
      </p:sp>
    </p:spTree>
    <p:extLst>
      <p:ext uri="{BB962C8B-B14F-4D97-AF65-F5344CB8AC3E}">
        <p14:creationId xmlns:p14="http://schemas.microsoft.com/office/powerpoint/2010/main" val="835230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E1AB39-51F9-9ABB-B506-07EFE187AB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24</a:t>
            </a:fld>
            <a:endParaRPr lang="en"/>
          </a:p>
        </p:txBody>
      </p:sp>
      <p:sp>
        <p:nvSpPr>
          <p:cNvPr id="3" name="Title 2">
            <a:extLst>
              <a:ext uri="{FF2B5EF4-FFF2-40B4-BE49-F238E27FC236}">
                <a16:creationId xmlns:a16="http://schemas.microsoft.com/office/drawing/2014/main" id="{DE90A469-C48D-7D9A-1FEA-C3D1196B25B5}"/>
              </a:ext>
            </a:extLst>
          </p:cNvPr>
          <p:cNvSpPr>
            <a:spLocks noGrp="1"/>
          </p:cNvSpPr>
          <p:nvPr>
            <p:ph type="title"/>
          </p:nvPr>
        </p:nvSpPr>
        <p:spPr/>
        <p:txBody>
          <a:bodyPr/>
          <a:lstStyle/>
          <a:p>
            <a:r>
              <a:rPr lang="en-US" dirty="0"/>
              <a:t>Cross-validation General Set-up</a:t>
            </a:r>
          </a:p>
        </p:txBody>
      </p:sp>
      <p:sp>
        <p:nvSpPr>
          <p:cNvPr id="4" name="Text Placeholder 3">
            <a:extLst>
              <a:ext uri="{FF2B5EF4-FFF2-40B4-BE49-F238E27FC236}">
                <a16:creationId xmlns:a16="http://schemas.microsoft.com/office/drawing/2014/main" id="{33DABC6B-9D02-8D88-D8C8-C5717894BC52}"/>
              </a:ext>
            </a:extLst>
          </p:cNvPr>
          <p:cNvSpPr>
            <a:spLocks noGrp="1"/>
          </p:cNvSpPr>
          <p:nvPr>
            <p:ph type="body" idx="1"/>
          </p:nvPr>
        </p:nvSpPr>
        <p:spPr/>
        <p:txBody>
          <a:bodyPr/>
          <a:lstStyle/>
          <a:p>
            <a:pPr>
              <a:buFont typeface="Arial" panose="020B0604020202020204" pitchFamily="34" charset="0"/>
              <a:buChar char="•"/>
            </a:pPr>
            <a:r>
              <a:rPr lang="en-US" dirty="0"/>
              <a:t>Dataset is randomly split into training-test sets</a:t>
            </a:r>
          </a:p>
          <a:p>
            <a:pPr lvl="1">
              <a:spcBef>
                <a:spcPts val="0"/>
              </a:spcBef>
              <a:spcAft>
                <a:spcPts val="800"/>
              </a:spcAft>
              <a:buFont typeface="Arial" panose="020B0604020202020204" pitchFamily="34" charset="0"/>
              <a:buChar char="–"/>
            </a:pPr>
            <a:r>
              <a:rPr lang="en-US" dirty="0"/>
              <a:t>Note: test is used to mean validation in a lot of online references about CV </a:t>
            </a:r>
          </a:p>
          <a:p>
            <a:pPr>
              <a:spcAft>
                <a:spcPts val="800"/>
              </a:spcAft>
              <a:buFont typeface="Arial" panose="020B0604020202020204" pitchFamily="34" charset="0"/>
              <a:buChar char="•"/>
            </a:pPr>
            <a:r>
              <a:rPr lang="en-US" dirty="0"/>
              <a:t>Every group will serve as a training and test set at least once </a:t>
            </a:r>
          </a:p>
          <a:p>
            <a:pPr>
              <a:buFont typeface="Arial" panose="020B0604020202020204" pitchFamily="34" charset="0"/>
              <a:buChar char="•"/>
            </a:pPr>
            <a:r>
              <a:rPr lang="en-US" dirty="0"/>
              <a:t>In our application, this method is used to estimate an average performance of the model </a:t>
            </a:r>
          </a:p>
          <a:p>
            <a:pPr lvl="1">
              <a:spcBef>
                <a:spcPts val="0"/>
              </a:spcBef>
              <a:spcAft>
                <a:spcPts val="800"/>
              </a:spcAft>
              <a:buFont typeface="Arial" panose="020B0604020202020204" pitchFamily="34" charset="0"/>
              <a:buChar char="–"/>
            </a:pPr>
            <a:r>
              <a:rPr lang="en-US" dirty="0"/>
              <a:t>Able to get stable estimates of model performance that are not being erroneously produced by overfitting</a:t>
            </a:r>
          </a:p>
          <a:p>
            <a:pPr>
              <a:spcAft>
                <a:spcPts val="800"/>
              </a:spcAft>
              <a:buFont typeface="Arial" panose="020B0604020202020204" pitchFamily="34" charset="0"/>
              <a:buChar char="•"/>
            </a:pPr>
            <a:r>
              <a:rPr lang="en-US" dirty="0"/>
              <a:t>Can also be used for variable selection </a:t>
            </a:r>
          </a:p>
          <a:p>
            <a:pPr>
              <a:spcAft>
                <a:spcPts val="800"/>
              </a:spcAft>
              <a:buFont typeface="Arial" panose="020B0604020202020204" pitchFamily="34" charset="0"/>
              <a:buChar char="•"/>
            </a:pPr>
            <a:r>
              <a:rPr lang="en-US" dirty="0"/>
              <a:t>Your final model estimates are calculated using the whole dataset</a:t>
            </a:r>
          </a:p>
        </p:txBody>
      </p:sp>
    </p:spTree>
    <p:extLst>
      <p:ext uri="{BB962C8B-B14F-4D97-AF65-F5344CB8AC3E}">
        <p14:creationId xmlns:p14="http://schemas.microsoft.com/office/powerpoint/2010/main" val="199803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EE29E5-1B9D-6BAE-6A78-9DBFFB4AB3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25</a:t>
            </a:fld>
            <a:endParaRPr lang="en"/>
          </a:p>
        </p:txBody>
      </p:sp>
      <p:sp>
        <p:nvSpPr>
          <p:cNvPr id="3" name="Title 2">
            <a:extLst>
              <a:ext uri="{FF2B5EF4-FFF2-40B4-BE49-F238E27FC236}">
                <a16:creationId xmlns:a16="http://schemas.microsoft.com/office/drawing/2014/main" id="{6F9F5A24-9669-0721-2F10-BE7D50C9CDAA}"/>
              </a:ext>
            </a:extLst>
          </p:cNvPr>
          <p:cNvSpPr>
            <a:spLocks noGrp="1"/>
          </p:cNvSpPr>
          <p:nvPr>
            <p:ph type="title"/>
          </p:nvPr>
        </p:nvSpPr>
        <p:spPr/>
        <p:txBody>
          <a:bodyPr/>
          <a:lstStyle/>
          <a:p>
            <a:r>
              <a:rPr lang="en-US" dirty="0"/>
              <a:t>Leave-one-out Cross-validation</a:t>
            </a:r>
          </a:p>
        </p:txBody>
      </p:sp>
      <p:sp>
        <p:nvSpPr>
          <p:cNvPr id="4" name="Text Placeholder 3">
            <a:extLst>
              <a:ext uri="{FF2B5EF4-FFF2-40B4-BE49-F238E27FC236}">
                <a16:creationId xmlns:a16="http://schemas.microsoft.com/office/drawing/2014/main" id="{40CC77D1-D00D-4024-A790-6587673F9591}"/>
              </a:ext>
            </a:extLst>
          </p:cNvPr>
          <p:cNvSpPr>
            <a:spLocks noGrp="1"/>
          </p:cNvSpPr>
          <p:nvPr>
            <p:ph type="body" idx="1"/>
          </p:nvPr>
        </p:nvSpPr>
        <p:spPr>
          <a:xfrm>
            <a:off x="457200" y="1173162"/>
            <a:ext cx="3048000" cy="5075239"/>
          </a:xfrm>
        </p:spPr>
        <p:txBody>
          <a:bodyPr/>
          <a:lstStyle/>
          <a:p>
            <a:pPr marL="76200" indent="0">
              <a:buNone/>
            </a:pPr>
            <a:r>
              <a:rPr lang="en-US" sz="2200" dirty="0"/>
              <a:t>Each observation will act as the test set while the remaining observations are the training set</a:t>
            </a:r>
          </a:p>
          <a:p>
            <a:pPr marL="76200" indent="0">
              <a:buNone/>
            </a:pPr>
            <a:endParaRPr lang="en-US" sz="800" dirty="0"/>
          </a:p>
          <a:p>
            <a:pPr marL="76200" indent="0">
              <a:buNone/>
            </a:pPr>
            <a:r>
              <a:rPr lang="en-US" sz="2200" dirty="0"/>
              <a:t>Procedure will be re-run N times where N=total number of observations </a:t>
            </a:r>
          </a:p>
          <a:p>
            <a:pPr marL="76200" indent="0">
              <a:buNone/>
            </a:pPr>
            <a:endParaRPr lang="en-US" sz="800" dirty="0"/>
          </a:p>
          <a:p>
            <a:pPr marL="76200" indent="0">
              <a:buNone/>
            </a:pPr>
            <a:r>
              <a:rPr lang="en-US" sz="2200" dirty="0"/>
              <a:t>Quite computationally heavy and generally not recommended over the other types </a:t>
            </a:r>
            <a:r>
              <a:rPr lang="en-US" sz="2200" i="1" dirty="0"/>
              <a:t>except </a:t>
            </a:r>
            <a:r>
              <a:rPr lang="en-US" sz="2200" dirty="0"/>
              <a:t>with small datasets </a:t>
            </a:r>
          </a:p>
        </p:txBody>
      </p:sp>
      <p:pic>
        <p:nvPicPr>
          <p:cNvPr id="2050" name="Picture 2" descr="Cross-Validation in Machine Learning: How to Do It Right">
            <a:extLst>
              <a:ext uri="{FF2B5EF4-FFF2-40B4-BE49-F238E27FC236}">
                <a16:creationId xmlns:a16="http://schemas.microsoft.com/office/drawing/2014/main" id="{AC1D1044-AE15-5534-69B4-14C7AFD440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6150" y="1371600"/>
            <a:ext cx="5657850" cy="440055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3DBCA93E-6223-639B-786A-2139294919F4}"/>
              </a:ext>
            </a:extLst>
          </p:cNvPr>
          <p:cNvCxnSpPr/>
          <p:nvPr/>
        </p:nvCxnSpPr>
        <p:spPr>
          <a:xfrm flipV="1">
            <a:off x="6315075" y="5487629"/>
            <a:ext cx="152400" cy="609600"/>
          </a:xfrm>
          <a:prstGeom prst="straightConnector1">
            <a:avLst/>
          </a:prstGeom>
          <a:ln w="38100">
            <a:solidFill>
              <a:srgbClr val="D75FB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B8FE7C5-410A-CD06-1A38-88BFB33A2A7C}"/>
              </a:ext>
            </a:extLst>
          </p:cNvPr>
          <p:cNvCxnSpPr/>
          <p:nvPr/>
        </p:nvCxnSpPr>
        <p:spPr>
          <a:xfrm flipV="1">
            <a:off x="8458200" y="5486400"/>
            <a:ext cx="152400" cy="609600"/>
          </a:xfrm>
          <a:prstGeom prst="straightConnector1">
            <a:avLst/>
          </a:prstGeom>
          <a:ln w="38100">
            <a:solidFill>
              <a:srgbClr val="D75FB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AC69130-97B7-DBC1-87D9-923E3049CCA4}"/>
              </a:ext>
            </a:extLst>
          </p:cNvPr>
          <p:cNvSpPr txBox="1"/>
          <p:nvPr/>
        </p:nvSpPr>
        <p:spPr>
          <a:xfrm>
            <a:off x="5743575" y="6096623"/>
            <a:ext cx="1295400" cy="369332"/>
          </a:xfrm>
          <a:prstGeom prst="rect">
            <a:avLst/>
          </a:prstGeom>
          <a:noFill/>
        </p:spPr>
        <p:txBody>
          <a:bodyPr wrap="square" rtlCol="0">
            <a:spAutoFit/>
          </a:bodyPr>
          <a:lstStyle/>
          <a:p>
            <a:r>
              <a:rPr lang="en-US" dirty="0"/>
              <a:t>Training</a:t>
            </a:r>
          </a:p>
        </p:txBody>
      </p:sp>
      <p:sp>
        <p:nvSpPr>
          <p:cNvPr id="10" name="TextBox 9">
            <a:extLst>
              <a:ext uri="{FF2B5EF4-FFF2-40B4-BE49-F238E27FC236}">
                <a16:creationId xmlns:a16="http://schemas.microsoft.com/office/drawing/2014/main" id="{8BE0C41B-F0D2-B796-D4BA-C0AB38450224}"/>
              </a:ext>
            </a:extLst>
          </p:cNvPr>
          <p:cNvSpPr txBox="1"/>
          <p:nvPr/>
        </p:nvSpPr>
        <p:spPr>
          <a:xfrm>
            <a:off x="7981950" y="6096623"/>
            <a:ext cx="647700" cy="369332"/>
          </a:xfrm>
          <a:prstGeom prst="rect">
            <a:avLst/>
          </a:prstGeom>
          <a:noFill/>
        </p:spPr>
        <p:txBody>
          <a:bodyPr wrap="square" rtlCol="0">
            <a:spAutoFit/>
          </a:bodyPr>
          <a:lstStyle/>
          <a:p>
            <a:r>
              <a:rPr lang="en-US" dirty="0"/>
              <a:t>Test</a:t>
            </a:r>
          </a:p>
        </p:txBody>
      </p:sp>
    </p:spTree>
    <p:extLst>
      <p:ext uri="{BB962C8B-B14F-4D97-AF65-F5344CB8AC3E}">
        <p14:creationId xmlns:p14="http://schemas.microsoft.com/office/powerpoint/2010/main" val="2931683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52BD05-7AF3-1A59-7CC4-3499930547E6}"/>
              </a:ext>
            </a:extLst>
          </p:cNvPr>
          <p:cNvSpPr>
            <a:spLocks noGrp="1"/>
          </p:cNvSpPr>
          <p:nvPr>
            <p:ph type="title"/>
          </p:nvPr>
        </p:nvSpPr>
        <p:spPr>
          <a:xfrm>
            <a:off x="457200" y="274638"/>
            <a:ext cx="8229600" cy="792162"/>
          </a:xfrm>
        </p:spPr>
        <p:txBody>
          <a:bodyPr wrap="square" anchor="b">
            <a:normAutofit/>
          </a:bodyPr>
          <a:lstStyle/>
          <a:p>
            <a:r>
              <a:rPr lang="en-US" dirty="0"/>
              <a:t>Leave-one-out Cross-validation Results</a:t>
            </a:r>
          </a:p>
        </p:txBody>
      </p:sp>
      <p:pic>
        <p:nvPicPr>
          <p:cNvPr id="8" name="Picture 7">
            <a:extLst>
              <a:ext uri="{FF2B5EF4-FFF2-40B4-BE49-F238E27FC236}">
                <a16:creationId xmlns:a16="http://schemas.microsoft.com/office/drawing/2014/main" id="{2E22574A-6A64-DC46-6587-5C3DD9D71857}"/>
              </a:ext>
            </a:extLst>
          </p:cNvPr>
          <p:cNvPicPr>
            <a:picLocks noChangeAspect="1"/>
          </p:cNvPicPr>
          <p:nvPr/>
        </p:nvPicPr>
        <p:blipFill>
          <a:blip r:embed="rId2"/>
          <a:stretch>
            <a:fillRect/>
          </a:stretch>
        </p:blipFill>
        <p:spPr>
          <a:xfrm>
            <a:off x="457200" y="2053459"/>
            <a:ext cx="8229600" cy="3436882"/>
          </a:xfrm>
          <a:prstGeom prst="rect">
            <a:avLst/>
          </a:prstGeom>
          <a:noFill/>
        </p:spPr>
      </p:pic>
      <p:sp>
        <p:nvSpPr>
          <p:cNvPr id="2" name="Slide Number Placeholder 1" hidden="1">
            <a:extLst>
              <a:ext uri="{FF2B5EF4-FFF2-40B4-BE49-F238E27FC236}">
                <a16:creationId xmlns:a16="http://schemas.microsoft.com/office/drawing/2014/main" id="{5B5F5327-1123-4A07-9A1D-4251E18A39F1}"/>
              </a:ext>
            </a:extLst>
          </p:cNvPr>
          <p:cNvSpPr>
            <a:spLocks noGrp="1"/>
          </p:cNvSpPr>
          <p:nvPr>
            <p:ph type="sldNum" idx="4294967295"/>
          </p:nvPr>
        </p:nvSpPr>
        <p:spPr>
          <a:xfrm>
            <a:off x="7924800" y="6383179"/>
            <a:ext cx="762000" cy="246221"/>
          </a:xfrm>
        </p:spPr>
        <p:txBody>
          <a:bodyPr/>
          <a:lstStyle/>
          <a:p>
            <a:pPr marL="0" lvl="0" indent="0" algn="r" rtl="0">
              <a:spcBef>
                <a:spcPts val="0"/>
              </a:spcBef>
              <a:spcAft>
                <a:spcPts val="600"/>
              </a:spcAft>
              <a:buNone/>
            </a:pPr>
            <a:fld id="{00000000-1234-1234-1234-123412341234}" type="slidenum">
              <a:rPr lang="en" smtClean="0"/>
              <a:pPr marL="0" lvl="0" indent="0" algn="r" rtl="0">
                <a:spcBef>
                  <a:spcPts val="0"/>
                </a:spcBef>
                <a:spcAft>
                  <a:spcPts val="600"/>
                </a:spcAft>
                <a:buNone/>
              </a:pPr>
              <a:t>26</a:t>
            </a:fld>
            <a:endParaRPr lang="en"/>
          </a:p>
        </p:txBody>
      </p:sp>
      <p:sp>
        <p:nvSpPr>
          <p:cNvPr id="9" name="TextBox 8">
            <a:extLst>
              <a:ext uri="{FF2B5EF4-FFF2-40B4-BE49-F238E27FC236}">
                <a16:creationId xmlns:a16="http://schemas.microsoft.com/office/drawing/2014/main" id="{FD20355B-B5F9-F85E-4A14-A3AD4862C7FE}"/>
              </a:ext>
            </a:extLst>
          </p:cNvPr>
          <p:cNvSpPr txBox="1"/>
          <p:nvPr/>
        </p:nvSpPr>
        <p:spPr>
          <a:xfrm>
            <a:off x="609600" y="1367659"/>
            <a:ext cx="7162800" cy="646331"/>
          </a:xfrm>
          <a:prstGeom prst="rect">
            <a:avLst/>
          </a:prstGeom>
          <a:noFill/>
        </p:spPr>
        <p:txBody>
          <a:bodyPr wrap="square" rtlCol="0">
            <a:spAutoFit/>
          </a:bodyPr>
          <a:lstStyle/>
          <a:p>
            <a:r>
              <a:rPr lang="en-US" dirty="0"/>
              <a:t>Assessed by setting the probability threshold to 0.50</a:t>
            </a:r>
          </a:p>
          <a:p>
            <a:pPr marL="285750" indent="-285750">
              <a:buClr>
                <a:srgbClr val="00A94F"/>
              </a:buClr>
              <a:buFont typeface="Arial" panose="020B0604020202020204" pitchFamily="34" charset="0"/>
              <a:buChar char="•"/>
            </a:pPr>
            <a:r>
              <a:rPr lang="en-US" dirty="0"/>
              <a:t>This is a limitation that I have not found a good answer unfortunately </a:t>
            </a:r>
          </a:p>
        </p:txBody>
      </p:sp>
    </p:spTree>
    <p:extLst>
      <p:ext uri="{BB962C8B-B14F-4D97-AF65-F5344CB8AC3E}">
        <p14:creationId xmlns:p14="http://schemas.microsoft.com/office/powerpoint/2010/main" val="1585527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0A7CCD-FF60-5A18-33A1-FA161173E9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27</a:t>
            </a:fld>
            <a:endParaRPr lang="en"/>
          </a:p>
        </p:txBody>
      </p:sp>
      <p:sp>
        <p:nvSpPr>
          <p:cNvPr id="3" name="Title 2">
            <a:extLst>
              <a:ext uri="{FF2B5EF4-FFF2-40B4-BE49-F238E27FC236}">
                <a16:creationId xmlns:a16="http://schemas.microsoft.com/office/drawing/2014/main" id="{735E376C-4D76-FCAC-E94C-1E7845AD29E7}"/>
              </a:ext>
            </a:extLst>
          </p:cNvPr>
          <p:cNvSpPr>
            <a:spLocks noGrp="1"/>
          </p:cNvSpPr>
          <p:nvPr>
            <p:ph type="title"/>
          </p:nvPr>
        </p:nvSpPr>
        <p:spPr/>
        <p:txBody>
          <a:bodyPr/>
          <a:lstStyle/>
          <a:p>
            <a:r>
              <a:rPr lang="en-US" dirty="0"/>
              <a:t>K-fold Cross-validation</a:t>
            </a:r>
          </a:p>
        </p:txBody>
      </p:sp>
      <p:sp>
        <p:nvSpPr>
          <p:cNvPr id="4" name="Text Placeholder 3">
            <a:extLst>
              <a:ext uri="{FF2B5EF4-FFF2-40B4-BE49-F238E27FC236}">
                <a16:creationId xmlns:a16="http://schemas.microsoft.com/office/drawing/2014/main" id="{F586C3D7-1715-9A33-BCAD-12A3DF140116}"/>
              </a:ext>
            </a:extLst>
          </p:cNvPr>
          <p:cNvSpPr>
            <a:spLocks noGrp="1"/>
          </p:cNvSpPr>
          <p:nvPr>
            <p:ph type="body" idx="1"/>
          </p:nvPr>
        </p:nvSpPr>
        <p:spPr>
          <a:xfrm>
            <a:off x="457200" y="1173162"/>
            <a:ext cx="3581400" cy="5075239"/>
          </a:xfrm>
        </p:spPr>
        <p:txBody>
          <a:bodyPr/>
          <a:lstStyle/>
          <a:p>
            <a:pPr marL="76200" indent="0">
              <a:buNone/>
            </a:pPr>
            <a:r>
              <a:rPr lang="en-US" sz="2200" dirty="0"/>
              <a:t>Data is randomly divided into 5 or 10 groups</a:t>
            </a:r>
          </a:p>
          <a:p>
            <a:pPr marL="76200" indent="0">
              <a:buNone/>
            </a:pPr>
            <a:endParaRPr lang="en-US" sz="800" dirty="0"/>
          </a:p>
          <a:p>
            <a:pPr marL="76200" indent="0">
              <a:buNone/>
            </a:pPr>
            <a:r>
              <a:rPr lang="en-US" sz="2200" dirty="0"/>
              <a:t>Each group serves as the test set once</a:t>
            </a:r>
          </a:p>
          <a:p>
            <a:pPr marL="76200" indent="0">
              <a:buNone/>
            </a:pPr>
            <a:endParaRPr lang="en-US" sz="800" dirty="0"/>
          </a:p>
          <a:p>
            <a:pPr marL="76200" indent="0">
              <a:buNone/>
            </a:pPr>
            <a:r>
              <a:rPr lang="en-US" sz="2200" dirty="0"/>
              <a:t>Procedure runs K times K=number of folds (or groups) created </a:t>
            </a:r>
          </a:p>
          <a:p>
            <a:pPr marL="76200" indent="0">
              <a:buNone/>
            </a:pPr>
            <a:endParaRPr lang="en-US" sz="800" dirty="0"/>
          </a:p>
          <a:p>
            <a:pPr marL="76200" indent="0">
              <a:buNone/>
            </a:pPr>
            <a:r>
              <a:rPr lang="en-US" sz="2200" dirty="0"/>
              <a:t>Great procedure and typically accepted by reviewers and stakeholders</a:t>
            </a:r>
          </a:p>
          <a:p>
            <a:pPr marL="76200" indent="0">
              <a:buNone/>
            </a:pPr>
            <a:endParaRPr lang="en-US" sz="800" dirty="0"/>
          </a:p>
          <a:p>
            <a:pPr marL="76200" indent="0">
              <a:buNone/>
            </a:pPr>
            <a:r>
              <a:rPr lang="en-US" sz="2200" dirty="0"/>
              <a:t>Issues with sparse outcomes</a:t>
            </a:r>
          </a:p>
        </p:txBody>
      </p:sp>
      <p:pic>
        <p:nvPicPr>
          <p:cNvPr id="1028" name="Picture 4" descr="Importance of Cross Validation: Are Evaluation Metrics enough? - Analytics  Vidhya">
            <a:extLst>
              <a:ext uri="{FF2B5EF4-FFF2-40B4-BE49-F238E27FC236}">
                <a16:creationId xmlns:a16="http://schemas.microsoft.com/office/drawing/2014/main" id="{BBEF6392-2A30-030B-5D3C-073952473F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5" r="2429"/>
          <a:stretch/>
        </p:blipFill>
        <p:spPr bwMode="auto">
          <a:xfrm>
            <a:off x="4191000" y="1998821"/>
            <a:ext cx="4810211"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666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A11FEA-B71E-6EBD-8B9F-6FC7E371E1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28</a:t>
            </a:fld>
            <a:endParaRPr lang="en"/>
          </a:p>
        </p:txBody>
      </p:sp>
      <p:sp>
        <p:nvSpPr>
          <p:cNvPr id="3" name="Title 2">
            <a:extLst>
              <a:ext uri="{FF2B5EF4-FFF2-40B4-BE49-F238E27FC236}">
                <a16:creationId xmlns:a16="http://schemas.microsoft.com/office/drawing/2014/main" id="{DDD349F8-8B66-81E8-91DC-7A1A40681FAC}"/>
              </a:ext>
            </a:extLst>
          </p:cNvPr>
          <p:cNvSpPr>
            <a:spLocks noGrp="1"/>
          </p:cNvSpPr>
          <p:nvPr>
            <p:ph type="title"/>
          </p:nvPr>
        </p:nvSpPr>
        <p:spPr/>
        <p:txBody>
          <a:bodyPr/>
          <a:lstStyle/>
          <a:p>
            <a:r>
              <a:rPr lang="en-US" dirty="0"/>
              <a:t>Stratified K-fold Cross-validation</a:t>
            </a:r>
          </a:p>
        </p:txBody>
      </p:sp>
      <p:sp>
        <p:nvSpPr>
          <p:cNvPr id="4" name="Text Placeholder 3">
            <a:extLst>
              <a:ext uri="{FF2B5EF4-FFF2-40B4-BE49-F238E27FC236}">
                <a16:creationId xmlns:a16="http://schemas.microsoft.com/office/drawing/2014/main" id="{8092B297-C239-8691-66F7-5E3F2F0BC237}"/>
              </a:ext>
            </a:extLst>
          </p:cNvPr>
          <p:cNvSpPr>
            <a:spLocks noGrp="1"/>
          </p:cNvSpPr>
          <p:nvPr>
            <p:ph type="body" idx="1"/>
          </p:nvPr>
        </p:nvSpPr>
        <p:spPr>
          <a:xfrm>
            <a:off x="457200" y="1173162"/>
            <a:ext cx="4596877" cy="5075239"/>
          </a:xfrm>
        </p:spPr>
        <p:txBody>
          <a:bodyPr/>
          <a:lstStyle/>
          <a:p>
            <a:pPr marL="76200" indent="0">
              <a:buNone/>
            </a:pPr>
            <a:r>
              <a:rPr lang="en-US" dirty="0"/>
              <a:t>When a small % of your data has the outcome, you could potentially randomly split the data so that one of your groups has </a:t>
            </a:r>
            <a:r>
              <a:rPr lang="en-US" i="1" dirty="0"/>
              <a:t>none </a:t>
            </a:r>
            <a:r>
              <a:rPr lang="en-US" dirty="0"/>
              <a:t>of the outcomes </a:t>
            </a:r>
          </a:p>
          <a:p>
            <a:pPr marL="76200" indent="0">
              <a:buNone/>
            </a:pPr>
            <a:endParaRPr lang="en-US" dirty="0"/>
          </a:p>
          <a:p>
            <a:pPr marL="76200" indent="0">
              <a:buNone/>
            </a:pPr>
            <a:r>
              <a:rPr lang="en-US" dirty="0"/>
              <a:t>To alleviate this issue, first stratify your data by the outcome and then do random selection so that each group maintains the original % of outcomes </a:t>
            </a:r>
          </a:p>
        </p:txBody>
      </p:sp>
      <p:pic>
        <p:nvPicPr>
          <p:cNvPr id="4098" name="Picture 2" descr="Stratified KFold Tutorial | AnalyseUp.com">
            <a:extLst>
              <a:ext uri="{FF2B5EF4-FFF2-40B4-BE49-F238E27FC236}">
                <a16:creationId xmlns:a16="http://schemas.microsoft.com/office/drawing/2014/main" id="{4014CD1F-C24C-96CD-C9AA-3D0DCAA3F2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69" r="20886"/>
          <a:stretch/>
        </p:blipFill>
        <p:spPr bwMode="auto">
          <a:xfrm>
            <a:off x="5143796" y="1752600"/>
            <a:ext cx="3533172" cy="3771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8658D9-B2A2-649A-0D2D-3972100B8E57}"/>
              </a:ext>
            </a:extLst>
          </p:cNvPr>
          <p:cNvSpPr txBox="1"/>
          <p:nvPr/>
        </p:nvSpPr>
        <p:spPr>
          <a:xfrm>
            <a:off x="6910382" y="2438400"/>
            <a:ext cx="557218" cy="307777"/>
          </a:xfrm>
          <a:prstGeom prst="rect">
            <a:avLst/>
          </a:prstGeom>
          <a:noFill/>
        </p:spPr>
        <p:txBody>
          <a:bodyPr wrap="square" rtlCol="0">
            <a:spAutoFit/>
          </a:bodyPr>
          <a:lstStyle/>
          <a:p>
            <a:r>
              <a:rPr lang="en-US" sz="1400" dirty="0"/>
              <a:t>10%</a:t>
            </a:r>
          </a:p>
        </p:txBody>
      </p:sp>
      <p:sp>
        <p:nvSpPr>
          <p:cNvPr id="6" name="TextBox 5">
            <a:extLst>
              <a:ext uri="{FF2B5EF4-FFF2-40B4-BE49-F238E27FC236}">
                <a16:creationId xmlns:a16="http://schemas.microsoft.com/office/drawing/2014/main" id="{A235FFBA-4E2A-C12F-0C15-6F2D193E3614}"/>
              </a:ext>
            </a:extLst>
          </p:cNvPr>
          <p:cNvSpPr txBox="1"/>
          <p:nvPr/>
        </p:nvSpPr>
        <p:spPr>
          <a:xfrm>
            <a:off x="6477000" y="1840904"/>
            <a:ext cx="557218" cy="307777"/>
          </a:xfrm>
          <a:prstGeom prst="rect">
            <a:avLst/>
          </a:prstGeom>
          <a:noFill/>
        </p:spPr>
        <p:txBody>
          <a:bodyPr wrap="square" rtlCol="0">
            <a:spAutoFit/>
          </a:bodyPr>
          <a:lstStyle/>
          <a:p>
            <a:r>
              <a:rPr lang="en-US" sz="1400" dirty="0"/>
              <a:t>20%</a:t>
            </a:r>
          </a:p>
        </p:txBody>
      </p:sp>
      <p:sp>
        <p:nvSpPr>
          <p:cNvPr id="7" name="TextBox 6">
            <a:extLst>
              <a:ext uri="{FF2B5EF4-FFF2-40B4-BE49-F238E27FC236}">
                <a16:creationId xmlns:a16="http://schemas.microsoft.com/office/drawing/2014/main" id="{54619AED-D682-EF3F-D3AA-77748A8F0A9F}"/>
              </a:ext>
            </a:extLst>
          </p:cNvPr>
          <p:cNvSpPr txBox="1"/>
          <p:nvPr/>
        </p:nvSpPr>
        <p:spPr>
          <a:xfrm>
            <a:off x="5562430" y="4724400"/>
            <a:ext cx="557218" cy="307777"/>
          </a:xfrm>
          <a:prstGeom prst="rect">
            <a:avLst/>
          </a:prstGeom>
          <a:noFill/>
        </p:spPr>
        <p:txBody>
          <a:bodyPr wrap="square" rtlCol="0">
            <a:spAutoFit/>
          </a:bodyPr>
          <a:lstStyle/>
          <a:p>
            <a:r>
              <a:rPr lang="en-US" sz="1400" dirty="0"/>
              <a:t>10%</a:t>
            </a:r>
          </a:p>
        </p:txBody>
      </p:sp>
      <p:sp>
        <p:nvSpPr>
          <p:cNvPr id="8" name="TextBox 7">
            <a:extLst>
              <a:ext uri="{FF2B5EF4-FFF2-40B4-BE49-F238E27FC236}">
                <a16:creationId xmlns:a16="http://schemas.microsoft.com/office/drawing/2014/main" id="{084FE627-E531-6527-34F5-CAC3EDDD551F}"/>
              </a:ext>
            </a:extLst>
          </p:cNvPr>
          <p:cNvSpPr txBox="1"/>
          <p:nvPr/>
        </p:nvSpPr>
        <p:spPr>
          <a:xfrm>
            <a:off x="5129048" y="4126904"/>
            <a:ext cx="557218" cy="307777"/>
          </a:xfrm>
          <a:prstGeom prst="rect">
            <a:avLst/>
          </a:prstGeom>
          <a:noFill/>
        </p:spPr>
        <p:txBody>
          <a:bodyPr wrap="square" rtlCol="0">
            <a:spAutoFit/>
          </a:bodyPr>
          <a:lstStyle/>
          <a:p>
            <a:r>
              <a:rPr lang="en-US" sz="1400" dirty="0"/>
              <a:t>20%</a:t>
            </a:r>
          </a:p>
        </p:txBody>
      </p:sp>
      <p:sp>
        <p:nvSpPr>
          <p:cNvPr id="9" name="TextBox 8">
            <a:extLst>
              <a:ext uri="{FF2B5EF4-FFF2-40B4-BE49-F238E27FC236}">
                <a16:creationId xmlns:a16="http://schemas.microsoft.com/office/drawing/2014/main" id="{A5578DAD-B623-0E95-8EA9-48E4FD4FB2C7}"/>
              </a:ext>
            </a:extLst>
          </p:cNvPr>
          <p:cNvSpPr txBox="1"/>
          <p:nvPr/>
        </p:nvSpPr>
        <p:spPr>
          <a:xfrm>
            <a:off x="6910382" y="4724400"/>
            <a:ext cx="557218" cy="307777"/>
          </a:xfrm>
          <a:prstGeom prst="rect">
            <a:avLst/>
          </a:prstGeom>
          <a:noFill/>
        </p:spPr>
        <p:txBody>
          <a:bodyPr wrap="square" rtlCol="0">
            <a:spAutoFit/>
          </a:bodyPr>
          <a:lstStyle/>
          <a:p>
            <a:r>
              <a:rPr lang="en-US" sz="1400" dirty="0"/>
              <a:t>10%</a:t>
            </a:r>
          </a:p>
        </p:txBody>
      </p:sp>
      <p:sp>
        <p:nvSpPr>
          <p:cNvPr id="10" name="TextBox 9">
            <a:extLst>
              <a:ext uri="{FF2B5EF4-FFF2-40B4-BE49-F238E27FC236}">
                <a16:creationId xmlns:a16="http://schemas.microsoft.com/office/drawing/2014/main" id="{A7E4CB4C-7BF5-C595-945E-0F4A2FAD11B5}"/>
              </a:ext>
            </a:extLst>
          </p:cNvPr>
          <p:cNvSpPr txBox="1"/>
          <p:nvPr/>
        </p:nvSpPr>
        <p:spPr>
          <a:xfrm>
            <a:off x="6477000" y="4126904"/>
            <a:ext cx="557218" cy="307777"/>
          </a:xfrm>
          <a:prstGeom prst="rect">
            <a:avLst/>
          </a:prstGeom>
          <a:noFill/>
        </p:spPr>
        <p:txBody>
          <a:bodyPr wrap="square" rtlCol="0">
            <a:spAutoFit/>
          </a:bodyPr>
          <a:lstStyle/>
          <a:p>
            <a:r>
              <a:rPr lang="en-US" sz="1400" dirty="0"/>
              <a:t>20%</a:t>
            </a:r>
          </a:p>
        </p:txBody>
      </p:sp>
      <p:sp>
        <p:nvSpPr>
          <p:cNvPr id="11" name="TextBox 10">
            <a:extLst>
              <a:ext uri="{FF2B5EF4-FFF2-40B4-BE49-F238E27FC236}">
                <a16:creationId xmlns:a16="http://schemas.microsoft.com/office/drawing/2014/main" id="{7ADDECB7-F47B-7857-9D29-C84C68631D77}"/>
              </a:ext>
            </a:extLst>
          </p:cNvPr>
          <p:cNvSpPr txBox="1"/>
          <p:nvPr/>
        </p:nvSpPr>
        <p:spPr>
          <a:xfrm>
            <a:off x="8194721" y="4730026"/>
            <a:ext cx="557218" cy="307777"/>
          </a:xfrm>
          <a:prstGeom prst="rect">
            <a:avLst/>
          </a:prstGeom>
          <a:noFill/>
        </p:spPr>
        <p:txBody>
          <a:bodyPr wrap="square" rtlCol="0">
            <a:spAutoFit/>
          </a:bodyPr>
          <a:lstStyle/>
          <a:p>
            <a:r>
              <a:rPr lang="en-US" sz="1400" dirty="0"/>
              <a:t>10%</a:t>
            </a:r>
          </a:p>
        </p:txBody>
      </p:sp>
      <p:sp>
        <p:nvSpPr>
          <p:cNvPr id="12" name="TextBox 11">
            <a:extLst>
              <a:ext uri="{FF2B5EF4-FFF2-40B4-BE49-F238E27FC236}">
                <a16:creationId xmlns:a16="http://schemas.microsoft.com/office/drawing/2014/main" id="{DA6A6031-82BC-2055-9E0A-77271CCA1EB4}"/>
              </a:ext>
            </a:extLst>
          </p:cNvPr>
          <p:cNvSpPr txBox="1"/>
          <p:nvPr/>
        </p:nvSpPr>
        <p:spPr>
          <a:xfrm>
            <a:off x="7761339" y="4132530"/>
            <a:ext cx="557218" cy="307777"/>
          </a:xfrm>
          <a:prstGeom prst="rect">
            <a:avLst/>
          </a:prstGeom>
          <a:noFill/>
        </p:spPr>
        <p:txBody>
          <a:bodyPr wrap="square" rtlCol="0">
            <a:spAutoFit/>
          </a:bodyPr>
          <a:lstStyle/>
          <a:p>
            <a:r>
              <a:rPr lang="en-US" sz="1400" dirty="0"/>
              <a:t>20%</a:t>
            </a:r>
          </a:p>
        </p:txBody>
      </p:sp>
    </p:spTree>
    <p:extLst>
      <p:ext uri="{BB962C8B-B14F-4D97-AF65-F5344CB8AC3E}">
        <p14:creationId xmlns:p14="http://schemas.microsoft.com/office/powerpoint/2010/main" val="1437515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5E3BD-A8AA-B42F-454C-294F14C5BE29}"/>
            </a:ext>
          </a:extLst>
        </p:cNvPr>
        <p:cNvGrpSpPr/>
        <p:nvPr/>
      </p:nvGrpSpPr>
      <p:grpSpPr>
        <a:xfrm>
          <a:off x="0" y="0"/>
          <a:ext cx="0" cy="0"/>
          <a:chOff x="0" y="0"/>
          <a:chExt cx="0" cy="0"/>
        </a:xfrm>
      </p:grpSpPr>
      <p:pic>
        <p:nvPicPr>
          <p:cNvPr id="5" name="Picture 4" descr="Importance of Cross Validation: Are Evaluation Metrics enough? - Analytics  Vidhya">
            <a:extLst>
              <a:ext uri="{FF2B5EF4-FFF2-40B4-BE49-F238E27FC236}">
                <a16:creationId xmlns:a16="http://schemas.microsoft.com/office/drawing/2014/main" id="{EC8E600B-833C-6BC3-420A-6E195D0211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5" r="2429"/>
          <a:stretch/>
        </p:blipFill>
        <p:spPr bwMode="auto">
          <a:xfrm>
            <a:off x="4442755" y="2054942"/>
            <a:ext cx="4664374" cy="3023382"/>
          </a:xfrm>
          <a:prstGeom prst="rect">
            <a:avLst/>
          </a:prstGeom>
          <a:solidFill>
            <a:srgbClr val="FFFFFF"/>
          </a:solidFill>
        </p:spPr>
      </p:pic>
      <p:sp>
        <p:nvSpPr>
          <p:cNvPr id="3" name="Title 2">
            <a:extLst>
              <a:ext uri="{FF2B5EF4-FFF2-40B4-BE49-F238E27FC236}">
                <a16:creationId xmlns:a16="http://schemas.microsoft.com/office/drawing/2014/main" id="{E00CE393-35B1-94C5-A0C5-AFAD19EF2124}"/>
              </a:ext>
            </a:extLst>
          </p:cNvPr>
          <p:cNvSpPr>
            <a:spLocks noGrp="1"/>
          </p:cNvSpPr>
          <p:nvPr>
            <p:ph type="title"/>
          </p:nvPr>
        </p:nvSpPr>
        <p:spPr>
          <a:xfrm>
            <a:off x="457200" y="274638"/>
            <a:ext cx="8229600" cy="792162"/>
          </a:xfrm>
        </p:spPr>
        <p:txBody>
          <a:bodyPr wrap="square" anchor="b">
            <a:normAutofit/>
          </a:bodyPr>
          <a:lstStyle/>
          <a:p>
            <a:r>
              <a:rPr lang="en-US" dirty="0"/>
              <a:t>Repeated K-fold Cross-validation</a:t>
            </a:r>
          </a:p>
        </p:txBody>
      </p:sp>
      <p:sp>
        <p:nvSpPr>
          <p:cNvPr id="10" name="Content Placeholder 3">
            <a:extLst>
              <a:ext uri="{FF2B5EF4-FFF2-40B4-BE49-F238E27FC236}">
                <a16:creationId xmlns:a16="http://schemas.microsoft.com/office/drawing/2014/main" id="{EC4E4035-44BC-0764-E142-839DED7E8ABA}"/>
              </a:ext>
            </a:extLst>
          </p:cNvPr>
          <p:cNvSpPr>
            <a:spLocks noGrp="1"/>
          </p:cNvSpPr>
          <p:nvPr>
            <p:ph sz="quarter" idx="11"/>
          </p:nvPr>
        </p:nvSpPr>
        <p:spPr>
          <a:xfrm>
            <a:off x="457200" y="1295400"/>
            <a:ext cx="3962400" cy="4953000"/>
          </a:xfrm>
        </p:spPr>
        <p:txBody>
          <a:bodyPr/>
          <a:lstStyle/>
          <a:p>
            <a:pPr marL="0" indent="0">
              <a:buNone/>
            </a:pPr>
            <a:r>
              <a:rPr lang="en-US" dirty="0"/>
              <a:t>Repeat the process of regular K-fold cross-validation several times (typically 3, 5, or 10 times)</a:t>
            </a:r>
          </a:p>
          <a:p>
            <a:pPr marL="0" indent="0">
              <a:buNone/>
            </a:pPr>
            <a:endParaRPr lang="en-US" sz="800" dirty="0"/>
          </a:p>
          <a:p>
            <a:pPr marL="0" indent="0">
              <a:buNone/>
            </a:pPr>
            <a:r>
              <a:rPr lang="en-US" dirty="0"/>
              <a:t>A 3-repeat 10-fold CV means partitioning the data so that there are eventually 30 groups </a:t>
            </a:r>
          </a:p>
          <a:p>
            <a:pPr marL="0" indent="0">
              <a:buNone/>
            </a:pPr>
            <a:endParaRPr lang="en-US" sz="800" dirty="0"/>
          </a:p>
          <a:p>
            <a:pPr marL="0" indent="0">
              <a:buNone/>
            </a:pPr>
            <a:r>
              <a:rPr lang="en-US" dirty="0"/>
              <a:t>An improvement to regular K-fold CV but computationally heavy so only recommended for small-to-moderate sized sets</a:t>
            </a:r>
          </a:p>
        </p:txBody>
      </p:sp>
      <p:sp>
        <p:nvSpPr>
          <p:cNvPr id="2" name="Slide Number Placeholder 1" hidden="1">
            <a:extLst>
              <a:ext uri="{FF2B5EF4-FFF2-40B4-BE49-F238E27FC236}">
                <a16:creationId xmlns:a16="http://schemas.microsoft.com/office/drawing/2014/main" id="{482AB236-F90A-2D30-F7EF-FFD779B1271D}"/>
              </a:ext>
            </a:extLst>
          </p:cNvPr>
          <p:cNvSpPr>
            <a:spLocks noGrp="1"/>
          </p:cNvSpPr>
          <p:nvPr>
            <p:ph type="sldNum" idx="4294967295"/>
          </p:nvPr>
        </p:nvSpPr>
        <p:spPr>
          <a:xfrm>
            <a:off x="7924800" y="6383179"/>
            <a:ext cx="762000" cy="246221"/>
          </a:xfrm>
        </p:spPr>
        <p:txBody>
          <a:bodyPr/>
          <a:lstStyle/>
          <a:p>
            <a:pPr marL="0" lvl="0" indent="0" algn="r" rtl="0">
              <a:spcBef>
                <a:spcPts val="0"/>
              </a:spcBef>
              <a:spcAft>
                <a:spcPts val="600"/>
              </a:spcAft>
              <a:buNone/>
            </a:pPr>
            <a:fld id="{00000000-1234-1234-1234-123412341234}" type="slidenum">
              <a:rPr lang="en" smtClean="0"/>
              <a:pPr marL="0" lvl="0" indent="0" algn="r" rtl="0">
                <a:spcBef>
                  <a:spcPts val="0"/>
                </a:spcBef>
                <a:spcAft>
                  <a:spcPts val="600"/>
                </a:spcAft>
                <a:buNone/>
              </a:pPr>
              <a:t>29</a:t>
            </a:fld>
            <a:endParaRPr lang="en"/>
          </a:p>
        </p:txBody>
      </p:sp>
      <p:sp>
        <p:nvSpPr>
          <p:cNvPr id="6" name="Arrow: Curved Up 5">
            <a:extLst>
              <a:ext uri="{FF2B5EF4-FFF2-40B4-BE49-F238E27FC236}">
                <a16:creationId xmlns:a16="http://schemas.microsoft.com/office/drawing/2014/main" id="{50EBEEA9-29A0-84FF-F1D6-1BB14C627E44}"/>
              </a:ext>
            </a:extLst>
          </p:cNvPr>
          <p:cNvSpPr/>
          <p:nvPr/>
        </p:nvSpPr>
        <p:spPr>
          <a:xfrm>
            <a:off x="5943600" y="5976256"/>
            <a:ext cx="1905000" cy="770039"/>
          </a:xfrm>
          <a:prstGeom prst="curvedUp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7" name="Arrow: Curved Up 6">
            <a:extLst>
              <a:ext uri="{FF2B5EF4-FFF2-40B4-BE49-F238E27FC236}">
                <a16:creationId xmlns:a16="http://schemas.microsoft.com/office/drawing/2014/main" id="{FB53D4BC-D32F-7DAB-0E5E-8F84B58438CE}"/>
              </a:ext>
            </a:extLst>
          </p:cNvPr>
          <p:cNvSpPr/>
          <p:nvPr/>
        </p:nvSpPr>
        <p:spPr>
          <a:xfrm rot="10800000">
            <a:off x="5829300" y="5142270"/>
            <a:ext cx="1905000" cy="770039"/>
          </a:xfrm>
          <a:prstGeom prst="curvedUp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00A632CC-6015-5EC5-D50B-D50FE6EE6979}"/>
              </a:ext>
            </a:extLst>
          </p:cNvPr>
          <p:cNvSpPr txBox="1"/>
          <p:nvPr/>
        </p:nvSpPr>
        <p:spPr>
          <a:xfrm>
            <a:off x="6210300" y="5653090"/>
            <a:ext cx="1371600" cy="646331"/>
          </a:xfrm>
          <a:prstGeom prst="rect">
            <a:avLst/>
          </a:prstGeom>
          <a:noFill/>
        </p:spPr>
        <p:txBody>
          <a:bodyPr wrap="square" rtlCol="0">
            <a:spAutoFit/>
          </a:bodyPr>
          <a:lstStyle/>
          <a:p>
            <a:r>
              <a:rPr lang="en-US" dirty="0"/>
              <a:t>Repeat 3, 5, or 10 times</a:t>
            </a:r>
          </a:p>
        </p:txBody>
      </p:sp>
    </p:spTree>
    <p:extLst>
      <p:ext uri="{BB962C8B-B14F-4D97-AF65-F5344CB8AC3E}">
        <p14:creationId xmlns:p14="http://schemas.microsoft.com/office/powerpoint/2010/main" val="2074938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8BA52-B7FE-3CD4-5634-CF5CFB660F2D}"/>
              </a:ext>
            </a:extLst>
          </p:cNvPr>
          <p:cNvSpPr>
            <a:spLocks noGrp="1"/>
          </p:cNvSpPr>
          <p:nvPr>
            <p:ph type="ctrTitle"/>
          </p:nvPr>
        </p:nvSpPr>
        <p:spPr/>
        <p:txBody>
          <a:bodyPr/>
          <a:lstStyle/>
          <a:p>
            <a:r>
              <a:rPr lang="en-US" dirty="0"/>
              <a:t>Introduction</a:t>
            </a:r>
          </a:p>
        </p:txBody>
      </p:sp>
    </p:spTree>
    <p:extLst>
      <p:ext uri="{BB962C8B-B14F-4D97-AF65-F5344CB8AC3E}">
        <p14:creationId xmlns:p14="http://schemas.microsoft.com/office/powerpoint/2010/main" val="2878286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ECE0CAFF-51EE-4C65-9E00-64107A0A7845}"/>
              </a:ext>
            </a:extLst>
          </p:cNvPr>
          <p:cNvCxnSpPr>
            <a:cxnSpLocks/>
          </p:cNvCxnSpPr>
          <p:nvPr/>
        </p:nvCxnSpPr>
        <p:spPr>
          <a:xfrm>
            <a:off x="2573901" y="6400800"/>
            <a:ext cx="88121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8130244-A2FC-F659-96A3-1FA8297F94D6}"/>
              </a:ext>
            </a:extLst>
          </p:cNvPr>
          <p:cNvCxnSpPr>
            <a:cxnSpLocks/>
          </p:cNvCxnSpPr>
          <p:nvPr/>
        </p:nvCxnSpPr>
        <p:spPr>
          <a:xfrm>
            <a:off x="5603773" y="6400800"/>
            <a:ext cx="88121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88AFF11-816A-7008-457E-B1C2381EAECB}"/>
              </a:ext>
            </a:extLst>
          </p:cNvPr>
          <p:cNvCxnSpPr>
            <a:cxnSpLocks/>
          </p:cNvCxnSpPr>
          <p:nvPr/>
        </p:nvCxnSpPr>
        <p:spPr>
          <a:xfrm>
            <a:off x="5694721" y="4343401"/>
            <a:ext cx="571500" cy="762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B151BAF-3DB0-0E28-9359-D4DC773E4224}"/>
              </a:ext>
            </a:extLst>
          </p:cNvPr>
          <p:cNvCxnSpPr/>
          <p:nvPr/>
        </p:nvCxnSpPr>
        <p:spPr>
          <a:xfrm flipH="1">
            <a:off x="2845517" y="2438400"/>
            <a:ext cx="609600" cy="4572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2DF2766-4DC0-0C5F-FC27-B015A726496D}"/>
              </a:ext>
            </a:extLst>
          </p:cNvPr>
          <p:cNvSpPr>
            <a:spLocks noGrp="1"/>
          </p:cNvSpPr>
          <p:nvPr>
            <p:ph type="title"/>
          </p:nvPr>
        </p:nvSpPr>
        <p:spPr/>
        <p:txBody>
          <a:bodyPr/>
          <a:lstStyle/>
          <a:p>
            <a:r>
              <a:rPr lang="en-US" dirty="0"/>
              <a:t>Choice of CV*</a:t>
            </a:r>
          </a:p>
        </p:txBody>
      </p:sp>
      <p:sp>
        <p:nvSpPr>
          <p:cNvPr id="5" name="Rectangle: Rounded Corners 4">
            <a:extLst>
              <a:ext uri="{FF2B5EF4-FFF2-40B4-BE49-F238E27FC236}">
                <a16:creationId xmlns:a16="http://schemas.microsoft.com/office/drawing/2014/main" id="{563279A0-6B88-359F-2F29-54F1CA9CEF0A}"/>
              </a:ext>
            </a:extLst>
          </p:cNvPr>
          <p:cNvSpPr/>
          <p:nvPr/>
        </p:nvSpPr>
        <p:spPr>
          <a:xfrm>
            <a:off x="3390900" y="1447800"/>
            <a:ext cx="2362200" cy="1066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Is your data set small </a:t>
            </a:r>
          </a:p>
          <a:p>
            <a:pPr algn="ctr"/>
            <a:r>
              <a:rPr lang="en-US" sz="1600" dirty="0"/>
              <a:t>(N &lt;30)?</a:t>
            </a:r>
          </a:p>
        </p:txBody>
      </p:sp>
      <p:cxnSp>
        <p:nvCxnSpPr>
          <p:cNvPr id="8" name="Straight Connector 7">
            <a:extLst>
              <a:ext uri="{FF2B5EF4-FFF2-40B4-BE49-F238E27FC236}">
                <a16:creationId xmlns:a16="http://schemas.microsoft.com/office/drawing/2014/main" id="{13A82FD8-4D4C-E1F6-5F3B-77635EB5E638}"/>
              </a:ext>
            </a:extLst>
          </p:cNvPr>
          <p:cNvCxnSpPr>
            <a:cxnSpLocks/>
          </p:cNvCxnSpPr>
          <p:nvPr/>
        </p:nvCxnSpPr>
        <p:spPr>
          <a:xfrm>
            <a:off x="4572000" y="2514600"/>
            <a:ext cx="0" cy="9144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0519EAB9-AA61-1C45-8489-27DE4F1EC013}"/>
              </a:ext>
            </a:extLst>
          </p:cNvPr>
          <p:cNvSpPr/>
          <p:nvPr/>
        </p:nvSpPr>
        <p:spPr>
          <a:xfrm>
            <a:off x="3390900" y="3429000"/>
            <a:ext cx="2362200" cy="1066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Is your outcome rare (&lt;20%)?</a:t>
            </a:r>
          </a:p>
        </p:txBody>
      </p:sp>
      <p:cxnSp>
        <p:nvCxnSpPr>
          <p:cNvPr id="15" name="Straight Connector 14">
            <a:extLst>
              <a:ext uri="{FF2B5EF4-FFF2-40B4-BE49-F238E27FC236}">
                <a16:creationId xmlns:a16="http://schemas.microsoft.com/office/drawing/2014/main" id="{0C0F1BA7-93B4-E43F-EAF0-5AAB8AEA9276}"/>
              </a:ext>
            </a:extLst>
          </p:cNvPr>
          <p:cNvCxnSpPr>
            <a:cxnSpLocks/>
          </p:cNvCxnSpPr>
          <p:nvPr/>
        </p:nvCxnSpPr>
        <p:spPr>
          <a:xfrm>
            <a:off x="4576916" y="4495800"/>
            <a:ext cx="0" cy="9144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5F3C25AD-20C8-9704-2BA2-45AE8F5C93EC}"/>
              </a:ext>
            </a:extLst>
          </p:cNvPr>
          <p:cNvSpPr/>
          <p:nvPr/>
        </p:nvSpPr>
        <p:spPr>
          <a:xfrm>
            <a:off x="3385984" y="5410200"/>
            <a:ext cx="2362200" cy="1066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Is your computer capable of running repeated CV given the data set size and complexity of the model?</a:t>
            </a:r>
          </a:p>
        </p:txBody>
      </p:sp>
      <p:sp>
        <p:nvSpPr>
          <p:cNvPr id="17" name="Rectangle: Rounded Corners 16">
            <a:extLst>
              <a:ext uri="{FF2B5EF4-FFF2-40B4-BE49-F238E27FC236}">
                <a16:creationId xmlns:a16="http://schemas.microsoft.com/office/drawing/2014/main" id="{85DD0C35-549B-24BF-479A-A7B68BA2F899}"/>
              </a:ext>
            </a:extLst>
          </p:cNvPr>
          <p:cNvSpPr/>
          <p:nvPr/>
        </p:nvSpPr>
        <p:spPr>
          <a:xfrm>
            <a:off x="1092917" y="2749342"/>
            <a:ext cx="1864750" cy="68088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t>Leave-one-out CV</a:t>
            </a:r>
          </a:p>
        </p:txBody>
      </p:sp>
      <p:sp>
        <p:nvSpPr>
          <p:cNvPr id="18" name="Rectangle: Rounded Corners 17">
            <a:extLst>
              <a:ext uri="{FF2B5EF4-FFF2-40B4-BE49-F238E27FC236}">
                <a16:creationId xmlns:a16="http://schemas.microsoft.com/office/drawing/2014/main" id="{B54FB418-38AB-E056-5D18-B04346697C2B}"/>
              </a:ext>
            </a:extLst>
          </p:cNvPr>
          <p:cNvSpPr/>
          <p:nvPr/>
        </p:nvSpPr>
        <p:spPr>
          <a:xfrm>
            <a:off x="6258847" y="4648199"/>
            <a:ext cx="1970751" cy="60960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t>Stratified k-fold CV</a:t>
            </a:r>
          </a:p>
        </p:txBody>
      </p:sp>
      <p:sp>
        <p:nvSpPr>
          <p:cNvPr id="22" name="Rectangle: Rounded Corners 21">
            <a:extLst>
              <a:ext uri="{FF2B5EF4-FFF2-40B4-BE49-F238E27FC236}">
                <a16:creationId xmlns:a16="http://schemas.microsoft.com/office/drawing/2014/main" id="{7E78FD87-251B-44B0-A352-C7D03DE3E9E6}"/>
              </a:ext>
            </a:extLst>
          </p:cNvPr>
          <p:cNvSpPr/>
          <p:nvPr/>
        </p:nvSpPr>
        <p:spPr>
          <a:xfrm>
            <a:off x="762000" y="6095999"/>
            <a:ext cx="1918673" cy="60960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t>Repeated K-fold CV</a:t>
            </a:r>
          </a:p>
        </p:txBody>
      </p:sp>
      <p:sp>
        <p:nvSpPr>
          <p:cNvPr id="23" name="Rectangle: Rounded Corners 22">
            <a:extLst>
              <a:ext uri="{FF2B5EF4-FFF2-40B4-BE49-F238E27FC236}">
                <a16:creationId xmlns:a16="http://schemas.microsoft.com/office/drawing/2014/main" id="{F820B465-272C-1334-649B-8BB9C99AD39A}"/>
              </a:ext>
            </a:extLst>
          </p:cNvPr>
          <p:cNvSpPr/>
          <p:nvPr/>
        </p:nvSpPr>
        <p:spPr>
          <a:xfrm>
            <a:off x="6249015" y="6100914"/>
            <a:ext cx="1523385" cy="60960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t>K-fold CV</a:t>
            </a:r>
          </a:p>
        </p:txBody>
      </p:sp>
      <p:sp>
        <p:nvSpPr>
          <p:cNvPr id="24" name="TextBox 23">
            <a:extLst>
              <a:ext uri="{FF2B5EF4-FFF2-40B4-BE49-F238E27FC236}">
                <a16:creationId xmlns:a16="http://schemas.microsoft.com/office/drawing/2014/main" id="{1EFE05C9-A5DA-928C-D39B-85B0859D09C9}"/>
              </a:ext>
            </a:extLst>
          </p:cNvPr>
          <p:cNvSpPr txBox="1"/>
          <p:nvPr/>
        </p:nvSpPr>
        <p:spPr>
          <a:xfrm>
            <a:off x="2776538" y="2332999"/>
            <a:ext cx="609600" cy="369332"/>
          </a:xfrm>
          <a:prstGeom prst="rect">
            <a:avLst/>
          </a:prstGeom>
          <a:noFill/>
        </p:spPr>
        <p:txBody>
          <a:bodyPr wrap="square" rtlCol="0">
            <a:spAutoFit/>
          </a:bodyPr>
          <a:lstStyle/>
          <a:p>
            <a:r>
              <a:rPr lang="en-US" dirty="0"/>
              <a:t>Yes</a:t>
            </a:r>
          </a:p>
        </p:txBody>
      </p:sp>
      <p:sp>
        <p:nvSpPr>
          <p:cNvPr id="25" name="TextBox 24">
            <a:extLst>
              <a:ext uri="{FF2B5EF4-FFF2-40B4-BE49-F238E27FC236}">
                <a16:creationId xmlns:a16="http://schemas.microsoft.com/office/drawing/2014/main" id="{91E66A9B-8375-5279-1E84-C5C6B46A0F74}"/>
              </a:ext>
            </a:extLst>
          </p:cNvPr>
          <p:cNvSpPr txBox="1"/>
          <p:nvPr/>
        </p:nvSpPr>
        <p:spPr>
          <a:xfrm>
            <a:off x="2776384" y="6095999"/>
            <a:ext cx="609600" cy="369332"/>
          </a:xfrm>
          <a:prstGeom prst="rect">
            <a:avLst/>
          </a:prstGeom>
          <a:noFill/>
        </p:spPr>
        <p:txBody>
          <a:bodyPr wrap="square" rtlCol="0">
            <a:spAutoFit/>
          </a:bodyPr>
          <a:lstStyle/>
          <a:p>
            <a:r>
              <a:rPr lang="en-US" dirty="0"/>
              <a:t>Yes</a:t>
            </a:r>
          </a:p>
        </p:txBody>
      </p:sp>
      <p:sp>
        <p:nvSpPr>
          <p:cNvPr id="26" name="TextBox 25">
            <a:extLst>
              <a:ext uri="{FF2B5EF4-FFF2-40B4-BE49-F238E27FC236}">
                <a16:creationId xmlns:a16="http://schemas.microsoft.com/office/drawing/2014/main" id="{B4B5CFB9-FBD7-5009-7A2D-8324898047C4}"/>
              </a:ext>
            </a:extLst>
          </p:cNvPr>
          <p:cNvSpPr txBox="1"/>
          <p:nvPr/>
        </p:nvSpPr>
        <p:spPr>
          <a:xfrm>
            <a:off x="5875389" y="4387334"/>
            <a:ext cx="609600" cy="369332"/>
          </a:xfrm>
          <a:prstGeom prst="rect">
            <a:avLst/>
          </a:prstGeom>
          <a:noFill/>
        </p:spPr>
        <p:txBody>
          <a:bodyPr wrap="square" rtlCol="0">
            <a:spAutoFit/>
          </a:bodyPr>
          <a:lstStyle/>
          <a:p>
            <a:r>
              <a:rPr lang="en-US" dirty="0"/>
              <a:t>Yes</a:t>
            </a:r>
          </a:p>
        </p:txBody>
      </p:sp>
      <p:sp>
        <p:nvSpPr>
          <p:cNvPr id="27" name="TextBox 26">
            <a:extLst>
              <a:ext uri="{FF2B5EF4-FFF2-40B4-BE49-F238E27FC236}">
                <a16:creationId xmlns:a16="http://schemas.microsoft.com/office/drawing/2014/main" id="{D228D117-83A5-4B79-7849-E04F4560B465}"/>
              </a:ext>
            </a:extLst>
          </p:cNvPr>
          <p:cNvSpPr txBox="1"/>
          <p:nvPr/>
        </p:nvSpPr>
        <p:spPr>
          <a:xfrm>
            <a:off x="4572615" y="2787134"/>
            <a:ext cx="609600" cy="369332"/>
          </a:xfrm>
          <a:prstGeom prst="rect">
            <a:avLst/>
          </a:prstGeom>
          <a:noFill/>
        </p:spPr>
        <p:txBody>
          <a:bodyPr wrap="square" rtlCol="0">
            <a:spAutoFit/>
          </a:bodyPr>
          <a:lstStyle/>
          <a:p>
            <a:r>
              <a:rPr lang="en-US" dirty="0"/>
              <a:t>No</a:t>
            </a:r>
          </a:p>
        </p:txBody>
      </p:sp>
      <p:sp>
        <p:nvSpPr>
          <p:cNvPr id="28" name="TextBox 27">
            <a:extLst>
              <a:ext uri="{FF2B5EF4-FFF2-40B4-BE49-F238E27FC236}">
                <a16:creationId xmlns:a16="http://schemas.microsoft.com/office/drawing/2014/main" id="{CC821C2E-ED19-3229-806E-A47B22FA426B}"/>
              </a:ext>
            </a:extLst>
          </p:cNvPr>
          <p:cNvSpPr txBox="1"/>
          <p:nvPr/>
        </p:nvSpPr>
        <p:spPr>
          <a:xfrm>
            <a:off x="4589207" y="4841765"/>
            <a:ext cx="609600" cy="369332"/>
          </a:xfrm>
          <a:prstGeom prst="rect">
            <a:avLst/>
          </a:prstGeom>
          <a:noFill/>
        </p:spPr>
        <p:txBody>
          <a:bodyPr wrap="square" rtlCol="0">
            <a:spAutoFit/>
          </a:bodyPr>
          <a:lstStyle/>
          <a:p>
            <a:r>
              <a:rPr lang="en-US" dirty="0"/>
              <a:t>No</a:t>
            </a:r>
          </a:p>
        </p:txBody>
      </p:sp>
      <p:sp>
        <p:nvSpPr>
          <p:cNvPr id="29" name="TextBox 28">
            <a:extLst>
              <a:ext uri="{FF2B5EF4-FFF2-40B4-BE49-F238E27FC236}">
                <a16:creationId xmlns:a16="http://schemas.microsoft.com/office/drawing/2014/main" id="{BD444077-58B8-6B83-8442-644943C61FC2}"/>
              </a:ext>
            </a:extLst>
          </p:cNvPr>
          <p:cNvSpPr txBox="1"/>
          <p:nvPr/>
        </p:nvSpPr>
        <p:spPr>
          <a:xfrm>
            <a:off x="5782289" y="6095999"/>
            <a:ext cx="609600" cy="369332"/>
          </a:xfrm>
          <a:prstGeom prst="rect">
            <a:avLst/>
          </a:prstGeom>
          <a:noFill/>
        </p:spPr>
        <p:txBody>
          <a:bodyPr wrap="square" rtlCol="0">
            <a:spAutoFit/>
          </a:bodyPr>
          <a:lstStyle/>
          <a:p>
            <a:r>
              <a:rPr lang="en-US" dirty="0"/>
              <a:t>No</a:t>
            </a:r>
          </a:p>
        </p:txBody>
      </p:sp>
      <p:sp>
        <p:nvSpPr>
          <p:cNvPr id="30" name="TextBox 29">
            <a:extLst>
              <a:ext uri="{FF2B5EF4-FFF2-40B4-BE49-F238E27FC236}">
                <a16:creationId xmlns:a16="http://schemas.microsoft.com/office/drawing/2014/main" id="{C6A6AF4F-F158-95E3-8B0F-36E9026868BD}"/>
              </a:ext>
            </a:extLst>
          </p:cNvPr>
          <p:cNvSpPr txBox="1"/>
          <p:nvPr/>
        </p:nvSpPr>
        <p:spPr>
          <a:xfrm>
            <a:off x="6819900" y="1284401"/>
            <a:ext cx="1905000" cy="830997"/>
          </a:xfrm>
          <a:prstGeom prst="rect">
            <a:avLst/>
          </a:prstGeom>
          <a:noFill/>
        </p:spPr>
        <p:txBody>
          <a:bodyPr wrap="square" rtlCol="0">
            <a:spAutoFit/>
          </a:bodyPr>
          <a:lstStyle/>
          <a:p>
            <a:r>
              <a:rPr lang="en-US" sz="1200" dirty="0">
                <a:solidFill>
                  <a:schemeClr val="bg1">
                    <a:lumMod val="50000"/>
                  </a:schemeClr>
                </a:solidFill>
              </a:rPr>
              <a:t>*All opinions are Adrianna’s and does not necessarily mean there is a right and wrong answer</a:t>
            </a:r>
          </a:p>
        </p:txBody>
      </p:sp>
    </p:spTree>
    <p:extLst>
      <p:ext uri="{BB962C8B-B14F-4D97-AF65-F5344CB8AC3E}">
        <p14:creationId xmlns:p14="http://schemas.microsoft.com/office/powerpoint/2010/main" val="3041490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C869EE-386F-39EA-5943-F85245666A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31</a:t>
            </a:fld>
            <a:endParaRPr lang="en"/>
          </a:p>
        </p:txBody>
      </p:sp>
      <p:sp>
        <p:nvSpPr>
          <p:cNvPr id="3" name="Title 2">
            <a:extLst>
              <a:ext uri="{FF2B5EF4-FFF2-40B4-BE49-F238E27FC236}">
                <a16:creationId xmlns:a16="http://schemas.microsoft.com/office/drawing/2014/main" id="{49EC453F-A062-7486-AED9-080BE35E370A}"/>
              </a:ext>
            </a:extLst>
          </p:cNvPr>
          <p:cNvSpPr>
            <a:spLocks noGrp="1"/>
          </p:cNvSpPr>
          <p:nvPr>
            <p:ph type="title"/>
          </p:nvPr>
        </p:nvSpPr>
        <p:spPr/>
        <p:txBody>
          <a:bodyPr/>
          <a:lstStyle/>
          <a:p>
            <a:r>
              <a:rPr lang="en-US" dirty="0"/>
              <a:t>Bootstrap Validation</a:t>
            </a:r>
          </a:p>
        </p:txBody>
      </p:sp>
      <p:sp>
        <p:nvSpPr>
          <p:cNvPr id="4" name="Text Placeholder 3">
            <a:extLst>
              <a:ext uri="{FF2B5EF4-FFF2-40B4-BE49-F238E27FC236}">
                <a16:creationId xmlns:a16="http://schemas.microsoft.com/office/drawing/2014/main" id="{60BF119F-F296-06E2-BF7E-2F8974F433C6}"/>
              </a:ext>
            </a:extLst>
          </p:cNvPr>
          <p:cNvSpPr>
            <a:spLocks noGrp="1"/>
          </p:cNvSpPr>
          <p:nvPr>
            <p:ph type="body" idx="1"/>
          </p:nvPr>
        </p:nvSpPr>
        <p:spPr/>
        <p:txBody>
          <a:bodyPr/>
          <a:lstStyle/>
          <a:p>
            <a:pPr marL="76200" indent="0">
              <a:buNone/>
            </a:pPr>
            <a:r>
              <a:rPr lang="en-US" dirty="0"/>
              <a:t>Like CV, bootstrapping is considered a form of resampling validation and is generally considered stronger than random split-validation</a:t>
            </a:r>
          </a:p>
          <a:p>
            <a:pPr marL="76200" indent="0">
              <a:buNone/>
            </a:pPr>
            <a:endParaRPr lang="en-US" sz="800" dirty="0"/>
          </a:p>
          <a:p>
            <a:pPr marL="76200" indent="0">
              <a:buNone/>
            </a:pPr>
            <a:r>
              <a:rPr lang="en-US" dirty="0"/>
              <a:t>Basic steps:</a:t>
            </a:r>
          </a:p>
          <a:p>
            <a:pPr algn="l">
              <a:buFont typeface="+mj-lt"/>
              <a:buAutoNum type="arabicPeriod"/>
            </a:pPr>
            <a:r>
              <a:rPr lang="en-US" sz="2000" b="0" i="0" dirty="0">
                <a:solidFill>
                  <a:srgbClr val="2B2B2B"/>
                </a:solidFill>
                <a:effectLst/>
                <a:latin typeface="franklin-gothic-urw"/>
              </a:rPr>
              <a:t>Resample the data with replacement so that the resampled dataset is as large as the original dataset.</a:t>
            </a:r>
          </a:p>
          <a:p>
            <a:pPr algn="l">
              <a:buFont typeface="+mj-lt"/>
              <a:buAutoNum type="arabicPeriod"/>
            </a:pPr>
            <a:r>
              <a:rPr lang="en-US" sz="2000" b="0" i="0" dirty="0">
                <a:solidFill>
                  <a:srgbClr val="2B2B2B"/>
                </a:solidFill>
                <a:effectLst/>
                <a:latin typeface="franklin-gothic-urw"/>
              </a:rPr>
              <a:t>Refit the same model to the resampled data and evaluate performance.</a:t>
            </a:r>
          </a:p>
          <a:p>
            <a:pPr algn="l">
              <a:buFont typeface="+mj-lt"/>
              <a:buAutoNum type="arabicPeriod"/>
            </a:pPr>
            <a:r>
              <a:rPr lang="en-US" sz="2000" b="0" i="0" dirty="0">
                <a:solidFill>
                  <a:srgbClr val="2B2B2B"/>
                </a:solidFill>
                <a:effectLst/>
                <a:latin typeface="franklin-gothic-urw"/>
              </a:rPr>
              <a:t>Evaluate the performance of the refit model on the original data set.</a:t>
            </a:r>
          </a:p>
          <a:p>
            <a:pPr algn="l">
              <a:buFont typeface="+mj-lt"/>
              <a:buAutoNum type="arabicPeriod"/>
            </a:pPr>
            <a:r>
              <a:rPr lang="en-US" sz="2000" b="0" i="0" dirty="0">
                <a:solidFill>
                  <a:srgbClr val="2B2B2B"/>
                </a:solidFill>
                <a:effectLst/>
                <a:latin typeface="franklin-gothic-urw"/>
              </a:rPr>
              <a:t>Take the difference between steps 2 and 3.</a:t>
            </a:r>
          </a:p>
          <a:p>
            <a:pPr algn="l">
              <a:buFont typeface="+mj-lt"/>
              <a:buAutoNum type="arabicPeriod"/>
            </a:pPr>
            <a:r>
              <a:rPr lang="en-US" sz="2000" b="0" i="0" dirty="0">
                <a:solidFill>
                  <a:srgbClr val="2B2B2B"/>
                </a:solidFill>
                <a:effectLst/>
                <a:latin typeface="franklin-gothic-urw"/>
              </a:rPr>
              <a:t>Repeat steps 1--4 about 200 times.</a:t>
            </a:r>
          </a:p>
          <a:p>
            <a:pPr algn="l">
              <a:buFont typeface="+mj-lt"/>
              <a:buAutoNum type="arabicPeriod"/>
            </a:pPr>
            <a:r>
              <a:rPr lang="en-US" sz="2000" b="0" i="0" dirty="0">
                <a:solidFill>
                  <a:srgbClr val="2B2B2B"/>
                </a:solidFill>
                <a:effectLst/>
                <a:latin typeface="franklin-gothic-urw"/>
              </a:rPr>
              <a:t>Take the average of the 200 differences and subtract it from the original index estimate to get a </a:t>
            </a:r>
            <a:r>
              <a:rPr lang="en-US" sz="2000" b="0" i="1" dirty="0">
                <a:solidFill>
                  <a:srgbClr val="2B2B2B"/>
                </a:solidFill>
                <a:effectLst/>
                <a:latin typeface="franklin-gothic-urw"/>
              </a:rPr>
              <a:t>bias-corrected</a:t>
            </a:r>
            <a:r>
              <a:rPr lang="en-US" sz="2000" b="0" i="0" dirty="0">
                <a:solidFill>
                  <a:srgbClr val="2B2B2B"/>
                </a:solidFill>
                <a:effectLst/>
                <a:latin typeface="franklin-gothic-urw"/>
              </a:rPr>
              <a:t> estimate of how the final model will perform on future data.</a:t>
            </a:r>
          </a:p>
          <a:p>
            <a:pPr marL="76200" indent="0">
              <a:buNone/>
            </a:pPr>
            <a:endParaRPr lang="en-US" dirty="0"/>
          </a:p>
        </p:txBody>
      </p:sp>
    </p:spTree>
    <p:extLst>
      <p:ext uri="{BB962C8B-B14F-4D97-AF65-F5344CB8AC3E}">
        <p14:creationId xmlns:p14="http://schemas.microsoft.com/office/powerpoint/2010/main" val="1479082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7" name="Title 1">
            <a:extLst>
              <a:ext uri="{FF2B5EF4-FFF2-40B4-BE49-F238E27FC236}">
                <a16:creationId xmlns:a16="http://schemas.microsoft.com/office/drawing/2014/main" id="{A8EEE5A2-3B5F-6952-C762-ACE2F1321322}"/>
              </a:ext>
            </a:extLst>
          </p:cNvPr>
          <p:cNvSpPr>
            <a:spLocks noGrp="1"/>
          </p:cNvSpPr>
          <p:nvPr>
            <p:ph type="title"/>
          </p:nvPr>
        </p:nvSpPr>
        <p:spPr>
          <a:xfrm>
            <a:off x="457200" y="274638"/>
            <a:ext cx="8229600" cy="792162"/>
          </a:xfrm>
        </p:spPr>
        <p:txBody>
          <a:bodyPr/>
          <a:lstStyle/>
          <a:p>
            <a:r>
              <a:rPr lang="en-US" dirty="0"/>
              <a:t>Bootstrap Validation Visualized</a:t>
            </a:r>
          </a:p>
        </p:txBody>
      </p:sp>
      <p:pic>
        <p:nvPicPr>
          <p:cNvPr id="5122" name="Picture 2" descr="Deriving Final Predictive Model using Cross-validation and Bootstrap  Aggregation. | by Amit Meghanani | Analytics Vidhya | Medium">
            <a:extLst>
              <a:ext uri="{FF2B5EF4-FFF2-40B4-BE49-F238E27FC236}">
                <a16:creationId xmlns:a16="http://schemas.microsoft.com/office/drawing/2014/main" id="{85366936-FB56-D86B-717C-D4E37AE46AD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95827" y="1295400"/>
            <a:ext cx="7152346" cy="4953000"/>
          </a:xfrm>
          <a:prstGeom prst="rect">
            <a:avLst/>
          </a:prstGeom>
          <a:solidFill>
            <a:srgbClr val="FFFFFF"/>
          </a:solidFill>
        </p:spPr>
      </p:pic>
      <p:sp>
        <p:nvSpPr>
          <p:cNvPr id="2" name="Slide Number Placeholder 1" hidden="1">
            <a:extLst>
              <a:ext uri="{FF2B5EF4-FFF2-40B4-BE49-F238E27FC236}">
                <a16:creationId xmlns:a16="http://schemas.microsoft.com/office/drawing/2014/main" id="{7AD2314D-FC4B-14D0-7A2C-B7441F74DE08}"/>
              </a:ext>
            </a:extLst>
          </p:cNvPr>
          <p:cNvSpPr>
            <a:spLocks noGrp="1"/>
          </p:cNvSpPr>
          <p:nvPr>
            <p:ph type="sldNum" idx="4294967295"/>
          </p:nvPr>
        </p:nvSpPr>
        <p:spPr>
          <a:xfrm>
            <a:off x="7924800" y="6383179"/>
            <a:ext cx="762000" cy="246221"/>
          </a:xfrm>
        </p:spPr>
        <p:txBody>
          <a:bodyPr/>
          <a:lstStyle/>
          <a:p>
            <a:pPr marL="0" lvl="0" indent="0" algn="r" rtl="0">
              <a:spcBef>
                <a:spcPts val="0"/>
              </a:spcBef>
              <a:spcAft>
                <a:spcPts val="600"/>
              </a:spcAft>
              <a:buNone/>
            </a:pPr>
            <a:fld id="{00000000-1234-1234-1234-123412341234}" type="slidenum">
              <a:rPr lang="en" smtClean="0"/>
              <a:pPr marL="0" lvl="0" indent="0" algn="r" rtl="0">
                <a:spcBef>
                  <a:spcPts val="0"/>
                </a:spcBef>
                <a:spcAft>
                  <a:spcPts val="600"/>
                </a:spcAft>
                <a:buNone/>
              </a:pPr>
              <a:t>32</a:t>
            </a:fld>
            <a:endParaRPr lang="en"/>
          </a:p>
        </p:txBody>
      </p:sp>
    </p:spTree>
    <p:extLst>
      <p:ext uri="{BB962C8B-B14F-4D97-AF65-F5344CB8AC3E}">
        <p14:creationId xmlns:p14="http://schemas.microsoft.com/office/powerpoint/2010/main" val="1553218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7A6D22-269F-FFF3-731B-C68BBF322796}"/>
              </a:ext>
            </a:extLst>
          </p:cNvPr>
          <p:cNvPicPr>
            <a:picLocks noChangeAspect="1"/>
          </p:cNvPicPr>
          <p:nvPr/>
        </p:nvPicPr>
        <p:blipFill>
          <a:blip r:embed="rId2"/>
          <a:stretch>
            <a:fillRect/>
          </a:stretch>
        </p:blipFill>
        <p:spPr>
          <a:xfrm>
            <a:off x="4648200" y="1829205"/>
            <a:ext cx="4038600" cy="3885390"/>
          </a:xfrm>
          <a:prstGeom prst="rect">
            <a:avLst/>
          </a:prstGeom>
          <a:noFill/>
        </p:spPr>
      </p:pic>
      <p:sp>
        <p:nvSpPr>
          <p:cNvPr id="10" name="Title 2">
            <a:extLst>
              <a:ext uri="{FF2B5EF4-FFF2-40B4-BE49-F238E27FC236}">
                <a16:creationId xmlns:a16="http://schemas.microsoft.com/office/drawing/2014/main" id="{A8076048-A782-C41B-F2FF-B563419084F3}"/>
              </a:ext>
            </a:extLst>
          </p:cNvPr>
          <p:cNvSpPr>
            <a:spLocks noGrp="1"/>
          </p:cNvSpPr>
          <p:nvPr>
            <p:ph type="title"/>
          </p:nvPr>
        </p:nvSpPr>
        <p:spPr>
          <a:xfrm>
            <a:off x="457200" y="274638"/>
            <a:ext cx="8229600" cy="792162"/>
          </a:xfrm>
        </p:spPr>
        <p:txBody>
          <a:bodyPr/>
          <a:lstStyle/>
          <a:p>
            <a:r>
              <a:rPr lang="en-US" dirty="0"/>
              <a:t>Bootstrap Results</a:t>
            </a:r>
          </a:p>
        </p:txBody>
      </p:sp>
      <p:sp>
        <p:nvSpPr>
          <p:cNvPr id="12" name="Content Placeholder 3">
            <a:extLst>
              <a:ext uri="{FF2B5EF4-FFF2-40B4-BE49-F238E27FC236}">
                <a16:creationId xmlns:a16="http://schemas.microsoft.com/office/drawing/2014/main" id="{5B1AD1CD-5F97-B32E-87CA-4FDAD3324A61}"/>
              </a:ext>
            </a:extLst>
          </p:cNvPr>
          <p:cNvSpPr>
            <a:spLocks noGrp="1"/>
          </p:cNvSpPr>
          <p:nvPr>
            <p:ph sz="quarter" idx="11"/>
          </p:nvPr>
        </p:nvSpPr>
        <p:spPr>
          <a:xfrm>
            <a:off x="457200" y="1295400"/>
            <a:ext cx="3962400" cy="4953000"/>
          </a:xfrm>
        </p:spPr>
        <p:txBody>
          <a:bodyPr/>
          <a:lstStyle/>
          <a:p>
            <a:r>
              <a:rPr lang="en-US" dirty="0"/>
              <a:t>You get several measures of interest</a:t>
            </a:r>
          </a:p>
          <a:p>
            <a:r>
              <a:rPr lang="en-US" dirty="0"/>
              <a:t>The one we will pay attention to is </a:t>
            </a:r>
            <a:r>
              <a:rPr lang="en-US" dirty="0" err="1"/>
              <a:t>Dxy</a:t>
            </a:r>
            <a:endParaRPr lang="en-US" dirty="0"/>
          </a:p>
          <a:p>
            <a:endParaRPr lang="en-US" dirty="0"/>
          </a:p>
          <a:p>
            <a:r>
              <a:rPr lang="en-US" dirty="0" err="1"/>
              <a:t>Dxy</a:t>
            </a:r>
            <a:r>
              <a:rPr lang="en-US" dirty="0"/>
              <a:t> = 2(C-0.5) </a:t>
            </a:r>
          </a:p>
          <a:p>
            <a:pPr lvl="1"/>
            <a:r>
              <a:rPr lang="en-US" dirty="0"/>
              <a:t>Where C is the C-index or AUC</a:t>
            </a:r>
          </a:p>
          <a:p>
            <a:pPr lvl="1"/>
            <a:r>
              <a:rPr lang="en-US" dirty="0"/>
              <a:t>Can back calculate to get the C-index</a:t>
            </a:r>
          </a:p>
        </p:txBody>
      </p:sp>
    </p:spTree>
    <p:extLst>
      <p:ext uri="{BB962C8B-B14F-4D97-AF65-F5344CB8AC3E}">
        <p14:creationId xmlns:p14="http://schemas.microsoft.com/office/powerpoint/2010/main" val="3958730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EEEC7-5439-C6F4-E0D4-380D04E9A018}"/>
              </a:ext>
            </a:extLst>
          </p:cNvPr>
          <p:cNvSpPr>
            <a:spLocks noGrp="1"/>
          </p:cNvSpPr>
          <p:nvPr>
            <p:ph type="title"/>
          </p:nvPr>
        </p:nvSpPr>
        <p:spPr/>
        <p:txBody>
          <a:bodyPr/>
          <a:lstStyle/>
          <a:p>
            <a:r>
              <a:rPr lang="en-US" dirty="0"/>
              <a:t>CV versus Bootstrap</a:t>
            </a:r>
          </a:p>
        </p:txBody>
      </p:sp>
      <p:sp>
        <p:nvSpPr>
          <p:cNvPr id="3" name="Content Placeholder 2">
            <a:extLst>
              <a:ext uri="{FF2B5EF4-FFF2-40B4-BE49-F238E27FC236}">
                <a16:creationId xmlns:a16="http://schemas.microsoft.com/office/drawing/2014/main" id="{E6CAE184-BD52-29D8-12D5-064A090905CE}"/>
              </a:ext>
            </a:extLst>
          </p:cNvPr>
          <p:cNvSpPr>
            <a:spLocks noGrp="1"/>
          </p:cNvSpPr>
          <p:nvPr>
            <p:ph idx="1"/>
          </p:nvPr>
        </p:nvSpPr>
        <p:spPr/>
        <p:txBody>
          <a:bodyPr/>
          <a:lstStyle/>
          <a:p>
            <a:pPr marL="0" indent="0">
              <a:buNone/>
            </a:pPr>
            <a:r>
              <a:rPr lang="en-US" dirty="0"/>
              <a:t>Similarities:</a:t>
            </a:r>
          </a:p>
          <a:p>
            <a:r>
              <a:rPr lang="en-US" dirty="0"/>
              <a:t>Both a form of resampling validation</a:t>
            </a:r>
          </a:p>
          <a:p>
            <a:pPr marL="0" indent="0">
              <a:buNone/>
            </a:pPr>
            <a:endParaRPr lang="en-US" sz="800" dirty="0"/>
          </a:p>
          <a:p>
            <a:pPr marL="0" indent="0">
              <a:buNone/>
            </a:pPr>
            <a:r>
              <a:rPr lang="en-US" dirty="0"/>
              <a:t>Differences:</a:t>
            </a:r>
          </a:p>
          <a:p>
            <a:r>
              <a:rPr lang="en-US" dirty="0"/>
              <a:t>CV is considered actual validation (testing performance in other datasets) whereas bootstrapping is considered estimating bias around a metric </a:t>
            </a:r>
          </a:p>
          <a:p>
            <a:r>
              <a:rPr lang="en-US" dirty="0"/>
              <a:t>CV will always produce datasets smaller than the original which loses power and precision</a:t>
            </a:r>
          </a:p>
          <a:p>
            <a:r>
              <a:rPr lang="en-US" dirty="0"/>
              <a:t>CV never evaluates the performance of the final model</a:t>
            </a:r>
          </a:p>
          <a:p>
            <a:r>
              <a:rPr lang="en-US" dirty="0"/>
              <a:t>CV is better known for validation </a:t>
            </a:r>
          </a:p>
          <a:p>
            <a:pPr marL="0" indent="0">
              <a:buNone/>
            </a:pPr>
            <a:endParaRPr lang="en-US" sz="800" dirty="0"/>
          </a:p>
          <a:p>
            <a:pPr marL="0" indent="0">
              <a:buNone/>
            </a:pPr>
            <a:r>
              <a:rPr lang="en-US" dirty="0"/>
              <a:t>It’s really your choice. Just be clear in what method you use. </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9861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E8176-F155-CBE4-666C-9835E102C47E}"/>
              </a:ext>
            </a:extLst>
          </p:cNvPr>
          <p:cNvSpPr>
            <a:spLocks noGrp="1"/>
          </p:cNvSpPr>
          <p:nvPr>
            <p:ph type="title"/>
          </p:nvPr>
        </p:nvSpPr>
        <p:spPr/>
        <p:txBody>
          <a:bodyPr/>
          <a:lstStyle/>
          <a:p>
            <a:r>
              <a:rPr lang="en-US" dirty="0"/>
              <a:t>In Summary</a:t>
            </a:r>
          </a:p>
        </p:txBody>
      </p:sp>
      <p:pic>
        <p:nvPicPr>
          <p:cNvPr id="4" name="Picture 2" descr="figure 3">
            <a:extLst>
              <a:ext uri="{FF2B5EF4-FFF2-40B4-BE49-F238E27FC236}">
                <a16:creationId xmlns:a16="http://schemas.microsoft.com/office/drawing/2014/main" id="{3476796B-5D89-97B7-D660-A0BAF1457C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4244"/>
          <a:stretch/>
        </p:blipFill>
        <p:spPr bwMode="auto">
          <a:xfrm>
            <a:off x="0" y="2057400"/>
            <a:ext cx="6524625" cy="3690937"/>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F20B7B1-E6B5-7D0E-10B5-85FC2F8A73F7}"/>
              </a:ext>
            </a:extLst>
          </p:cNvPr>
          <p:cNvSpPr/>
          <p:nvPr/>
        </p:nvSpPr>
        <p:spPr>
          <a:xfrm>
            <a:off x="6172200" y="5257800"/>
            <a:ext cx="457200" cy="4143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2779EFC5-A96F-4BAB-C589-8868786B8828}"/>
              </a:ext>
            </a:extLst>
          </p:cNvPr>
          <p:cNvSpPr/>
          <p:nvPr/>
        </p:nvSpPr>
        <p:spPr>
          <a:xfrm>
            <a:off x="6168206" y="4767263"/>
            <a:ext cx="457200" cy="4143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F6EF364F-63A0-FCA6-6DB8-1AB9C98B5536}"/>
              </a:ext>
            </a:extLst>
          </p:cNvPr>
          <p:cNvSpPr/>
          <p:nvPr/>
        </p:nvSpPr>
        <p:spPr>
          <a:xfrm>
            <a:off x="6168206" y="3993357"/>
            <a:ext cx="457200" cy="4143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 name="Oval 7">
            <a:extLst>
              <a:ext uri="{FF2B5EF4-FFF2-40B4-BE49-F238E27FC236}">
                <a16:creationId xmlns:a16="http://schemas.microsoft.com/office/drawing/2014/main" id="{8CE0CF2A-2375-EE4E-0861-1930007F9CB6}"/>
              </a:ext>
            </a:extLst>
          </p:cNvPr>
          <p:cNvSpPr/>
          <p:nvPr/>
        </p:nvSpPr>
        <p:spPr>
          <a:xfrm>
            <a:off x="6168206" y="2876552"/>
            <a:ext cx="457200" cy="4143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47A9A6C6-9AFF-2362-8F33-8C68CB760E7F}"/>
              </a:ext>
            </a:extLst>
          </p:cNvPr>
          <p:cNvSpPr/>
          <p:nvPr/>
        </p:nvSpPr>
        <p:spPr>
          <a:xfrm>
            <a:off x="6168206" y="3443289"/>
            <a:ext cx="457200" cy="4143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0" name="Oval 9">
            <a:extLst>
              <a:ext uri="{FF2B5EF4-FFF2-40B4-BE49-F238E27FC236}">
                <a16:creationId xmlns:a16="http://schemas.microsoft.com/office/drawing/2014/main" id="{BD505292-2184-6F6E-8000-98DC9E8F19E8}"/>
              </a:ext>
            </a:extLst>
          </p:cNvPr>
          <p:cNvSpPr/>
          <p:nvPr/>
        </p:nvSpPr>
        <p:spPr>
          <a:xfrm>
            <a:off x="6168206" y="2374647"/>
            <a:ext cx="457200" cy="4143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1" name="TextBox 10">
            <a:extLst>
              <a:ext uri="{FF2B5EF4-FFF2-40B4-BE49-F238E27FC236}">
                <a16:creationId xmlns:a16="http://schemas.microsoft.com/office/drawing/2014/main" id="{ECB1F94E-10A9-BB75-FE90-91D0D0E8DDB9}"/>
              </a:ext>
            </a:extLst>
          </p:cNvPr>
          <p:cNvSpPr txBox="1"/>
          <p:nvPr/>
        </p:nvSpPr>
        <p:spPr>
          <a:xfrm>
            <a:off x="4724400" y="1684532"/>
            <a:ext cx="2590800" cy="646331"/>
          </a:xfrm>
          <a:prstGeom prst="rect">
            <a:avLst/>
          </a:prstGeom>
          <a:noFill/>
        </p:spPr>
        <p:txBody>
          <a:bodyPr wrap="square" rtlCol="0">
            <a:spAutoFit/>
          </a:bodyPr>
          <a:lstStyle/>
          <a:p>
            <a:r>
              <a:rPr lang="en-US" dirty="0"/>
              <a:t>Rank in strength:</a:t>
            </a:r>
          </a:p>
          <a:p>
            <a:r>
              <a:rPr lang="en-US" dirty="0"/>
              <a:t>1=strongest, 6=weakest</a:t>
            </a:r>
          </a:p>
        </p:txBody>
      </p:sp>
      <p:sp>
        <p:nvSpPr>
          <p:cNvPr id="12" name="Right Brace 11">
            <a:extLst>
              <a:ext uri="{FF2B5EF4-FFF2-40B4-BE49-F238E27FC236}">
                <a16:creationId xmlns:a16="http://schemas.microsoft.com/office/drawing/2014/main" id="{B653C5F1-29F9-E164-8893-C4AAD976E6F5}"/>
              </a:ext>
            </a:extLst>
          </p:cNvPr>
          <p:cNvSpPr/>
          <p:nvPr/>
        </p:nvSpPr>
        <p:spPr>
          <a:xfrm>
            <a:off x="6767512" y="4690921"/>
            <a:ext cx="304800" cy="1023937"/>
          </a:xfrm>
          <a:prstGeom prst="righ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04345B8B-6BC9-CB8D-0CC7-CB99AEE51EB3}"/>
              </a:ext>
            </a:extLst>
          </p:cNvPr>
          <p:cNvSpPr txBox="1"/>
          <p:nvPr/>
        </p:nvSpPr>
        <p:spPr>
          <a:xfrm>
            <a:off x="7162800" y="4879725"/>
            <a:ext cx="1371600" cy="646331"/>
          </a:xfrm>
          <a:prstGeom prst="rect">
            <a:avLst/>
          </a:prstGeom>
          <a:noFill/>
        </p:spPr>
        <p:txBody>
          <a:bodyPr wrap="square" rtlCol="0">
            <a:spAutoFit/>
          </a:bodyPr>
          <a:lstStyle/>
          <a:p>
            <a:r>
              <a:rPr lang="en-US" dirty="0"/>
              <a:t>External validation</a:t>
            </a:r>
          </a:p>
        </p:txBody>
      </p:sp>
      <p:sp>
        <p:nvSpPr>
          <p:cNvPr id="14" name="Right Brace 13">
            <a:extLst>
              <a:ext uri="{FF2B5EF4-FFF2-40B4-BE49-F238E27FC236}">
                <a16:creationId xmlns:a16="http://schemas.microsoft.com/office/drawing/2014/main" id="{CFECB2BF-E16D-3C6F-A992-F1CC9A0A6B26}"/>
              </a:ext>
            </a:extLst>
          </p:cNvPr>
          <p:cNvSpPr/>
          <p:nvPr/>
        </p:nvSpPr>
        <p:spPr>
          <a:xfrm>
            <a:off x="6767512" y="2887687"/>
            <a:ext cx="304800" cy="1023937"/>
          </a:xfrm>
          <a:prstGeom prst="righ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6E25E747-A833-78F1-B98A-B0D9514A5146}"/>
              </a:ext>
            </a:extLst>
          </p:cNvPr>
          <p:cNvSpPr txBox="1"/>
          <p:nvPr/>
        </p:nvSpPr>
        <p:spPr>
          <a:xfrm>
            <a:off x="7162800" y="3083720"/>
            <a:ext cx="1371600" cy="646331"/>
          </a:xfrm>
          <a:prstGeom prst="rect">
            <a:avLst/>
          </a:prstGeom>
          <a:noFill/>
        </p:spPr>
        <p:txBody>
          <a:bodyPr wrap="square" rtlCol="0">
            <a:spAutoFit/>
          </a:bodyPr>
          <a:lstStyle/>
          <a:p>
            <a:r>
              <a:rPr lang="en-US" dirty="0"/>
              <a:t>Internal validation</a:t>
            </a:r>
          </a:p>
        </p:txBody>
      </p:sp>
      <p:cxnSp>
        <p:nvCxnSpPr>
          <p:cNvPr id="17" name="Straight Connector 16">
            <a:extLst>
              <a:ext uri="{FF2B5EF4-FFF2-40B4-BE49-F238E27FC236}">
                <a16:creationId xmlns:a16="http://schemas.microsoft.com/office/drawing/2014/main" id="{39DF7473-07EA-EB74-4FE8-B55DA71B4852}"/>
              </a:ext>
            </a:extLst>
          </p:cNvPr>
          <p:cNvCxnSpPr/>
          <p:nvPr/>
        </p:nvCxnSpPr>
        <p:spPr>
          <a:xfrm>
            <a:off x="6767512" y="2581815"/>
            <a:ext cx="242888"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96CBECD1-951A-D509-2A35-0361B395DB48}"/>
              </a:ext>
            </a:extLst>
          </p:cNvPr>
          <p:cNvSpPr txBox="1"/>
          <p:nvPr/>
        </p:nvSpPr>
        <p:spPr>
          <a:xfrm>
            <a:off x="7072312" y="2397149"/>
            <a:ext cx="1462088" cy="369332"/>
          </a:xfrm>
          <a:prstGeom prst="rect">
            <a:avLst/>
          </a:prstGeom>
          <a:noFill/>
        </p:spPr>
        <p:txBody>
          <a:bodyPr wrap="square" rtlCol="0">
            <a:spAutoFit/>
          </a:bodyPr>
          <a:lstStyle/>
          <a:p>
            <a:r>
              <a:rPr lang="en-US" dirty="0"/>
              <a:t>No validation</a:t>
            </a:r>
          </a:p>
        </p:txBody>
      </p:sp>
      <p:cxnSp>
        <p:nvCxnSpPr>
          <p:cNvPr id="19" name="Straight Connector 18">
            <a:extLst>
              <a:ext uri="{FF2B5EF4-FFF2-40B4-BE49-F238E27FC236}">
                <a16:creationId xmlns:a16="http://schemas.microsoft.com/office/drawing/2014/main" id="{DB1E0BD5-9FF2-3908-2E89-CF4E64179966}"/>
              </a:ext>
            </a:extLst>
          </p:cNvPr>
          <p:cNvCxnSpPr>
            <a:cxnSpLocks/>
          </p:cNvCxnSpPr>
          <p:nvPr/>
        </p:nvCxnSpPr>
        <p:spPr>
          <a:xfrm flipV="1">
            <a:off x="6767512" y="3730051"/>
            <a:ext cx="547688" cy="470474"/>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197DBFA9-F61D-4C35-B555-7EC4A47A4CD5}"/>
              </a:ext>
            </a:extLst>
          </p:cNvPr>
          <p:cNvCxnSpPr>
            <a:cxnSpLocks/>
          </p:cNvCxnSpPr>
          <p:nvPr/>
        </p:nvCxnSpPr>
        <p:spPr>
          <a:xfrm>
            <a:off x="6767512" y="4200525"/>
            <a:ext cx="547688" cy="646331"/>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FFE9205B-08EC-8BE2-3B27-7D5278892F77}"/>
              </a:ext>
            </a:extLst>
          </p:cNvPr>
          <p:cNvSpPr txBox="1"/>
          <p:nvPr/>
        </p:nvSpPr>
        <p:spPr>
          <a:xfrm>
            <a:off x="7239000" y="3926084"/>
            <a:ext cx="1462088" cy="646331"/>
          </a:xfrm>
          <a:prstGeom prst="rect">
            <a:avLst/>
          </a:prstGeom>
          <a:noFill/>
        </p:spPr>
        <p:txBody>
          <a:bodyPr wrap="square" rtlCol="0">
            <a:spAutoFit/>
          </a:bodyPr>
          <a:lstStyle/>
          <a:p>
            <a:r>
              <a:rPr lang="en-US" dirty="0"/>
              <a:t>Arguably either one</a:t>
            </a:r>
          </a:p>
        </p:txBody>
      </p:sp>
    </p:spTree>
    <p:extLst>
      <p:ext uri="{BB962C8B-B14F-4D97-AF65-F5344CB8AC3E}">
        <p14:creationId xmlns:p14="http://schemas.microsoft.com/office/powerpoint/2010/main" val="4033899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8A77-99B0-6251-77E1-3E6B0C9A9810}"/>
              </a:ext>
            </a:extLst>
          </p:cNvPr>
          <p:cNvSpPr>
            <a:spLocks noGrp="1"/>
          </p:cNvSpPr>
          <p:nvPr>
            <p:ph type="ctrTitle"/>
          </p:nvPr>
        </p:nvSpPr>
        <p:spPr/>
        <p:txBody>
          <a:bodyPr/>
          <a:lstStyle/>
          <a:p>
            <a:r>
              <a:rPr lang="en-US" dirty="0"/>
              <a:t>Interpreting Results</a:t>
            </a:r>
          </a:p>
        </p:txBody>
      </p:sp>
    </p:spTree>
    <p:extLst>
      <p:ext uri="{BB962C8B-B14F-4D97-AF65-F5344CB8AC3E}">
        <p14:creationId xmlns:p14="http://schemas.microsoft.com/office/powerpoint/2010/main" val="534817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B97E5-DC9C-6099-E9C9-2BFEC82EC4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FEED0-1A53-B73F-4C37-B65689542219}"/>
              </a:ext>
            </a:extLst>
          </p:cNvPr>
          <p:cNvSpPr>
            <a:spLocks noGrp="1"/>
          </p:cNvSpPr>
          <p:nvPr>
            <p:ph type="title"/>
          </p:nvPr>
        </p:nvSpPr>
        <p:spPr/>
        <p:txBody>
          <a:bodyPr/>
          <a:lstStyle/>
          <a:p>
            <a:r>
              <a:rPr lang="en-US" dirty="0"/>
              <a:t>Our Model</a:t>
            </a:r>
          </a:p>
        </p:txBody>
      </p:sp>
      <p:sp>
        <p:nvSpPr>
          <p:cNvPr id="3" name="Content Placeholder 2">
            <a:extLst>
              <a:ext uri="{FF2B5EF4-FFF2-40B4-BE49-F238E27FC236}">
                <a16:creationId xmlns:a16="http://schemas.microsoft.com/office/drawing/2014/main" id="{ED595792-B228-6BF2-1C93-42A999BC3CAB}"/>
              </a:ext>
            </a:extLst>
          </p:cNvPr>
          <p:cNvSpPr>
            <a:spLocks noGrp="1"/>
          </p:cNvSpPr>
          <p:nvPr>
            <p:ph idx="1"/>
          </p:nvPr>
        </p:nvSpPr>
        <p:spPr/>
        <p:txBody>
          <a:bodyPr/>
          <a:lstStyle/>
          <a:p>
            <a:r>
              <a:rPr lang="en-US" dirty="0"/>
              <a:t>Used best subset limiting to 10 variables using the leaps package in R</a:t>
            </a:r>
          </a:p>
          <a:p>
            <a:r>
              <a:rPr lang="en-US" dirty="0"/>
              <a:t>Optimal model was the one with best Mallows’ C</a:t>
            </a:r>
            <a:r>
              <a:rPr lang="en-US" baseline="-25000" dirty="0"/>
              <a:t>p</a:t>
            </a:r>
          </a:p>
          <a:p>
            <a:endParaRPr lang="en-US" dirty="0"/>
          </a:p>
          <a:p>
            <a:endParaRPr lang="en-US" dirty="0"/>
          </a:p>
          <a:p>
            <a:endParaRPr lang="en-US" dirty="0"/>
          </a:p>
        </p:txBody>
      </p:sp>
      <p:graphicFrame>
        <p:nvGraphicFramePr>
          <p:cNvPr id="5" name="Table 4">
            <a:extLst>
              <a:ext uri="{FF2B5EF4-FFF2-40B4-BE49-F238E27FC236}">
                <a16:creationId xmlns:a16="http://schemas.microsoft.com/office/drawing/2014/main" id="{B6D22954-34D9-8EA9-7D93-A3E9862A45CB}"/>
              </a:ext>
            </a:extLst>
          </p:cNvPr>
          <p:cNvGraphicFramePr>
            <a:graphicFrameLocks noGrp="1"/>
          </p:cNvGraphicFramePr>
          <p:nvPr>
            <p:extLst>
              <p:ext uri="{D42A27DB-BD31-4B8C-83A1-F6EECF244321}">
                <p14:modId xmlns:p14="http://schemas.microsoft.com/office/powerpoint/2010/main" val="2964565391"/>
              </p:ext>
            </p:extLst>
          </p:nvPr>
        </p:nvGraphicFramePr>
        <p:xfrm>
          <a:off x="1447800" y="2590800"/>
          <a:ext cx="6096000" cy="40792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150493342"/>
                    </a:ext>
                  </a:extLst>
                </a:gridCol>
                <a:gridCol w="3048000">
                  <a:extLst>
                    <a:ext uri="{9D8B030D-6E8A-4147-A177-3AD203B41FA5}">
                      <a16:colId xmlns:a16="http://schemas.microsoft.com/office/drawing/2014/main" val="105726530"/>
                    </a:ext>
                  </a:extLst>
                </a:gridCol>
              </a:tblGrid>
              <a:tr h="370840">
                <a:tc>
                  <a:txBody>
                    <a:bodyPr/>
                    <a:lstStyle/>
                    <a:p>
                      <a:r>
                        <a:rPr lang="en-US" dirty="0"/>
                        <a:t>Variable</a:t>
                      </a:r>
                    </a:p>
                  </a:txBody>
                  <a:tcPr/>
                </a:tc>
                <a:tc>
                  <a:txBody>
                    <a:bodyPr/>
                    <a:lstStyle/>
                    <a:p>
                      <a:r>
                        <a:rPr lang="en-US" dirty="0"/>
                        <a:t>Log Coefficient</a:t>
                      </a:r>
                    </a:p>
                  </a:txBody>
                  <a:tcPr/>
                </a:tc>
                <a:extLst>
                  <a:ext uri="{0D108BD9-81ED-4DB2-BD59-A6C34878D82A}">
                    <a16:rowId xmlns:a16="http://schemas.microsoft.com/office/drawing/2014/main" val="3647422955"/>
                  </a:ext>
                </a:extLst>
              </a:tr>
              <a:tr h="370840">
                <a:tc>
                  <a:txBody>
                    <a:bodyPr/>
                    <a:lstStyle/>
                    <a:p>
                      <a:r>
                        <a:rPr lang="en-US" dirty="0" err="1"/>
                        <a:t>cancer_Yes</a:t>
                      </a:r>
                      <a:r>
                        <a:rPr lang="en-US" dirty="0"/>
                        <a:t> </a:t>
                      </a:r>
                    </a:p>
                  </a:txBody>
                  <a:tcPr/>
                </a:tc>
                <a:tc>
                  <a:txBody>
                    <a:bodyPr/>
                    <a:lstStyle/>
                    <a:p>
                      <a:r>
                        <a:rPr lang="en-US" dirty="0"/>
                        <a:t>0.49925 </a:t>
                      </a:r>
                    </a:p>
                  </a:txBody>
                  <a:tcPr/>
                </a:tc>
                <a:extLst>
                  <a:ext uri="{0D108BD9-81ED-4DB2-BD59-A6C34878D82A}">
                    <a16:rowId xmlns:a16="http://schemas.microsoft.com/office/drawing/2014/main" val="2528145645"/>
                  </a:ext>
                </a:extLst>
              </a:tr>
              <a:tr h="370840">
                <a:tc>
                  <a:txBody>
                    <a:bodyPr/>
                    <a:lstStyle/>
                    <a:p>
                      <a:r>
                        <a:rPr lang="en-US" dirty="0" err="1"/>
                        <a:t>infection_Yes</a:t>
                      </a:r>
                      <a:r>
                        <a:rPr lang="en-US" dirty="0"/>
                        <a:t> </a:t>
                      </a:r>
                    </a:p>
                  </a:txBody>
                  <a:tcPr/>
                </a:tc>
                <a:tc>
                  <a:txBody>
                    <a:bodyPr/>
                    <a:lstStyle/>
                    <a:p>
                      <a:r>
                        <a:rPr lang="en-US" dirty="0"/>
                        <a:t>0.48861 </a:t>
                      </a:r>
                    </a:p>
                  </a:txBody>
                  <a:tcPr/>
                </a:tc>
                <a:extLst>
                  <a:ext uri="{0D108BD9-81ED-4DB2-BD59-A6C34878D82A}">
                    <a16:rowId xmlns:a16="http://schemas.microsoft.com/office/drawing/2014/main" val="3065409032"/>
                  </a:ext>
                </a:extLst>
              </a:tr>
              <a:tr h="370840">
                <a:tc>
                  <a:txBody>
                    <a:bodyPr/>
                    <a:lstStyle/>
                    <a:p>
                      <a:r>
                        <a:rPr lang="en-US" dirty="0" err="1"/>
                        <a:t>alert_Yes</a:t>
                      </a:r>
                      <a:r>
                        <a:rPr lang="en-US" dirty="0"/>
                        <a:t> </a:t>
                      </a:r>
                    </a:p>
                  </a:txBody>
                  <a:tcPr/>
                </a:tc>
                <a:tc>
                  <a:txBody>
                    <a:bodyPr/>
                    <a:lstStyle/>
                    <a:p>
                      <a:r>
                        <a:rPr lang="en-US" dirty="0"/>
                        <a:t>-0.39820</a:t>
                      </a:r>
                    </a:p>
                  </a:txBody>
                  <a:tcPr/>
                </a:tc>
                <a:extLst>
                  <a:ext uri="{0D108BD9-81ED-4DB2-BD59-A6C34878D82A}">
                    <a16:rowId xmlns:a16="http://schemas.microsoft.com/office/drawing/2014/main" val="1531725204"/>
                  </a:ext>
                </a:extLst>
              </a:tr>
              <a:tr h="370840">
                <a:tc>
                  <a:txBody>
                    <a:bodyPr/>
                    <a:lstStyle/>
                    <a:p>
                      <a:r>
                        <a:rPr lang="en-US" dirty="0"/>
                        <a:t>dist_100_Yes </a:t>
                      </a:r>
                    </a:p>
                  </a:txBody>
                  <a:tcPr/>
                </a:tc>
                <a:tc>
                  <a:txBody>
                    <a:bodyPr/>
                    <a:lstStyle/>
                    <a:p>
                      <a:r>
                        <a:rPr lang="en-US" dirty="0"/>
                        <a:t>-0.35706</a:t>
                      </a:r>
                    </a:p>
                  </a:txBody>
                  <a:tcPr/>
                </a:tc>
                <a:extLst>
                  <a:ext uri="{0D108BD9-81ED-4DB2-BD59-A6C34878D82A}">
                    <a16:rowId xmlns:a16="http://schemas.microsoft.com/office/drawing/2014/main" val="4267171975"/>
                  </a:ext>
                </a:extLst>
              </a:tr>
              <a:tr h="370840">
                <a:tc>
                  <a:txBody>
                    <a:bodyPr/>
                    <a:lstStyle/>
                    <a:p>
                      <a:r>
                        <a:rPr lang="en-US" dirty="0" err="1"/>
                        <a:t>weight_Over</a:t>
                      </a:r>
                      <a:r>
                        <a:rPr lang="en-US" dirty="0"/>
                        <a:t> </a:t>
                      </a:r>
                    </a:p>
                  </a:txBody>
                  <a:tcPr/>
                </a:tc>
                <a:tc>
                  <a:txBody>
                    <a:bodyPr/>
                    <a:lstStyle/>
                    <a:p>
                      <a:r>
                        <a:rPr lang="en-US" dirty="0"/>
                        <a:t>0.29469 </a:t>
                      </a:r>
                    </a:p>
                  </a:txBody>
                  <a:tcPr/>
                </a:tc>
                <a:extLst>
                  <a:ext uri="{0D108BD9-81ED-4DB2-BD59-A6C34878D82A}">
                    <a16:rowId xmlns:a16="http://schemas.microsoft.com/office/drawing/2014/main" val="3572013175"/>
                  </a:ext>
                </a:extLst>
              </a:tr>
              <a:tr h="370840">
                <a:tc>
                  <a:txBody>
                    <a:bodyPr/>
                    <a:lstStyle/>
                    <a:p>
                      <a:r>
                        <a:rPr lang="en-US" dirty="0"/>
                        <a:t>`</a:t>
                      </a:r>
                      <a:r>
                        <a:rPr lang="en-US" dirty="0" err="1"/>
                        <a:t>dispo_Left</a:t>
                      </a:r>
                      <a:r>
                        <a:rPr lang="en-US" dirty="0"/>
                        <a:t> AMA`</a:t>
                      </a:r>
                    </a:p>
                  </a:txBody>
                  <a:tcPr/>
                </a:tc>
                <a:tc>
                  <a:txBody>
                    <a:bodyPr/>
                    <a:lstStyle/>
                    <a:p>
                      <a:r>
                        <a:rPr lang="en-US" dirty="0"/>
                        <a:t>-0.77179</a:t>
                      </a:r>
                    </a:p>
                  </a:txBody>
                  <a:tcPr/>
                </a:tc>
                <a:extLst>
                  <a:ext uri="{0D108BD9-81ED-4DB2-BD59-A6C34878D82A}">
                    <a16:rowId xmlns:a16="http://schemas.microsoft.com/office/drawing/2014/main" val="1471725248"/>
                  </a:ext>
                </a:extLst>
              </a:tr>
              <a:tr h="370840">
                <a:tc>
                  <a:txBody>
                    <a:bodyPr/>
                    <a:lstStyle/>
                    <a:p>
                      <a:r>
                        <a:rPr lang="en-US" dirty="0" err="1"/>
                        <a:t>dispo_Transfer</a:t>
                      </a:r>
                      <a:r>
                        <a:rPr lang="en-US" dirty="0"/>
                        <a:t> </a:t>
                      </a:r>
                    </a:p>
                  </a:txBody>
                  <a:tcPr/>
                </a:tc>
                <a:tc>
                  <a:txBody>
                    <a:bodyPr/>
                    <a:lstStyle/>
                    <a:p>
                      <a:r>
                        <a:rPr lang="en-US" dirty="0"/>
                        <a:t>0.67606</a:t>
                      </a:r>
                    </a:p>
                  </a:txBody>
                  <a:tcPr/>
                </a:tc>
                <a:extLst>
                  <a:ext uri="{0D108BD9-81ED-4DB2-BD59-A6C34878D82A}">
                    <a16:rowId xmlns:a16="http://schemas.microsoft.com/office/drawing/2014/main" val="402892575"/>
                  </a:ext>
                </a:extLst>
              </a:tr>
              <a:tr h="370840">
                <a:tc>
                  <a:txBody>
                    <a:bodyPr/>
                    <a:lstStyle/>
                    <a:p>
                      <a:r>
                        <a:rPr lang="en-US" dirty="0"/>
                        <a:t>age </a:t>
                      </a:r>
                    </a:p>
                  </a:txBody>
                  <a:tcPr/>
                </a:tc>
                <a:tc>
                  <a:txBody>
                    <a:bodyPr/>
                    <a:lstStyle/>
                    <a:p>
                      <a:r>
                        <a:rPr lang="en-US" dirty="0"/>
                        <a:t>-0.36972</a:t>
                      </a:r>
                    </a:p>
                  </a:txBody>
                  <a:tcPr/>
                </a:tc>
                <a:extLst>
                  <a:ext uri="{0D108BD9-81ED-4DB2-BD59-A6C34878D82A}">
                    <a16:rowId xmlns:a16="http://schemas.microsoft.com/office/drawing/2014/main" val="1511768925"/>
                  </a:ext>
                </a:extLst>
              </a:tr>
              <a:tr h="370840">
                <a:tc>
                  <a:txBody>
                    <a:bodyPr/>
                    <a:lstStyle/>
                    <a:p>
                      <a:r>
                        <a:rPr lang="en-US" dirty="0" err="1"/>
                        <a:t>crp</a:t>
                      </a:r>
                      <a:r>
                        <a:rPr lang="en-US" dirty="0"/>
                        <a:t> </a:t>
                      </a:r>
                    </a:p>
                  </a:txBody>
                  <a:tcPr/>
                </a:tc>
                <a:tc>
                  <a:txBody>
                    <a:bodyPr/>
                    <a:lstStyle/>
                    <a:p>
                      <a:r>
                        <a:rPr lang="en-US" dirty="0"/>
                        <a:t>0.32837 </a:t>
                      </a:r>
                    </a:p>
                  </a:txBody>
                  <a:tcPr/>
                </a:tc>
                <a:extLst>
                  <a:ext uri="{0D108BD9-81ED-4DB2-BD59-A6C34878D82A}">
                    <a16:rowId xmlns:a16="http://schemas.microsoft.com/office/drawing/2014/main" val="1915009950"/>
                  </a:ext>
                </a:extLst>
              </a:tr>
              <a:tr h="370840">
                <a:tc>
                  <a:txBody>
                    <a:bodyPr/>
                    <a:lstStyle/>
                    <a:p>
                      <a:r>
                        <a:rPr lang="en-US" dirty="0"/>
                        <a:t>oxygen </a:t>
                      </a:r>
                    </a:p>
                  </a:txBody>
                  <a:tcPr/>
                </a:tc>
                <a:tc>
                  <a:txBody>
                    <a:bodyPr/>
                    <a:lstStyle/>
                    <a:p>
                      <a:r>
                        <a:rPr lang="en-US" dirty="0"/>
                        <a:t>-0.14342</a:t>
                      </a:r>
                    </a:p>
                  </a:txBody>
                  <a:tcPr/>
                </a:tc>
                <a:extLst>
                  <a:ext uri="{0D108BD9-81ED-4DB2-BD59-A6C34878D82A}">
                    <a16:rowId xmlns:a16="http://schemas.microsoft.com/office/drawing/2014/main" val="1584710548"/>
                  </a:ext>
                </a:extLst>
              </a:tr>
            </a:tbl>
          </a:graphicData>
        </a:graphic>
      </p:graphicFrame>
    </p:spTree>
    <p:extLst>
      <p:ext uri="{BB962C8B-B14F-4D97-AF65-F5344CB8AC3E}">
        <p14:creationId xmlns:p14="http://schemas.microsoft.com/office/powerpoint/2010/main" val="2868885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8F050-2C99-9ACE-1EBA-DC456CD5410F}"/>
              </a:ext>
            </a:extLst>
          </p:cNvPr>
          <p:cNvSpPr>
            <a:spLocks noGrp="1"/>
          </p:cNvSpPr>
          <p:nvPr>
            <p:ph type="title"/>
          </p:nvPr>
        </p:nvSpPr>
        <p:spPr/>
        <p:txBody>
          <a:bodyPr/>
          <a:lstStyle/>
          <a:p>
            <a:r>
              <a:rPr lang="en-US" dirty="0"/>
              <a:t>Making Scores from Coefficients</a:t>
            </a:r>
          </a:p>
        </p:txBody>
      </p:sp>
      <p:sp>
        <p:nvSpPr>
          <p:cNvPr id="3" name="Content Placeholder 2">
            <a:extLst>
              <a:ext uri="{FF2B5EF4-FFF2-40B4-BE49-F238E27FC236}">
                <a16:creationId xmlns:a16="http://schemas.microsoft.com/office/drawing/2014/main" id="{5ECC98C5-5404-ABA3-2F84-C10AA42B7778}"/>
              </a:ext>
            </a:extLst>
          </p:cNvPr>
          <p:cNvSpPr>
            <a:spLocks noGrp="1"/>
          </p:cNvSpPr>
          <p:nvPr>
            <p:ph idx="1"/>
          </p:nvPr>
        </p:nvSpPr>
        <p:spPr/>
        <p:txBody>
          <a:bodyPr>
            <a:normAutofit/>
          </a:bodyPr>
          <a:lstStyle/>
          <a:p>
            <a:r>
              <a:rPr lang="en-US" sz="2000" dirty="0"/>
              <a:t>Since probabilities can get down into the hundredth decimal places and worse, you may want to simplify the coefficients down to scores </a:t>
            </a:r>
          </a:p>
          <a:p>
            <a:r>
              <a:rPr lang="en-US" sz="2000" dirty="0"/>
              <a:t>A common method is to round the odds ratio to the nearest 0.5 and then double them</a:t>
            </a:r>
          </a:p>
          <a:p>
            <a:pPr lvl="1"/>
            <a:r>
              <a:rPr lang="en-US" sz="2000" dirty="0"/>
              <a:t>OR&lt;1 are always set equal to -1</a:t>
            </a:r>
          </a:p>
          <a:p>
            <a:r>
              <a:rPr lang="en-US" sz="2000" dirty="0"/>
              <a:t>The final score is an addition of those coefficients</a:t>
            </a:r>
          </a:p>
          <a:p>
            <a:pPr marL="0" indent="0">
              <a:buNone/>
            </a:pPr>
            <a:endParaRPr lang="en-US" sz="2000" dirty="0"/>
          </a:p>
        </p:txBody>
      </p:sp>
      <p:graphicFrame>
        <p:nvGraphicFramePr>
          <p:cNvPr id="4" name="Table 3">
            <a:extLst>
              <a:ext uri="{FF2B5EF4-FFF2-40B4-BE49-F238E27FC236}">
                <a16:creationId xmlns:a16="http://schemas.microsoft.com/office/drawing/2014/main" id="{7F7274D6-28A4-D0FC-E0B7-562B6C2C1A1B}"/>
              </a:ext>
            </a:extLst>
          </p:cNvPr>
          <p:cNvGraphicFramePr>
            <a:graphicFrameLocks noGrp="1"/>
          </p:cNvGraphicFramePr>
          <p:nvPr>
            <p:extLst>
              <p:ext uri="{D42A27DB-BD31-4B8C-83A1-F6EECF244321}">
                <p14:modId xmlns:p14="http://schemas.microsoft.com/office/powerpoint/2010/main" val="560217446"/>
              </p:ext>
            </p:extLst>
          </p:nvPr>
        </p:nvGraphicFramePr>
        <p:xfrm>
          <a:off x="1447800" y="3429000"/>
          <a:ext cx="6448425" cy="3383281"/>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1150493342"/>
                    </a:ext>
                  </a:extLst>
                </a:gridCol>
                <a:gridCol w="1539875">
                  <a:extLst>
                    <a:ext uri="{9D8B030D-6E8A-4147-A177-3AD203B41FA5}">
                      <a16:colId xmlns:a16="http://schemas.microsoft.com/office/drawing/2014/main" val="105726530"/>
                    </a:ext>
                  </a:extLst>
                </a:gridCol>
                <a:gridCol w="1539875">
                  <a:extLst>
                    <a:ext uri="{9D8B030D-6E8A-4147-A177-3AD203B41FA5}">
                      <a16:colId xmlns:a16="http://schemas.microsoft.com/office/drawing/2014/main" val="3179632115"/>
                    </a:ext>
                  </a:extLst>
                </a:gridCol>
                <a:gridCol w="1539875">
                  <a:extLst>
                    <a:ext uri="{9D8B030D-6E8A-4147-A177-3AD203B41FA5}">
                      <a16:colId xmlns:a16="http://schemas.microsoft.com/office/drawing/2014/main" val="1899628529"/>
                    </a:ext>
                  </a:extLst>
                </a:gridCol>
              </a:tblGrid>
              <a:tr h="307571">
                <a:tc>
                  <a:txBody>
                    <a:bodyPr/>
                    <a:lstStyle/>
                    <a:p>
                      <a:pPr algn="ctr"/>
                      <a:r>
                        <a:rPr lang="en-US" sz="1400" dirty="0">
                          <a:latin typeface="+mn-lt"/>
                        </a:rPr>
                        <a:t>Variable</a:t>
                      </a:r>
                    </a:p>
                  </a:txBody>
                  <a:tcPr anchor="ctr"/>
                </a:tc>
                <a:tc>
                  <a:txBody>
                    <a:bodyPr/>
                    <a:lstStyle/>
                    <a:p>
                      <a:pPr algn="ctr"/>
                      <a:r>
                        <a:rPr lang="en-US" sz="1400" dirty="0">
                          <a:latin typeface="+mn-lt"/>
                        </a:rPr>
                        <a:t>Log Coefficient</a:t>
                      </a:r>
                    </a:p>
                  </a:txBody>
                  <a:tcPr anchor="ctr"/>
                </a:tc>
                <a:tc>
                  <a:txBody>
                    <a:bodyPr/>
                    <a:lstStyle/>
                    <a:p>
                      <a:pPr algn="ctr"/>
                      <a:r>
                        <a:rPr lang="en-US" sz="1400" dirty="0">
                          <a:latin typeface="+mn-lt"/>
                        </a:rPr>
                        <a:t>Odds Ratio</a:t>
                      </a:r>
                    </a:p>
                  </a:txBody>
                  <a:tcPr anchor="ctr"/>
                </a:tc>
                <a:tc>
                  <a:txBody>
                    <a:bodyPr/>
                    <a:lstStyle/>
                    <a:p>
                      <a:pPr algn="ctr"/>
                      <a:r>
                        <a:rPr lang="en-US" sz="1400" dirty="0">
                          <a:latin typeface="+mn-lt"/>
                        </a:rPr>
                        <a:t>Score</a:t>
                      </a:r>
                    </a:p>
                  </a:txBody>
                  <a:tcPr anchor="ctr"/>
                </a:tc>
                <a:extLst>
                  <a:ext uri="{0D108BD9-81ED-4DB2-BD59-A6C34878D82A}">
                    <a16:rowId xmlns:a16="http://schemas.microsoft.com/office/drawing/2014/main" val="3647422955"/>
                  </a:ext>
                </a:extLst>
              </a:tr>
              <a:tr h="307571">
                <a:tc>
                  <a:txBody>
                    <a:bodyPr/>
                    <a:lstStyle/>
                    <a:p>
                      <a:pPr algn="ctr"/>
                      <a:r>
                        <a:rPr lang="en-US" sz="1400" dirty="0" err="1">
                          <a:latin typeface="+mn-lt"/>
                        </a:rPr>
                        <a:t>cancer_Yes</a:t>
                      </a:r>
                      <a:r>
                        <a:rPr lang="en-US" sz="1400" dirty="0">
                          <a:latin typeface="+mn-lt"/>
                        </a:rPr>
                        <a:t> </a:t>
                      </a:r>
                    </a:p>
                  </a:txBody>
                  <a:tcPr anchor="ctr"/>
                </a:tc>
                <a:tc>
                  <a:txBody>
                    <a:bodyPr/>
                    <a:lstStyle/>
                    <a:p>
                      <a:pPr algn="ctr"/>
                      <a:r>
                        <a:rPr lang="en-US" sz="1400" dirty="0">
                          <a:latin typeface="+mn-lt"/>
                        </a:rPr>
                        <a:t>0.49925 </a:t>
                      </a:r>
                    </a:p>
                  </a:txBody>
                  <a:tcPr anchor="ctr"/>
                </a:tc>
                <a:tc>
                  <a:txBody>
                    <a:bodyPr/>
                    <a:lstStyle/>
                    <a:p>
                      <a:pPr algn="ctr" fontAlgn="t"/>
                      <a:r>
                        <a:rPr lang="en-US" sz="1400" b="0" i="0" u="none" strike="noStrike">
                          <a:solidFill>
                            <a:srgbClr val="000000"/>
                          </a:solidFill>
                          <a:effectLst/>
                          <a:latin typeface="+mn-lt"/>
                        </a:rPr>
                        <a:t>1.647</a:t>
                      </a:r>
                    </a:p>
                  </a:txBody>
                  <a:tcPr marL="9525" marR="9525" marT="9525" marB="0" anchor="ctr"/>
                </a:tc>
                <a:tc>
                  <a:txBody>
                    <a:bodyPr/>
                    <a:lstStyle/>
                    <a:p>
                      <a:pPr algn="ctr" fontAlgn="t"/>
                      <a:r>
                        <a:rPr lang="en-US" sz="1400" b="0" i="0" u="none" strike="noStrike">
                          <a:solidFill>
                            <a:srgbClr val="000000"/>
                          </a:solidFill>
                          <a:effectLst/>
                          <a:latin typeface="+mn-lt"/>
                        </a:rPr>
                        <a:t>3</a:t>
                      </a:r>
                    </a:p>
                  </a:txBody>
                  <a:tcPr marL="9525" marR="9525" marT="9525" marB="0" anchor="ctr"/>
                </a:tc>
                <a:extLst>
                  <a:ext uri="{0D108BD9-81ED-4DB2-BD59-A6C34878D82A}">
                    <a16:rowId xmlns:a16="http://schemas.microsoft.com/office/drawing/2014/main" val="2528145645"/>
                  </a:ext>
                </a:extLst>
              </a:tr>
              <a:tr h="307571">
                <a:tc>
                  <a:txBody>
                    <a:bodyPr/>
                    <a:lstStyle/>
                    <a:p>
                      <a:pPr algn="ctr"/>
                      <a:r>
                        <a:rPr lang="en-US" sz="1400" dirty="0" err="1">
                          <a:latin typeface="+mn-lt"/>
                        </a:rPr>
                        <a:t>infection_Yes</a:t>
                      </a:r>
                      <a:r>
                        <a:rPr lang="en-US" sz="1400" dirty="0">
                          <a:latin typeface="+mn-lt"/>
                        </a:rPr>
                        <a:t> </a:t>
                      </a:r>
                    </a:p>
                  </a:txBody>
                  <a:tcPr anchor="ctr"/>
                </a:tc>
                <a:tc>
                  <a:txBody>
                    <a:bodyPr/>
                    <a:lstStyle/>
                    <a:p>
                      <a:pPr algn="ctr"/>
                      <a:r>
                        <a:rPr lang="en-US" sz="1400" dirty="0">
                          <a:latin typeface="+mn-lt"/>
                        </a:rPr>
                        <a:t>0.48861 </a:t>
                      </a:r>
                    </a:p>
                  </a:txBody>
                  <a:tcPr anchor="ctr"/>
                </a:tc>
                <a:tc>
                  <a:txBody>
                    <a:bodyPr/>
                    <a:lstStyle/>
                    <a:p>
                      <a:pPr algn="ctr" fontAlgn="t"/>
                      <a:r>
                        <a:rPr lang="en-US" sz="1400" b="0" i="0" u="none" strike="noStrike">
                          <a:solidFill>
                            <a:srgbClr val="000000"/>
                          </a:solidFill>
                          <a:effectLst/>
                          <a:latin typeface="+mn-lt"/>
                        </a:rPr>
                        <a:t>1.63</a:t>
                      </a:r>
                    </a:p>
                  </a:txBody>
                  <a:tcPr marL="9525" marR="9525" marT="9525" marB="0" anchor="ctr"/>
                </a:tc>
                <a:tc>
                  <a:txBody>
                    <a:bodyPr/>
                    <a:lstStyle/>
                    <a:p>
                      <a:pPr algn="ctr" fontAlgn="t"/>
                      <a:r>
                        <a:rPr lang="en-US" sz="1400" b="0" i="0" u="none" strike="noStrike">
                          <a:solidFill>
                            <a:srgbClr val="000000"/>
                          </a:solidFill>
                          <a:effectLst/>
                          <a:latin typeface="+mn-lt"/>
                        </a:rPr>
                        <a:t>3</a:t>
                      </a:r>
                    </a:p>
                  </a:txBody>
                  <a:tcPr marL="9525" marR="9525" marT="9525" marB="0" anchor="ctr"/>
                </a:tc>
                <a:extLst>
                  <a:ext uri="{0D108BD9-81ED-4DB2-BD59-A6C34878D82A}">
                    <a16:rowId xmlns:a16="http://schemas.microsoft.com/office/drawing/2014/main" val="3065409032"/>
                  </a:ext>
                </a:extLst>
              </a:tr>
              <a:tr h="307571">
                <a:tc>
                  <a:txBody>
                    <a:bodyPr/>
                    <a:lstStyle/>
                    <a:p>
                      <a:pPr algn="ctr"/>
                      <a:r>
                        <a:rPr lang="en-US" sz="1400" dirty="0" err="1">
                          <a:latin typeface="+mn-lt"/>
                        </a:rPr>
                        <a:t>alert_Yes</a:t>
                      </a:r>
                      <a:r>
                        <a:rPr lang="en-US" sz="1400" dirty="0">
                          <a:latin typeface="+mn-lt"/>
                        </a:rPr>
                        <a:t> </a:t>
                      </a:r>
                    </a:p>
                  </a:txBody>
                  <a:tcPr anchor="ctr"/>
                </a:tc>
                <a:tc>
                  <a:txBody>
                    <a:bodyPr/>
                    <a:lstStyle/>
                    <a:p>
                      <a:pPr algn="ctr"/>
                      <a:r>
                        <a:rPr lang="en-US" sz="1400" dirty="0">
                          <a:latin typeface="+mn-lt"/>
                        </a:rPr>
                        <a:t>-0.39820</a:t>
                      </a:r>
                    </a:p>
                  </a:txBody>
                  <a:tcPr anchor="ctr"/>
                </a:tc>
                <a:tc>
                  <a:txBody>
                    <a:bodyPr/>
                    <a:lstStyle/>
                    <a:p>
                      <a:pPr algn="ctr" fontAlgn="t"/>
                      <a:r>
                        <a:rPr lang="en-US" sz="1400" b="0" i="0" u="none" strike="noStrike" dirty="0">
                          <a:solidFill>
                            <a:srgbClr val="000000"/>
                          </a:solidFill>
                          <a:effectLst/>
                          <a:latin typeface="+mn-lt"/>
                        </a:rPr>
                        <a:t>0.672</a:t>
                      </a:r>
                    </a:p>
                  </a:txBody>
                  <a:tcPr marL="9525" marR="9525" marT="9525" marB="0" anchor="ctr"/>
                </a:tc>
                <a:tc>
                  <a:txBody>
                    <a:bodyPr/>
                    <a:lstStyle/>
                    <a:p>
                      <a:pPr algn="ctr" fontAlgn="t"/>
                      <a:r>
                        <a:rPr lang="en-US" sz="1400" b="0" i="0" u="none" strike="noStrike" dirty="0">
                          <a:solidFill>
                            <a:srgbClr val="000000"/>
                          </a:solidFill>
                          <a:effectLst/>
                          <a:latin typeface="+mn-lt"/>
                        </a:rPr>
                        <a:t>-1</a:t>
                      </a:r>
                    </a:p>
                  </a:txBody>
                  <a:tcPr marL="9525" marR="9525" marT="9525" marB="0" anchor="ctr"/>
                </a:tc>
                <a:extLst>
                  <a:ext uri="{0D108BD9-81ED-4DB2-BD59-A6C34878D82A}">
                    <a16:rowId xmlns:a16="http://schemas.microsoft.com/office/drawing/2014/main" val="1531725204"/>
                  </a:ext>
                </a:extLst>
              </a:tr>
              <a:tr h="307571">
                <a:tc>
                  <a:txBody>
                    <a:bodyPr/>
                    <a:lstStyle/>
                    <a:p>
                      <a:pPr algn="ctr"/>
                      <a:r>
                        <a:rPr lang="en-US" sz="1400" dirty="0">
                          <a:latin typeface="+mn-lt"/>
                        </a:rPr>
                        <a:t>dist_100_Yes </a:t>
                      </a:r>
                    </a:p>
                  </a:txBody>
                  <a:tcPr anchor="ctr"/>
                </a:tc>
                <a:tc>
                  <a:txBody>
                    <a:bodyPr/>
                    <a:lstStyle/>
                    <a:p>
                      <a:pPr algn="ctr"/>
                      <a:r>
                        <a:rPr lang="en-US" sz="1400" dirty="0">
                          <a:latin typeface="+mn-lt"/>
                        </a:rPr>
                        <a:t>-0.35706</a:t>
                      </a:r>
                    </a:p>
                  </a:txBody>
                  <a:tcPr anchor="ctr"/>
                </a:tc>
                <a:tc>
                  <a:txBody>
                    <a:bodyPr/>
                    <a:lstStyle/>
                    <a:p>
                      <a:pPr algn="ctr" fontAlgn="t"/>
                      <a:r>
                        <a:rPr lang="en-US" sz="1400" b="0" i="0" u="none" strike="noStrike" dirty="0">
                          <a:solidFill>
                            <a:srgbClr val="000000"/>
                          </a:solidFill>
                          <a:effectLst/>
                          <a:latin typeface="+mn-lt"/>
                        </a:rPr>
                        <a:t>0.7</a:t>
                      </a:r>
                    </a:p>
                  </a:txBody>
                  <a:tcPr marL="9525" marR="9525" marT="9525" marB="0" anchor="ctr"/>
                </a:tc>
                <a:tc>
                  <a:txBody>
                    <a:bodyPr/>
                    <a:lstStyle/>
                    <a:p>
                      <a:pPr algn="ctr" fontAlgn="t"/>
                      <a:r>
                        <a:rPr lang="en-US" sz="1400" b="0" i="0" u="none" strike="noStrike" dirty="0">
                          <a:solidFill>
                            <a:srgbClr val="000000"/>
                          </a:solidFill>
                          <a:effectLst/>
                          <a:latin typeface="+mn-lt"/>
                        </a:rPr>
                        <a:t>-1</a:t>
                      </a:r>
                    </a:p>
                  </a:txBody>
                  <a:tcPr marL="9525" marR="9525" marT="9525" marB="0" anchor="ctr"/>
                </a:tc>
                <a:extLst>
                  <a:ext uri="{0D108BD9-81ED-4DB2-BD59-A6C34878D82A}">
                    <a16:rowId xmlns:a16="http://schemas.microsoft.com/office/drawing/2014/main" val="4267171975"/>
                  </a:ext>
                </a:extLst>
              </a:tr>
              <a:tr h="307571">
                <a:tc>
                  <a:txBody>
                    <a:bodyPr/>
                    <a:lstStyle/>
                    <a:p>
                      <a:pPr algn="ctr"/>
                      <a:r>
                        <a:rPr lang="en-US" sz="1400" dirty="0" err="1">
                          <a:latin typeface="+mn-lt"/>
                        </a:rPr>
                        <a:t>weight_Over</a:t>
                      </a:r>
                      <a:r>
                        <a:rPr lang="en-US" sz="1400" dirty="0">
                          <a:latin typeface="+mn-lt"/>
                        </a:rPr>
                        <a:t> </a:t>
                      </a:r>
                    </a:p>
                  </a:txBody>
                  <a:tcPr anchor="ctr"/>
                </a:tc>
                <a:tc>
                  <a:txBody>
                    <a:bodyPr/>
                    <a:lstStyle/>
                    <a:p>
                      <a:pPr algn="ctr"/>
                      <a:r>
                        <a:rPr lang="en-US" sz="1400" dirty="0">
                          <a:latin typeface="+mn-lt"/>
                        </a:rPr>
                        <a:t>0.29469 </a:t>
                      </a:r>
                    </a:p>
                  </a:txBody>
                  <a:tcPr anchor="ctr"/>
                </a:tc>
                <a:tc>
                  <a:txBody>
                    <a:bodyPr/>
                    <a:lstStyle/>
                    <a:p>
                      <a:pPr algn="ctr" fontAlgn="t"/>
                      <a:r>
                        <a:rPr lang="en-US" sz="1400" b="0" i="0" u="none" strike="noStrike" dirty="0">
                          <a:solidFill>
                            <a:srgbClr val="000000"/>
                          </a:solidFill>
                          <a:effectLst/>
                          <a:latin typeface="+mn-lt"/>
                        </a:rPr>
                        <a:t>1.343</a:t>
                      </a:r>
                    </a:p>
                  </a:txBody>
                  <a:tcPr marL="9525" marR="9525" marT="9525" marB="0" anchor="ctr"/>
                </a:tc>
                <a:tc>
                  <a:txBody>
                    <a:bodyPr/>
                    <a:lstStyle/>
                    <a:p>
                      <a:pPr algn="ctr" fontAlgn="t"/>
                      <a:r>
                        <a:rPr lang="en-US" sz="1400" b="0" i="0" u="none" strike="noStrike" dirty="0">
                          <a:solidFill>
                            <a:srgbClr val="000000"/>
                          </a:solidFill>
                          <a:effectLst/>
                          <a:latin typeface="+mn-lt"/>
                        </a:rPr>
                        <a:t>3</a:t>
                      </a:r>
                    </a:p>
                  </a:txBody>
                  <a:tcPr marL="9525" marR="9525" marT="9525" marB="0" anchor="ctr"/>
                </a:tc>
                <a:extLst>
                  <a:ext uri="{0D108BD9-81ED-4DB2-BD59-A6C34878D82A}">
                    <a16:rowId xmlns:a16="http://schemas.microsoft.com/office/drawing/2014/main" val="3572013175"/>
                  </a:ext>
                </a:extLst>
              </a:tr>
              <a:tr h="307571">
                <a:tc>
                  <a:txBody>
                    <a:bodyPr/>
                    <a:lstStyle/>
                    <a:p>
                      <a:pPr algn="ctr"/>
                      <a:r>
                        <a:rPr lang="en-US" sz="1400" dirty="0">
                          <a:latin typeface="+mn-lt"/>
                        </a:rPr>
                        <a:t>`</a:t>
                      </a:r>
                      <a:r>
                        <a:rPr lang="en-US" sz="1400" dirty="0" err="1">
                          <a:latin typeface="+mn-lt"/>
                        </a:rPr>
                        <a:t>dispo_Left</a:t>
                      </a:r>
                      <a:r>
                        <a:rPr lang="en-US" sz="1400" dirty="0">
                          <a:latin typeface="+mn-lt"/>
                        </a:rPr>
                        <a:t> AMA`</a:t>
                      </a:r>
                    </a:p>
                  </a:txBody>
                  <a:tcPr anchor="ctr"/>
                </a:tc>
                <a:tc>
                  <a:txBody>
                    <a:bodyPr/>
                    <a:lstStyle/>
                    <a:p>
                      <a:pPr algn="ctr"/>
                      <a:r>
                        <a:rPr lang="en-US" sz="1400" dirty="0">
                          <a:latin typeface="+mn-lt"/>
                        </a:rPr>
                        <a:t>-0.77179</a:t>
                      </a:r>
                    </a:p>
                  </a:txBody>
                  <a:tcPr anchor="ctr"/>
                </a:tc>
                <a:tc>
                  <a:txBody>
                    <a:bodyPr/>
                    <a:lstStyle/>
                    <a:p>
                      <a:pPr algn="ctr" fontAlgn="t"/>
                      <a:r>
                        <a:rPr lang="en-US" sz="1400" b="0" i="0" u="none" strike="noStrike">
                          <a:solidFill>
                            <a:srgbClr val="000000"/>
                          </a:solidFill>
                          <a:effectLst/>
                          <a:latin typeface="+mn-lt"/>
                        </a:rPr>
                        <a:t>0.462</a:t>
                      </a:r>
                    </a:p>
                  </a:txBody>
                  <a:tcPr marL="9525" marR="9525" marT="9525" marB="0" anchor="ctr"/>
                </a:tc>
                <a:tc>
                  <a:txBody>
                    <a:bodyPr/>
                    <a:lstStyle/>
                    <a:p>
                      <a:pPr algn="ctr" fontAlgn="t"/>
                      <a:r>
                        <a:rPr lang="en-US" sz="1400" b="0" i="0" u="none" strike="noStrike" dirty="0">
                          <a:solidFill>
                            <a:srgbClr val="000000"/>
                          </a:solidFill>
                          <a:effectLst/>
                          <a:latin typeface="+mn-lt"/>
                        </a:rPr>
                        <a:t>-1</a:t>
                      </a:r>
                    </a:p>
                  </a:txBody>
                  <a:tcPr marL="9525" marR="9525" marT="9525" marB="0" anchor="ctr"/>
                </a:tc>
                <a:extLst>
                  <a:ext uri="{0D108BD9-81ED-4DB2-BD59-A6C34878D82A}">
                    <a16:rowId xmlns:a16="http://schemas.microsoft.com/office/drawing/2014/main" val="1471725248"/>
                  </a:ext>
                </a:extLst>
              </a:tr>
              <a:tr h="307571">
                <a:tc>
                  <a:txBody>
                    <a:bodyPr/>
                    <a:lstStyle/>
                    <a:p>
                      <a:pPr algn="ctr"/>
                      <a:r>
                        <a:rPr lang="en-US" sz="1400" dirty="0" err="1">
                          <a:latin typeface="+mn-lt"/>
                        </a:rPr>
                        <a:t>dispo_Transfer</a:t>
                      </a:r>
                      <a:r>
                        <a:rPr lang="en-US" sz="1400" dirty="0">
                          <a:latin typeface="+mn-lt"/>
                        </a:rPr>
                        <a:t> </a:t>
                      </a:r>
                    </a:p>
                  </a:txBody>
                  <a:tcPr anchor="ctr"/>
                </a:tc>
                <a:tc>
                  <a:txBody>
                    <a:bodyPr/>
                    <a:lstStyle/>
                    <a:p>
                      <a:pPr algn="ctr"/>
                      <a:r>
                        <a:rPr lang="en-US" sz="1400" dirty="0">
                          <a:latin typeface="+mn-lt"/>
                        </a:rPr>
                        <a:t>0.67606</a:t>
                      </a:r>
                    </a:p>
                  </a:txBody>
                  <a:tcPr anchor="ctr"/>
                </a:tc>
                <a:tc>
                  <a:txBody>
                    <a:bodyPr/>
                    <a:lstStyle/>
                    <a:p>
                      <a:pPr algn="ctr" fontAlgn="t"/>
                      <a:r>
                        <a:rPr lang="en-US" sz="1400" b="0" i="0" u="none" strike="noStrike">
                          <a:solidFill>
                            <a:srgbClr val="000000"/>
                          </a:solidFill>
                          <a:effectLst/>
                          <a:latin typeface="+mn-lt"/>
                        </a:rPr>
                        <a:t>1.966</a:t>
                      </a:r>
                    </a:p>
                  </a:txBody>
                  <a:tcPr marL="9525" marR="9525" marT="9525" marB="0" anchor="ctr"/>
                </a:tc>
                <a:tc>
                  <a:txBody>
                    <a:bodyPr/>
                    <a:lstStyle/>
                    <a:p>
                      <a:pPr algn="ctr" fontAlgn="t"/>
                      <a:r>
                        <a:rPr lang="en-US" sz="1400" b="0" i="0" u="none" strike="noStrike" dirty="0">
                          <a:solidFill>
                            <a:srgbClr val="000000"/>
                          </a:solidFill>
                          <a:effectLst/>
                          <a:latin typeface="+mn-lt"/>
                        </a:rPr>
                        <a:t>4</a:t>
                      </a:r>
                    </a:p>
                  </a:txBody>
                  <a:tcPr marL="9525" marR="9525" marT="9525" marB="0" anchor="ctr"/>
                </a:tc>
                <a:extLst>
                  <a:ext uri="{0D108BD9-81ED-4DB2-BD59-A6C34878D82A}">
                    <a16:rowId xmlns:a16="http://schemas.microsoft.com/office/drawing/2014/main" val="402892575"/>
                  </a:ext>
                </a:extLst>
              </a:tr>
              <a:tr h="307571">
                <a:tc>
                  <a:txBody>
                    <a:bodyPr/>
                    <a:lstStyle/>
                    <a:p>
                      <a:pPr algn="ctr"/>
                      <a:r>
                        <a:rPr lang="en-US" sz="1400" dirty="0">
                          <a:latin typeface="+mn-lt"/>
                        </a:rPr>
                        <a:t>age </a:t>
                      </a:r>
                    </a:p>
                  </a:txBody>
                  <a:tcPr anchor="ctr"/>
                </a:tc>
                <a:tc>
                  <a:txBody>
                    <a:bodyPr/>
                    <a:lstStyle/>
                    <a:p>
                      <a:pPr algn="ctr"/>
                      <a:r>
                        <a:rPr lang="en-US" sz="1400" dirty="0">
                          <a:latin typeface="+mn-lt"/>
                        </a:rPr>
                        <a:t>-0.36972</a:t>
                      </a:r>
                    </a:p>
                  </a:txBody>
                  <a:tcPr anchor="ctr"/>
                </a:tc>
                <a:tc>
                  <a:txBody>
                    <a:bodyPr/>
                    <a:lstStyle/>
                    <a:p>
                      <a:pPr algn="ctr" fontAlgn="t"/>
                      <a:r>
                        <a:rPr lang="en-US" sz="1400" b="0" i="0" u="none" strike="noStrike">
                          <a:solidFill>
                            <a:srgbClr val="000000"/>
                          </a:solidFill>
                          <a:effectLst/>
                          <a:latin typeface="+mn-lt"/>
                        </a:rPr>
                        <a:t>0.691</a:t>
                      </a:r>
                    </a:p>
                  </a:txBody>
                  <a:tcPr marL="9525" marR="9525" marT="9525" marB="0" anchor="ctr"/>
                </a:tc>
                <a:tc>
                  <a:txBody>
                    <a:bodyPr/>
                    <a:lstStyle/>
                    <a:p>
                      <a:pPr algn="ctr" fontAlgn="t"/>
                      <a:r>
                        <a:rPr lang="en-US" sz="1400" b="0" i="0" u="none" strike="noStrike" dirty="0">
                          <a:solidFill>
                            <a:srgbClr val="000000"/>
                          </a:solidFill>
                          <a:effectLst/>
                          <a:latin typeface="+mn-lt"/>
                        </a:rPr>
                        <a:t>-1</a:t>
                      </a:r>
                    </a:p>
                  </a:txBody>
                  <a:tcPr marL="9525" marR="9525" marT="9525" marB="0" anchor="ctr"/>
                </a:tc>
                <a:extLst>
                  <a:ext uri="{0D108BD9-81ED-4DB2-BD59-A6C34878D82A}">
                    <a16:rowId xmlns:a16="http://schemas.microsoft.com/office/drawing/2014/main" val="1511768925"/>
                  </a:ext>
                </a:extLst>
              </a:tr>
              <a:tr h="307571">
                <a:tc>
                  <a:txBody>
                    <a:bodyPr/>
                    <a:lstStyle/>
                    <a:p>
                      <a:pPr algn="ctr"/>
                      <a:r>
                        <a:rPr lang="en-US" sz="1400" dirty="0" err="1">
                          <a:latin typeface="+mn-lt"/>
                        </a:rPr>
                        <a:t>crp</a:t>
                      </a:r>
                      <a:r>
                        <a:rPr lang="en-US" sz="1400" dirty="0">
                          <a:latin typeface="+mn-lt"/>
                        </a:rPr>
                        <a:t> </a:t>
                      </a:r>
                    </a:p>
                  </a:txBody>
                  <a:tcPr anchor="ctr"/>
                </a:tc>
                <a:tc>
                  <a:txBody>
                    <a:bodyPr/>
                    <a:lstStyle/>
                    <a:p>
                      <a:pPr algn="ctr"/>
                      <a:r>
                        <a:rPr lang="en-US" sz="1400" dirty="0">
                          <a:latin typeface="+mn-lt"/>
                        </a:rPr>
                        <a:t>0.32837 </a:t>
                      </a:r>
                    </a:p>
                  </a:txBody>
                  <a:tcPr anchor="ctr"/>
                </a:tc>
                <a:tc>
                  <a:txBody>
                    <a:bodyPr/>
                    <a:lstStyle/>
                    <a:p>
                      <a:pPr algn="ctr" fontAlgn="t"/>
                      <a:r>
                        <a:rPr lang="en-US" sz="1400" b="0" i="0" u="none" strike="noStrike">
                          <a:solidFill>
                            <a:srgbClr val="000000"/>
                          </a:solidFill>
                          <a:effectLst/>
                          <a:latin typeface="+mn-lt"/>
                        </a:rPr>
                        <a:t>1.389</a:t>
                      </a:r>
                    </a:p>
                  </a:txBody>
                  <a:tcPr marL="9525" marR="9525" marT="9525" marB="0" anchor="ctr"/>
                </a:tc>
                <a:tc>
                  <a:txBody>
                    <a:bodyPr/>
                    <a:lstStyle/>
                    <a:p>
                      <a:pPr algn="ctr" fontAlgn="t"/>
                      <a:r>
                        <a:rPr lang="en-US" sz="1400" b="0" i="0" u="none" strike="noStrike" dirty="0">
                          <a:solidFill>
                            <a:srgbClr val="000000"/>
                          </a:solidFill>
                          <a:effectLst/>
                          <a:latin typeface="+mn-lt"/>
                        </a:rPr>
                        <a:t>3</a:t>
                      </a:r>
                    </a:p>
                  </a:txBody>
                  <a:tcPr marL="9525" marR="9525" marT="9525" marB="0" anchor="ctr"/>
                </a:tc>
                <a:extLst>
                  <a:ext uri="{0D108BD9-81ED-4DB2-BD59-A6C34878D82A}">
                    <a16:rowId xmlns:a16="http://schemas.microsoft.com/office/drawing/2014/main" val="1915009950"/>
                  </a:ext>
                </a:extLst>
              </a:tr>
              <a:tr h="307571">
                <a:tc>
                  <a:txBody>
                    <a:bodyPr/>
                    <a:lstStyle/>
                    <a:p>
                      <a:pPr algn="ctr"/>
                      <a:r>
                        <a:rPr lang="en-US" sz="1400" dirty="0">
                          <a:latin typeface="+mn-lt"/>
                        </a:rPr>
                        <a:t>oxygen </a:t>
                      </a:r>
                    </a:p>
                  </a:txBody>
                  <a:tcPr anchor="ctr"/>
                </a:tc>
                <a:tc>
                  <a:txBody>
                    <a:bodyPr/>
                    <a:lstStyle/>
                    <a:p>
                      <a:pPr algn="ctr"/>
                      <a:r>
                        <a:rPr lang="en-US" sz="1400" dirty="0">
                          <a:latin typeface="+mn-lt"/>
                        </a:rPr>
                        <a:t>-0.14342</a:t>
                      </a:r>
                    </a:p>
                  </a:txBody>
                  <a:tcPr anchor="ctr"/>
                </a:tc>
                <a:tc>
                  <a:txBody>
                    <a:bodyPr/>
                    <a:lstStyle/>
                    <a:p>
                      <a:pPr algn="ctr" fontAlgn="t"/>
                      <a:r>
                        <a:rPr lang="en-US" sz="1400" b="0" i="0" u="none" strike="noStrike">
                          <a:solidFill>
                            <a:srgbClr val="000000"/>
                          </a:solidFill>
                          <a:effectLst/>
                          <a:latin typeface="+mn-lt"/>
                        </a:rPr>
                        <a:t>0.866</a:t>
                      </a:r>
                    </a:p>
                  </a:txBody>
                  <a:tcPr marL="9525" marR="9525" marT="9525" marB="0" anchor="ctr"/>
                </a:tc>
                <a:tc>
                  <a:txBody>
                    <a:bodyPr/>
                    <a:lstStyle/>
                    <a:p>
                      <a:pPr algn="ctr" fontAlgn="t"/>
                      <a:r>
                        <a:rPr lang="en-US" sz="1400" b="0" i="0" u="none" strike="noStrike" dirty="0">
                          <a:solidFill>
                            <a:srgbClr val="000000"/>
                          </a:solidFill>
                          <a:effectLst/>
                          <a:latin typeface="+mn-lt"/>
                        </a:rPr>
                        <a:t>-1</a:t>
                      </a:r>
                    </a:p>
                  </a:txBody>
                  <a:tcPr marL="9525" marR="9525" marT="9525" marB="0" anchor="ctr"/>
                </a:tc>
                <a:extLst>
                  <a:ext uri="{0D108BD9-81ED-4DB2-BD59-A6C34878D82A}">
                    <a16:rowId xmlns:a16="http://schemas.microsoft.com/office/drawing/2014/main" val="1584710548"/>
                  </a:ext>
                </a:extLst>
              </a:tr>
            </a:tbl>
          </a:graphicData>
        </a:graphic>
      </p:graphicFrame>
    </p:spTree>
    <p:extLst>
      <p:ext uri="{BB962C8B-B14F-4D97-AF65-F5344CB8AC3E}">
        <p14:creationId xmlns:p14="http://schemas.microsoft.com/office/powerpoint/2010/main" val="3097700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BF9C9-755F-8067-A374-50E770A32238}"/>
              </a:ext>
            </a:extLst>
          </p:cNvPr>
          <p:cNvSpPr>
            <a:spLocks noGrp="1"/>
          </p:cNvSpPr>
          <p:nvPr>
            <p:ph type="title"/>
          </p:nvPr>
        </p:nvSpPr>
        <p:spPr/>
        <p:txBody>
          <a:bodyPr/>
          <a:lstStyle/>
          <a:p>
            <a:r>
              <a:rPr lang="en-US" dirty="0"/>
              <a:t>Our Threshold</a:t>
            </a:r>
          </a:p>
        </p:txBody>
      </p:sp>
      <p:sp>
        <p:nvSpPr>
          <p:cNvPr id="3" name="Content Placeholder 2">
            <a:extLst>
              <a:ext uri="{FF2B5EF4-FFF2-40B4-BE49-F238E27FC236}">
                <a16:creationId xmlns:a16="http://schemas.microsoft.com/office/drawing/2014/main" id="{10C275D7-0F3B-41B1-EB64-180BD163DD0A}"/>
              </a:ext>
            </a:extLst>
          </p:cNvPr>
          <p:cNvSpPr>
            <a:spLocks noGrp="1"/>
          </p:cNvSpPr>
          <p:nvPr>
            <p:ph idx="1"/>
          </p:nvPr>
        </p:nvSpPr>
        <p:spPr/>
        <p:txBody>
          <a:bodyPr>
            <a:normAutofit fontScale="92500" lnSpcReduction="10000"/>
          </a:bodyPr>
          <a:lstStyle/>
          <a:p>
            <a:pPr marL="0" indent="0">
              <a:buNone/>
            </a:pPr>
            <a:r>
              <a:rPr lang="en-US" dirty="0"/>
              <a:t>How to translate probability of outcome to categorizing them as having the outcome or not?</a:t>
            </a:r>
          </a:p>
          <a:p>
            <a:pPr marL="0" indent="0">
              <a:buNone/>
            </a:pPr>
            <a:endParaRPr lang="en-US" sz="900" dirty="0"/>
          </a:p>
          <a:p>
            <a:pPr marL="0" indent="0">
              <a:buNone/>
            </a:pPr>
            <a:r>
              <a:rPr lang="en-US" dirty="0"/>
              <a:t>Arbitrary:</a:t>
            </a:r>
          </a:p>
          <a:p>
            <a:r>
              <a:rPr lang="en-US" dirty="0"/>
              <a:t>Could pick a threshold based on simple reasoning</a:t>
            </a:r>
          </a:p>
          <a:p>
            <a:r>
              <a:rPr lang="en-US" dirty="0"/>
              <a:t>A simple 0.50 </a:t>
            </a:r>
          </a:p>
          <a:p>
            <a:r>
              <a:rPr lang="en-US" dirty="0"/>
              <a:t>Would you rather miss cases in exchange for not having any false positives? Increase the probability</a:t>
            </a:r>
          </a:p>
          <a:p>
            <a:r>
              <a:rPr lang="en-US" dirty="0"/>
              <a:t>Would you rather include false positives so you don’t miss any cases? Decrease the probability</a:t>
            </a:r>
          </a:p>
          <a:p>
            <a:pPr marL="0" indent="0">
              <a:buNone/>
            </a:pPr>
            <a:endParaRPr lang="en-US" sz="800" dirty="0"/>
          </a:p>
          <a:p>
            <a:pPr marL="0" indent="0">
              <a:buNone/>
            </a:pPr>
            <a:r>
              <a:rPr lang="en-US" dirty="0"/>
              <a:t>Statistically Chosen:</a:t>
            </a:r>
          </a:p>
          <a:p>
            <a:r>
              <a:rPr lang="en-US" dirty="0"/>
              <a:t>Pick the threshold that optimizes sensitivity and specificity based on the highest Youden’s index</a:t>
            </a:r>
          </a:p>
          <a:p>
            <a:r>
              <a:rPr lang="en-US" dirty="0"/>
              <a:t>Youden’s index = sensitivity + specificity - 1</a:t>
            </a:r>
          </a:p>
        </p:txBody>
      </p:sp>
    </p:spTree>
    <p:extLst>
      <p:ext uri="{BB962C8B-B14F-4D97-AF65-F5344CB8AC3E}">
        <p14:creationId xmlns:p14="http://schemas.microsoft.com/office/powerpoint/2010/main" val="4130380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3F6B6-AA36-3961-3C20-AE8E67C18CCC}"/>
            </a:ext>
          </a:extLst>
        </p:cNvPr>
        <p:cNvGrpSpPr/>
        <p:nvPr/>
      </p:nvGrpSpPr>
      <p:grpSpPr>
        <a:xfrm>
          <a:off x="0" y="0"/>
          <a:ext cx="0" cy="0"/>
          <a:chOff x="0" y="0"/>
          <a:chExt cx="0" cy="0"/>
        </a:xfrm>
      </p:grpSpPr>
      <p:sp>
        <p:nvSpPr>
          <p:cNvPr id="17409" name="Title 1">
            <a:extLst>
              <a:ext uri="{FF2B5EF4-FFF2-40B4-BE49-F238E27FC236}">
                <a16:creationId xmlns:a16="http://schemas.microsoft.com/office/drawing/2014/main" id="{ACF6D5C1-B394-CF0A-B9F8-310B3087FB72}"/>
              </a:ext>
            </a:extLst>
          </p:cNvPr>
          <p:cNvSpPr>
            <a:spLocks noGrp="1"/>
          </p:cNvSpPr>
          <p:nvPr>
            <p:ph type="title"/>
          </p:nvPr>
        </p:nvSpPr>
        <p:spPr/>
        <p:txBody>
          <a:bodyPr>
            <a:normAutofit/>
          </a:bodyPr>
          <a:lstStyle/>
          <a:p>
            <a:pPr eaLnBrk="1" hangingPunct="1">
              <a:defRPr/>
            </a:pPr>
            <a:r>
              <a:rPr lang="en-US" dirty="0">
                <a:latin typeface="Arial Rounded MT Bold" charset="0"/>
                <a:ea typeface="ＭＳ Ｐゴシック" charset="0"/>
              </a:rPr>
              <a:t>A Brief History</a:t>
            </a:r>
          </a:p>
        </p:txBody>
      </p:sp>
      <p:sp>
        <p:nvSpPr>
          <p:cNvPr id="3" name="Freeform 2">
            <a:extLst>
              <a:ext uri="{FF2B5EF4-FFF2-40B4-BE49-F238E27FC236}">
                <a16:creationId xmlns:a16="http://schemas.microsoft.com/office/drawing/2014/main" id="{8BEB5B54-BF66-5B8F-50CA-99A1FC3ECEA9}"/>
              </a:ext>
            </a:extLst>
          </p:cNvPr>
          <p:cNvSpPr/>
          <p:nvPr/>
        </p:nvSpPr>
        <p:spPr>
          <a:xfrm rot="17872958">
            <a:off x="2113456" y="3440528"/>
            <a:ext cx="2262146" cy="1447773"/>
          </a:xfrm>
          <a:custGeom>
            <a:avLst/>
            <a:gdLst/>
            <a:ahLst/>
            <a:cxnLst/>
            <a:rect l="l" t="t" r="r" b="b"/>
            <a:pathLst>
              <a:path w="4856525" h="3108176">
                <a:moveTo>
                  <a:pt x="0" y="0"/>
                </a:moveTo>
                <a:lnTo>
                  <a:pt x="4856525" y="0"/>
                </a:lnTo>
                <a:lnTo>
                  <a:pt x="4856525" y="3108177"/>
                </a:lnTo>
                <a:lnTo>
                  <a:pt x="0" y="31081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2">
            <a:extLst>
              <a:ext uri="{FF2B5EF4-FFF2-40B4-BE49-F238E27FC236}">
                <a16:creationId xmlns:a16="http://schemas.microsoft.com/office/drawing/2014/main" id="{644AE2B5-5157-44C0-1371-0E64D21ACE07}"/>
              </a:ext>
            </a:extLst>
          </p:cNvPr>
          <p:cNvSpPr/>
          <p:nvPr/>
        </p:nvSpPr>
        <p:spPr>
          <a:xfrm>
            <a:off x="1700544" y="2001389"/>
            <a:ext cx="2262146" cy="1447773"/>
          </a:xfrm>
          <a:custGeom>
            <a:avLst/>
            <a:gdLst/>
            <a:ahLst/>
            <a:cxnLst/>
            <a:rect l="l" t="t" r="r" b="b"/>
            <a:pathLst>
              <a:path w="4856525" h="3108176">
                <a:moveTo>
                  <a:pt x="0" y="0"/>
                </a:moveTo>
                <a:lnTo>
                  <a:pt x="4856525" y="0"/>
                </a:lnTo>
                <a:lnTo>
                  <a:pt x="4856525" y="3108177"/>
                </a:lnTo>
                <a:lnTo>
                  <a:pt x="0" y="31081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4">
            <a:extLst>
              <a:ext uri="{FF2B5EF4-FFF2-40B4-BE49-F238E27FC236}">
                <a16:creationId xmlns:a16="http://schemas.microsoft.com/office/drawing/2014/main" id="{3FCE6B27-4178-3464-F164-55508F2D148C}"/>
              </a:ext>
            </a:extLst>
          </p:cNvPr>
          <p:cNvSpPr/>
          <p:nvPr/>
        </p:nvSpPr>
        <p:spPr>
          <a:xfrm flipH="1">
            <a:off x="3685548" y="1905665"/>
            <a:ext cx="1575703" cy="1639223"/>
          </a:xfrm>
          <a:custGeom>
            <a:avLst/>
            <a:gdLst/>
            <a:ahLst/>
            <a:cxnLst/>
            <a:rect l="l" t="t" r="r" b="b"/>
            <a:pathLst>
              <a:path w="3382823" h="3519191">
                <a:moveTo>
                  <a:pt x="3382822" y="0"/>
                </a:moveTo>
                <a:lnTo>
                  <a:pt x="0" y="0"/>
                </a:lnTo>
                <a:lnTo>
                  <a:pt x="0" y="3519191"/>
                </a:lnTo>
                <a:lnTo>
                  <a:pt x="3382822" y="3519191"/>
                </a:lnTo>
                <a:lnTo>
                  <a:pt x="3382822" y="0"/>
                </a:lnTo>
                <a:close/>
              </a:path>
            </a:pathLst>
          </a:custGeom>
          <a:blipFill>
            <a:blip r:embed="rId4"/>
            <a:stretch>
              <a:fillRect/>
            </a:stretch>
          </a:blipFill>
        </p:spPr>
        <p:txBody>
          <a:bodyPr/>
          <a:lstStyle/>
          <a:p>
            <a:endParaRPr lang="en-US"/>
          </a:p>
        </p:txBody>
      </p:sp>
      <p:sp>
        <p:nvSpPr>
          <p:cNvPr id="6" name="Freeform 6">
            <a:extLst>
              <a:ext uri="{FF2B5EF4-FFF2-40B4-BE49-F238E27FC236}">
                <a16:creationId xmlns:a16="http://schemas.microsoft.com/office/drawing/2014/main" id="{6A3FFE29-F5B6-3E40-54A3-AFD027B0CA9E}"/>
              </a:ext>
            </a:extLst>
          </p:cNvPr>
          <p:cNvSpPr/>
          <p:nvPr/>
        </p:nvSpPr>
        <p:spPr>
          <a:xfrm>
            <a:off x="793458" y="1676400"/>
            <a:ext cx="1436792" cy="1431404"/>
          </a:xfrm>
          <a:custGeom>
            <a:avLst/>
            <a:gdLst/>
            <a:ahLst/>
            <a:cxnLst/>
            <a:rect l="l" t="t" r="r" b="b"/>
            <a:pathLst>
              <a:path w="3084598" h="3073031">
                <a:moveTo>
                  <a:pt x="0" y="0"/>
                </a:moveTo>
                <a:lnTo>
                  <a:pt x="3084598" y="0"/>
                </a:lnTo>
                <a:lnTo>
                  <a:pt x="3084598" y="3073032"/>
                </a:lnTo>
                <a:lnTo>
                  <a:pt x="0" y="30730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3">
            <a:extLst>
              <a:ext uri="{FF2B5EF4-FFF2-40B4-BE49-F238E27FC236}">
                <a16:creationId xmlns:a16="http://schemas.microsoft.com/office/drawing/2014/main" id="{C3CA6A19-0727-A57A-B22A-375406C90F7A}"/>
              </a:ext>
            </a:extLst>
          </p:cNvPr>
          <p:cNvSpPr/>
          <p:nvPr/>
        </p:nvSpPr>
        <p:spPr>
          <a:xfrm rot="2207129" flipH="1">
            <a:off x="2597954" y="4584967"/>
            <a:ext cx="1742427" cy="1733684"/>
          </a:xfrm>
          <a:custGeom>
            <a:avLst/>
            <a:gdLst/>
            <a:ahLst/>
            <a:cxnLst/>
            <a:rect l="l" t="t" r="r" b="b"/>
            <a:pathLst>
              <a:path w="3592996" h="3592996">
                <a:moveTo>
                  <a:pt x="3592996" y="0"/>
                </a:moveTo>
                <a:lnTo>
                  <a:pt x="0" y="0"/>
                </a:lnTo>
                <a:lnTo>
                  <a:pt x="0" y="3592995"/>
                </a:lnTo>
                <a:lnTo>
                  <a:pt x="3592996" y="3592995"/>
                </a:lnTo>
                <a:lnTo>
                  <a:pt x="3592996"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7">
            <a:extLst>
              <a:ext uri="{FF2B5EF4-FFF2-40B4-BE49-F238E27FC236}">
                <a16:creationId xmlns:a16="http://schemas.microsoft.com/office/drawing/2014/main" id="{F5BC5501-7574-4054-BAA2-2D9E990A8DF5}"/>
              </a:ext>
            </a:extLst>
          </p:cNvPr>
          <p:cNvSpPr/>
          <p:nvPr/>
        </p:nvSpPr>
        <p:spPr>
          <a:xfrm>
            <a:off x="940996" y="4235869"/>
            <a:ext cx="1660015" cy="1585314"/>
          </a:xfrm>
          <a:custGeom>
            <a:avLst/>
            <a:gdLst/>
            <a:ahLst/>
            <a:cxnLst/>
            <a:rect l="l" t="t" r="r" b="b"/>
            <a:pathLst>
              <a:path w="3563829" h="3403457">
                <a:moveTo>
                  <a:pt x="0" y="0"/>
                </a:moveTo>
                <a:lnTo>
                  <a:pt x="3563830" y="0"/>
                </a:lnTo>
                <a:lnTo>
                  <a:pt x="3563830" y="3403457"/>
                </a:lnTo>
                <a:lnTo>
                  <a:pt x="0" y="340345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10">
            <a:extLst>
              <a:ext uri="{FF2B5EF4-FFF2-40B4-BE49-F238E27FC236}">
                <a16:creationId xmlns:a16="http://schemas.microsoft.com/office/drawing/2014/main" id="{34211A05-F0F3-55B8-6715-87D55794E656}"/>
              </a:ext>
            </a:extLst>
          </p:cNvPr>
          <p:cNvSpPr/>
          <p:nvPr/>
        </p:nvSpPr>
        <p:spPr>
          <a:xfrm>
            <a:off x="6247797" y="1952918"/>
            <a:ext cx="2296615" cy="2125603"/>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Oval 9">
            <a:extLst>
              <a:ext uri="{FF2B5EF4-FFF2-40B4-BE49-F238E27FC236}">
                <a16:creationId xmlns:a16="http://schemas.microsoft.com/office/drawing/2014/main" id="{05D49B25-838E-4416-C6B6-16A57ECF18B3}"/>
              </a:ext>
            </a:extLst>
          </p:cNvPr>
          <p:cNvSpPr/>
          <p:nvPr/>
        </p:nvSpPr>
        <p:spPr>
          <a:xfrm>
            <a:off x="6852861" y="2367006"/>
            <a:ext cx="1167088" cy="1600200"/>
          </a:xfrm>
          <a:prstGeom prst="ellips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7174ED99-0538-493D-962D-52FA037D92FF}"/>
              </a:ext>
            </a:extLst>
          </p:cNvPr>
          <p:cNvSpPr/>
          <p:nvPr/>
        </p:nvSpPr>
        <p:spPr>
          <a:xfrm>
            <a:off x="6244779" y="3648390"/>
            <a:ext cx="2455601" cy="430132"/>
          </a:xfrm>
          <a:prstGeom prst="round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8">
            <a:extLst>
              <a:ext uri="{FF2B5EF4-FFF2-40B4-BE49-F238E27FC236}">
                <a16:creationId xmlns:a16="http://schemas.microsoft.com/office/drawing/2014/main" id="{08505E63-4D00-E800-B267-23EE81D186E8}"/>
              </a:ext>
            </a:extLst>
          </p:cNvPr>
          <p:cNvSpPr/>
          <p:nvPr/>
        </p:nvSpPr>
        <p:spPr>
          <a:xfrm rot="18526412">
            <a:off x="5081998" y="3626979"/>
            <a:ext cx="2262146" cy="1447773"/>
          </a:xfrm>
          <a:custGeom>
            <a:avLst/>
            <a:gdLst/>
            <a:ahLst/>
            <a:cxnLst/>
            <a:rect l="l" t="t" r="r" b="b"/>
            <a:pathLst>
              <a:path w="4856525" h="3108176">
                <a:moveTo>
                  <a:pt x="0" y="0"/>
                </a:moveTo>
                <a:lnTo>
                  <a:pt x="4856525" y="0"/>
                </a:lnTo>
                <a:lnTo>
                  <a:pt x="4856525" y="3108176"/>
                </a:lnTo>
                <a:lnTo>
                  <a:pt x="0" y="31081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13" name="Graphic 12" descr="Artificial Intelligence with solid fill">
            <a:extLst>
              <a:ext uri="{FF2B5EF4-FFF2-40B4-BE49-F238E27FC236}">
                <a16:creationId xmlns:a16="http://schemas.microsoft.com/office/drawing/2014/main" id="{8B934BA7-BD7B-B650-DAD7-909B375D504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73731" y="2176855"/>
            <a:ext cx="1916654" cy="1916654"/>
          </a:xfrm>
          <a:prstGeom prst="rect">
            <a:avLst/>
          </a:prstGeom>
        </p:spPr>
      </p:pic>
      <p:sp>
        <p:nvSpPr>
          <p:cNvPr id="14" name="Freeform 9">
            <a:extLst>
              <a:ext uri="{FF2B5EF4-FFF2-40B4-BE49-F238E27FC236}">
                <a16:creationId xmlns:a16="http://schemas.microsoft.com/office/drawing/2014/main" id="{28C1F650-7DDE-BF3B-A76E-93ED43FD3325}"/>
              </a:ext>
            </a:extLst>
          </p:cNvPr>
          <p:cNvSpPr/>
          <p:nvPr/>
        </p:nvSpPr>
        <p:spPr>
          <a:xfrm>
            <a:off x="3952620" y="3983765"/>
            <a:ext cx="1550947" cy="1619787"/>
          </a:xfrm>
          <a:custGeom>
            <a:avLst/>
            <a:gdLst/>
            <a:ahLst/>
            <a:cxnLst/>
            <a:rect l="l" t="t" r="r" b="b"/>
            <a:pathLst>
              <a:path w="3329675" h="3477467">
                <a:moveTo>
                  <a:pt x="0" y="0"/>
                </a:moveTo>
                <a:lnTo>
                  <a:pt x="3329675" y="0"/>
                </a:lnTo>
                <a:lnTo>
                  <a:pt x="3329675" y="3477467"/>
                </a:lnTo>
                <a:lnTo>
                  <a:pt x="0" y="347746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Tree>
    <p:extLst>
      <p:ext uri="{BB962C8B-B14F-4D97-AF65-F5344CB8AC3E}">
        <p14:creationId xmlns:p14="http://schemas.microsoft.com/office/powerpoint/2010/main" val="3329850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BCE385-AB7D-317C-3AF0-1AB7E24F9B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40</a:t>
            </a:fld>
            <a:endParaRPr lang="en"/>
          </a:p>
        </p:txBody>
      </p:sp>
      <p:sp>
        <p:nvSpPr>
          <p:cNvPr id="3" name="Title 2">
            <a:extLst>
              <a:ext uri="{FF2B5EF4-FFF2-40B4-BE49-F238E27FC236}">
                <a16:creationId xmlns:a16="http://schemas.microsoft.com/office/drawing/2014/main" id="{C073C429-E1FF-DD52-7BE8-ADED4E0F700E}"/>
              </a:ext>
            </a:extLst>
          </p:cNvPr>
          <p:cNvSpPr>
            <a:spLocks noGrp="1"/>
          </p:cNvSpPr>
          <p:nvPr>
            <p:ph type="title"/>
          </p:nvPr>
        </p:nvSpPr>
        <p:spPr/>
        <p:txBody>
          <a:bodyPr/>
          <a:lstStyle/>
          <a:p>
            <a:r>
              <a:rPr lang="en-US" dirty="0"/>
              <a:t>Diagnostic Accuracy</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01765D0D-FC19-4F06-C73E-4E90F4CD017B}"/>
                  </a:ext>
                </a:extLst>
              </p:cNvPr>
              <p:cNvSpPr>
                <a:spLocks noGrp="1"/>
              </p:cNvSpPr>
              <p:nvPr>
                <p:ph type="body" idx="1"/>
              </p:nvPr>
            </p:nvSpPr>
            <p:spPr>
              <a:xfrm>
                <a:off x="457200" y="1173162"/>
                <a:ext cx="4357714" cy="5075239"/>
              </a:xfrm>
            </p:spPr>
            <p:txBody>
              <a:bodyPr/>
              <a:lstStyle/>
              <a:p>
                <a:pPr marL="76200" indent="0">
                  <a:spcBef>
                    <a:spcPts val="0"/>
                  </a:spcBef>
                  <a:buNone/>
                </a:pPr>
                <a:r>
                  <a:rPr lang="en-US" sz="1800" dirty="0"/>
                  <a:t>Sensitivity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𝑇𝑃</m:t>
                        </m:r>
                      </m:num>
                      <m:den>
                        <m:r>
                          <a:rPr lang="en-US" sz="1800" b="0" i="1" smtClean="0">
                            <a:latin typeface="Cambria Math" panose="02040503050406030204" pitchFamily="18" charset="0"/>
                          </a:rPr>
                          <m:t>𝑇𝑃</m:t>
                        </m:r>
                        <m:r>
                          <a:rPr lang="en-US" sz="1800" b="0" i="1" smtClean="0">
                            <a:latin typeface="Cambria Math" panose="02040503050406030204" pitchFamily="18" charset="0"/>
                          </a:rPr>
                          <m:t>+</m:t>
                        </m:r>
                        <m:r>
                          <a:rPr lang="en-US" sz="1800" b="0" i="1" smtClean="0">
                            <a:latin typeface="Cambria Math" panose="02040503050406030204" pitchFamily="18" charset="0"/>
                          </a:rPr>
                          <m:t>𝐹𝑁</m:t>
                        </m:r>
                      </m:den>
                    </m:f>
                  </m:oMath>
                </a14:m>
                <a:endParaRPr lang="en-US" sz="1800" dirty="0"/>
              </a:p>
              <a:p>
                <a:pPr lvl="1">
                  <a:spcBef>
                    <a:spcPts val="0"/>
                  </a:spcBef>
                  <a:buFont typeface="Arial" panose="020B0604020202020204" pitchFamily="34" charset="0"/>
                  <a:buChar char="•"/>
                </a:pPr>
                <a:r>
                  <a:rPr lang="en-US" sz="1800" dirty="0"/>
                  <a:t>Given you have the outcome, how likely are you to test positive</a:t>
                </a:r>
              </a:p>
              <a:p>
                <a:pPr marL="533400" lvl="1" indent="0">
                  <a:spcBef>
                    <a:spcPts val="0"/>
                  </a:spcBef>
                  <a:buNone/>
                </a:pPr>
                <a:endParaRPr lang="en-US" sz="800" dirty="0"/>
              </a:p>
              <a:p>
                <a:pPr marL="76200" indent="0">
                  <a:spcBef>
                    <a:spcPts val="0"/>
                  </a:spcBef>
                  <a:buNone/>
                </a:pPr>
                <a:r>
                  <a:rPr lang="en-US" sz="1800" dirty="0"/>
                  <a:t>Specificity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𝑇𝑁</m:t>
                        </m:r>
                      </m:num>
                      <m:den>
                        <m:r>
                          <a:rPr lang="en-US" sz="1800" b="0" i="1" smtClean="0">
                            <a:latin typeface="Cambria Math" panose="02040503050406030204" pitchFamily="18" charset="0"/>
                          </a:rPr>
                          <m:t>𝑇𝑁</m:t>
                        </m:r>
                        <m:r>
                          <a:rPr lang="en-US" sz="1800" b="0" i="1" smtClean="0">
                            <a:latin typeface="Cambria Math" panose="02040503050406030204" pitchFamily="18" charset="0"/>
                          </a:rPr>
                          <m:t>+</m:t>
                        </m:r>
                        <m:r>
                          <a:rPr lang="en-US" sz="1800" b="0" i="1" smtClean="0">
                            <a:latin typeface="Cambria Math" panose="02040503050406030204" pitchFamily="18" charset="0"/>
                          </a:rPr>
                          <m:t>𝐹𝑃</m:t>
                        </m:r>
                      </m:den>
                    </m:f>
                  </m:oMath>
                </a14:m>
                <a:endParaRPr lang="en-US" sz="1800" dirty="0"/>
              </a:p>
              <a:p>
                <a:pPr lvl="1">
                  <a:spcBef>
                    <a:spcPts val="0"/>
                  </a:spcBef>
                  <a:buFont typeface="Arial" panose="020B0604020202020204" pitchFamily="34" charset="0"/>
                  <a:buChar char="•"/>
                </a:pPr>
                <a:r>
                  <a:rPr lang="en-US" sz="1800" dirty="0"/>
                  <a:t>Given you don’t have the outcome, how likely are you to test negative</a:t>
                </a:r>
              </a:p>
              <a:p>
                <a:pPr marL="533400" lvl="1" indent="0">
                  <a:spcBef>
                    <a:spcPts val="0"/>
                  </a:spcBef>
                  <a:buNone/>
                </a:pPr>
                <a:endParaRPr lang="en-US" sz="800" dirty="0"/>
              </a:p>
              <a:p>
                <a:pPr marL="76200" indent="0">
                  <a:spcBef>
                    <a:spcPts val="0"/>
                  </a:spcBef>
                  <a:buNone/>
                </a:pPr>
                <a:r>
                  <a:rPr lang="en-US" sz="1800" dirty="0"/>
                  <a:t>Positive Predictive Value*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𝑇𝑃</m:t>
                        </m:r>
                      </m:num>
                      <m:den>
                        <m:r>
                          <a:rPr lang="en-US" sz="1800" b="0" i="1" smtClean="0">
                            <a:latin typeface="Cambria Math" panose="02040503050406030204" pitchFamily="18" charset="0"/>
                          </a:rPr>
                          <m:t>𝑇𝑃</m:t>
                        </m:r>
                        <m:r>
                          <a:rPr lang="en-US" sz="1800" b="0" i="1" smtClean="0">
                            <a:latin typeface="Cambria Math" panose="02040503050406030204" pitchFamily="18" charset="0"/>
                          </a:rPr>
                          <m:t>+</m:t>
                        </m:r>
                        <m:r>
                          <a:rPr lang="en-US" sz="1800" b="0" i="1" smtClean="0">
                            <a:latin typeface="Cambria Math" panose="02040503050406030204" pitchFamily="18" charset="0"/>
                          </a:rPr>
                          <m:t>𝐹𝑃</m:t>
                        </m:r>
                      </m:den>
                    </m:f>
                  </m:oMath>
                </a14:m>
                <a:endParaRPr lang="en-US" sz="1800" dirty="0"/>
              </a:p>
              <a:p>
                <a:pPr lvl="1">
                  <a:spcBef>
                    <a:spcPts val="0"/>
                  </a:spcBef>
                  <a:buFont typeface="Arial" panose="020B0604020202020204" pitchFamily="34" charset="0"/>
                  <a:buChar char="•"/>
                </a:pPr>
                <a:r>
                  <a:rPr lang="en-US" sz="1800" dirty="0"/>
                  <a:t>Given you tested positive, how likely are you to have the outcome</a:t>
                </a:r>
              </a:p>
              <a:p>
                <a:pPr marL="533400" lvl="1" indent="0">
                  <a:spcBef>
                    <a:spcPts val="0"/>
                  </a:spcBef>
                  <a:buNone/>
                </a:pPr>
                <a:endParaRPr lang="en-US" sz="800" dirty="0"/>
              </a:p>
              <a:p>
                <a:pPr marL="76200" indent="0">
                  <a:spcBef>
                    <a:spcPts val="0"/>
                  </a:spcBef>
                  <a:buNone/>
                </a:pPr>
                <a:r>
                  <a:rPr lang="en-US" sz="1800" dirty="0"/>
                  <a:t>Negative Predictive Value*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𝑇𝑁</m:t>
                        </m:r>
                      </m:num>
                      <m:den>
                        <m:r>
                          <a:rPr lang="en-US" sz="1800" b="0" i="1" smtClean="0">
                            <a:latin typeface="Cambria Math" panose="02040503050406030204" pitchFamily="18" charset="0"/>
                          </a:rPr>
                          <m:t>𝑇𝑁</m:t>
                        </m:r>
                        <m:r>
                          <a:rPr lang="en-US" sz="1800" b="0" i="1" smtClean="0">
                            <a:latin typeface="Cambria Math" panose="02040503050406030204" pitchFamily="18" charset="0"/>
                          </a:rPr>
                          <m:t>+</m:t>
                        </m:r>
                        <m:r>
                          <a:rPr lang="en-US" sz="1800" b="0" i="1" smtClean="0">
                            <a:latin typeface="Cambria Math" panose="02040503050406030204" pitchFamily="18" charset="0"/>
                          </a:rPr>
                          <m:t>𝐹𝑁</m:t>
                        </m:r>
                      </m:den>
                    </m:f>
                  </m:oMath>
                </a14:m>
                <a:endParaRPr lang="en-US" sz="1800" b="0" dirty="0"/>
              </a:p>
              <a:p>
                <a:pPr lvl="1">
                  <a:spcBef>
                    <a:spcPts val="0"/>
                  </a:spcBef>
                  <a:buFont typeface="Arial" panose="020B0604020202020204" pitchFamily="34" charset="0"/>
                  <a:buChar char="•"/>
                </a:pPr>
                <a:r>
                  <a:rPr lang="en-US" sz="1800" dirty="0"/>
                  <a:t>Given you tested negative, how likely are you to not have the disease</a:t>
                </a:r>
              </a:p>
              <a:p>
                <a:pPr marL="76200" indent="0">
                  <a:spcBef>
                    <a:spcPts val="0"/>
                  </a:spcBef>
                  <a:buNone/>
                </a:pPr>
                <a:endParaRPr lang="en-US" sz="1400" dirty="0"/>
              </a:p>
              <a:p>
                <a:pPr marL="76200" indent="0">
                  <a:buNone/>
                </a:pPr>
                <a:endParaRPr lang="en-US" sz="1400" dirty="0"/>
              </a:p>
              <a:p>
                <a:pPr marL="76200" indent="0">
                  <a:buNone/>
                </a:pPr>
                <a:endParaRPr lang="en-US" sz="1400" dirty="0"/>
              </a:p>
            </p:txBody>
          </p:sp>
        </mc:Choice>
        <mc:Fallback xmlns="">
          <p:sp>
            <p:nvSpPr>
              <p:cNvPr id="4" name="Text Placeholder 3">
                <a:extLst>
                  <a:ext uri="{FF2B5EF4-FFF2-40B4-BE49-F238E27FC236}">
                    <a16:creationId xmlns:a16="http://schemas.microsoft.com/office/drawing/2014/main" id="{01765D0D-FC19-4F06-C73E-4E90F4CD017B}"/>
                  </a:ext>
                </a:extLst>
              </p:cNvPr>
              <p:cNvSpPr>
                <a:spLocks noGrp="1" noRot="1" noChangeAspect="1" noMove="1" noResize="1" noEditPoints="1" noAdjustHandles="1" noChangeArrowheads="1" noChangeShapeType="1" noTextEdit="1"/>
              </p:cNvSpPr>
              <p:nvPr>
                <p:ph type="body" idx="1"/>
              </p:nvPr>
            </p:nvSpPr>
            <p:spPr>
              <a:xfrm>
                <a:off x="457200" y="1173162"/>
                <a:ext cx="4357714" cy="5075239"/>
              </a:xfrm>
              <a:blipFill>
                <a:blip r:embed="rId2"/>
                <a:stretch>
                  <a:fillRect r="-420"/>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8D968980-A483-E1BB-DCD6-AE87E23259CF}"/>
              </a:ext>
            </a:extLst>
          </p:cNvPr>
          <p:cNvGraphicFramePr>
            <a:graphicFrameLocks noGrp="1"/>
          </p:cNvGraphicFramePr>
          <p:nvPr>
            <p:extLst>
              <p:ext uri="{D42A27DB-BD31-4B8C-83A1-F6EECF244321}">
                <p14:modId xmlns:p14="http://schemas.microsoft.com/office/powerpoint/2010/main" val="2298392847"/>
              </p:ext>
            </p:extLst>
          </p:nvPr>
        </p:nvGraphicFramePr>
        <p:xfrm>
          <a:off x="4844402" y="1385925"/>
          <a:ext cx="4018943" cy="1554480"/>
        </p:xfrm>
        <a:graphic>
          <a:graphicData uri="http://schemas.openxmlformats.org/drawingml/2006/table">
            <a:tbl>
              <a:tblPr firstRow="1" bandRow="1">
                <a:tableStyleId>{5940675A-B579-460E-94D1-54222C63F5DA}</a:tableStyleId>
              </a:tblPr>
              <a:tblGrid>
                <a:gridCol w="617899">
                  <a:extLst>
                    <a:ext uri="{9D8B030D-6E8A-4147-A177-3AD203B41FA5}">
                      <a16:colId xmlns:a16="http://schemas.microsoft.com/office/drawing/2014/main" val="2062308898"/>
                    </a:ext>
                  </a:extLst>
                </a:gridCol>
                <a:gridCol w="912784">
                  <a:extLst>
                    <a:ext uri="{9D8B030D-6E8A-4147-A177-3AD203B41FA5}">
                      <a16:colId xmlns:a16="http://schemas.microsoft.com/office/drawing/2014/main" val="1118360432"/>
                    </a:ext>
                  </a:extLst>
                </a:gridCol>
                <a:gridCol w="1265371">
                  <a:extLst>
                    <a:ext uri="{9D8B030D-6E8A-4147-A177-3AD203B41FA5}">
                      <a16:colId xmlns:a16="http://schemas.microsoft.com/office/drawing/2014/main" val="4125579916"/>
                    </a:ext>
                  </a:extLst>
                </a:gridCol>
                <a:gridCol w="1222889">
                  <a:extLst>
                    <a:ext uri="{9D8B030D-6E8A-4147-A177-3AD203B41FA5}">
                      <a16:colId xmlns:a16="http://schemas.microsoft.com/office/drawing/2014/main" val="614451002"/>
                    </a:ext>
                  </a:extLst>
                </a:gridCol>
              </a:tblGrid>
              <a:tr h="278130">
                <a:tc>
                  <a:txBody>
                    <a:bodyPr/>
                    <a:lstStyle/>
                    <a:p>
                      <a:pPr algn="ctr"/>
                      <a:endParaRPr lang="en-US" sz="1400" dirty="0"/>
                    </a:p>
                  </a:txBody>
                  <a:tcPr marL="6858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p>
                  </a:txBody>
                  <a:tcPr marL="68580" marR="68580" marT="34290" marB="3429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400" dirty="0"/>
                        <a:t>Outcome</a:t>
                      </a:r>
                    </a:p>
                  </a:txBody>
                  <a:tcPr marL="68580" marR="68580" marT="34290" marB="34290" anchor="ctr">
                    <a:lnL w="12700" cap="flat" cmpd="sng" algn="ctr">
                      <a:solidFill>
                        <a:schemeClr val="tx1"/>
                      </a:solidFill>
                      <a:prstDash val="solid"/>
                      <a:round/>
                      <a:headEnd type="none" w="med" len="med"/>
                      <a:tailEnd type="none" w="med" len="med"/>
                    </a:lnL>
                    <a:solidFill>
                      <a:schemeClr val="accent6">
                        <a:lumMod val="20000"/>
                        <a:lumOff val="80000"/>
                      </a:schemeClr>
                    </a:solidFill>
                  </a:tcPr>
                </a:tc>
                <a:tc hMerge="1">
                  <a:txBody>
                    <a:bodyPr/>
                    <a:lstStyle/>
                    <a:p>
                      <a:endParaRPr lang="en-US" dirty="0"/>
                    </a:p>
                  </a:txBody>
                  <a:tcPr/>
                </a:tc>
                <a:extLst>
                  <a:ext uri="{0D108BD9-81ED-4DB2-BD59-A6C34878D82A}">
                    <a16:rowId xmlns:a16="http://schemas.microsoft.com/office/drawing/2014/main" val="2461078062"/>
                  </a:ext>
                </a:extLst>
              </a:tr>
              <a:tr h="278130">
                <a:tc>
                  <a:txBody>
                    <a:bodyPr/>
                    <a:lstStyle/>
                    <a:p>
                      <a:pPr algn="ctr"/>
                      <a:endParaRPr lang="en-US" sz="1400" dirty="0"/>
                    </a:p>
                  </a:txBody>
                  <a:tcPr marL="68580" marR="68580" marT="34290" marB="3429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marL="68580" marR="68580" marT="34290" marB="3429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Positive</a:t>
                      </a:r>
                    </a:p>
                  </a:txBody>
                  <a:tcPr marL="68580" marR="68580" marT="34290" marB="34290" anchor="ctr">
                    <a:lnL w="12700" cap="flat" cmpd="sng" algn="ctr">
                      <a:solidFill>
                        <a:schemeClr val="tx1"/>
                      </a:solidFill>
                      <a:prstDash val="solid"/>
                      <a:round/>
                      <a:headEnd type="none" w="med" len="med"/>
                      <a:tailEnd type="none" w="med" len="med"/>
                    </a:lnL>
                    <a:solidFill>
                      <a:schemeClr val="accent6">
                        <a:lumMod val="40000"/>
                        <a:lumOff val="60000"/>
                      </a:schemeClr>
                    </a:solidFill>
                  </a:tcPr>
                </a:tc>
                <a:tc>
                  <a:txBody>
                    <a:bodyPr/>
                    <a:lstStyle/>
                    <a:p>
                      <a:pPr algn="ctr"/>
                      <a:r>
                        <a:rPr lang="en-US" sz="1400" dirty="0"/>
                        <a:t>Negative</a:t>
                      </a:r>
                    </a:p>
                  </a:txBody>
                  <a:tcPr marL="68580" marR="68580" marT="34290" marB="34290" anchor="ctr">
                    <a:solidFill>
                      <a:schemeClr val="accent6">
                        <a:lumMod val="40000"/>
                        <a:lumOff val="60000"/>
                      </a:schemeClr>
                    </a:solidFill>
                  </a:tcPr>
                </a:tc>
                <a:extLst>
                  <a:ext uri="{0D108BD9-81ED-4DB2-BD59-A6C34878D82A}">
                    <a16:rowId xmlns:a16="http://schemas.microsoft.com/office/drawing/2014/main" val="2209702149"/>
                  </a:ext>
                </a:extLst>
              </a:tr>
              <a:tr h="480060">
                <a:tc rowSpan="2">
                  <a:txBody>
                    <a:bodyPr/>
                    <a:lstStyle/>
                    <a:p>
                      <a:pPr algn="ctr"/>
                      <a:r>
                        <a:rPr lang="en-US" sz="1400" dirty="0"/>
                        <a:t>Test</a:t>
                      </a:r>
                    </a:p>
                  </a:txBody>
                  <a:tcPr marL="68580" marR="68580" marT="34290" marB="34290" anchor="ctr">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ctr"/>
                      <a:r>
                        <a:rPr lang="en-US" sz="1400" dirty="0"/>
                        <a:t>Positive</a:t>
                      </a:r>
                    </a:p>
                  </a:txBody>
                  <a:tcPr marL="68580" marR="68580" marT="34290" marB="34290" anchor="ctr">
                    <a:lnT w="12700" cap="flat" cmpd="sng" algn="ctr">
                      <a:solidFill>
                        <a:schemeClr val="tx1"/>
                      </a:solidFill>
                      <a:prstDash val="solid"/>
                      <a:round/>
                      <a:headEnd type="none" w="med" len="med"/>
                      <a:tailEnd type="none" w="med" len="med"/>
                    </a:lnT>
                    <a:solidFill>
                      <a:schemeClr val="accent6">
                        <a:lumMod val="40000"/>
                        <a:lumOff val="60000"/>
                      </a:schemeClr>
                    </a:solidFill>
                  </a:tcPr>
                </a:tc>
                <a:tc>
                  <a:txBody>
                    <a:bodyPr/>
                    <a:lstStyle/>
                    <a:p>
                      <a:pPr algn="ctr"/>
                      <a:r>
                        <a:rPr lang="en-US" sz="1400" dirty="0"/>
                        <a:t>True Positive </a:t>
                      </a:r>
                    </a:p>
                    <a:p>
                      <a:pPr algn="ctr"/>
                      <a:r>
                        <a:rPr lang="en-US" sz="1400" dirty="0"/>
                        <a:t>(TP)</a:t>
                      </a:r>
                    </a:p>
                  </a:txBody>
                  <a:tcPr marL="68580" marR="68580" marT="34290" marB="34290" anchor="ctr"/>
                </a:tc>
                <a:tc>
                  <a:txBody>
                    <a:bodyPr/>
                    <a:lstStyle/>
                    <a:p>
                      <a:pPr algn="ctr"/>
                      <a:r>
                        <a:rPr lang="en-US" sz="1400" dirty="0"/>
                        <a:t>False Positive </a:t>
                      </a:r>
                    </a:p>
                    <a:p>
                      <a:pPr algn="ctr"/>
                      <a:r>
                        <a:rPr lang="en-US" sz="1400" dirty="0"/>
                        <a:t>(FP)</a:t>
                      </a:r>
                    </a:p>
                  </a:txBody>
                  <a:tcPr marL="68580" marR="68580" marT="34290" marB="34290" anchor="ctr"/>
                </a:tc>
                <a:extLst>
                  <a:ext uri="{0D108BD9-81ED-4DB2-BD59-A6C34878D82A}">
                    <a16:rowId xmlns:a16="http://schemas.microsoft.com/office/drawing/2014/main" val="3713813996"/>
                  </a:ext>
                </a:extLst>
              </a:tr>
              <a:tr h="480060">
                <a:tc vMerge="1">
                  <a:txBody>
                    <a:bodyPr/>
                    <a:lstStyle/>
                    <a:p>
                      <a:endParaRPr lang="en-US" dirty="0"/>
                    </a:p>
                  </a:txBody>
                  <a:tcPr/>
                </a:tc>
                <a:tc>
                  <a:txBody>
                    <a:bodyPr/>
                    <a:lstStyle/>
                    <a:p>
                      <a:pPr algn="ctr"/>
                      <a:r>
                        <a:rPr lang="en-US" sz="1400" dirty="0"/>
                        <a:t>Negative</a:t>
                      </a:r>
                    </a:p>
                  </a:txBody>
                  <a:tcPr marL="68580" marR="68580" marT="34290" marB="34290" anchor="ctr">
                    <a:solidFill>
                      <a:schemeClr val="accent6">
                        <a:lumMod val="40000"/>
                        <a:lumOff val="60000"/>
                      </a:schemeClr>
                    </a:solidFill>
                  </a:tcPr>
                </a:tc>
                <a:tc>
                  <a:txBody>
                    <a:bodyPr/>
                    <a:lstStyle/>
                    <a:p>
                      <a:pPr algn="ctr"/>
                      <a:r>
                        <a:rPr lang="en-US" sz="1400" dirty="0"/>
                        <a:t>False Negative </a:t>
                      </a:r>
                    </a:p>
                    <a:p>
                      <a:pPr algn="ctr"/>
                      <a:r>
                        <a:rPr lang="en-US" sz="1400" dirty="0"/>
                        <a:t>(FN)</a:t>
                      </a:r>
                    </a:p>
                  </a:txBody>
                  <a:tcPr marL="68580" marR="68580" marT="34290" marB="34290" anchor="ctr"/>
                </a:tc>
                <a:tc>
                  <a:txBody>
                    <a:bodyPr/>
                    <a:lstStyle/>
                    <a:p>
                      <a:pPr algn="ctr"/>
                      <a:r>
                        <a:rPr lang="en-US" sz="1400" dirty="0"/>
                        <a:t>True Negative </a:t>
                      </a:r>
                    </a:p>
                    <a:p>
                      <a:pPr algn="ctr"/>
                      <a:r>
                        <a:rPr lang="en-US" sz="1400" dirty="0"/>
                        <a:t>(TN)</a:t>
                      </a:r>
                    </a:p>
                  </a:txBody>
                  <a:tcPr marL="68580" marR="68580" marT="34290" marB="34290" anchor="ctr"/>
                </a:tc>
                <a:extLst>
                  <a:ext uri="{0D108BD9-81ED-4DB2-BD59-A6C34878D82A}">
                    <a16:rowId xmlns:a16="http://schemas.microsoft.com/office/drawing/2014/main" val="209972580"/>
                  </a:ext>
                </a:extLst>
              </a:tr>
            </a:tbl>
          </a:graphicData>
        </a:graphic>
      </p:graphicFrame>
      <p:sp>
        <p:nvSpPr>
          <p:cNvPr id="6" name="TextBox 5">
            <a:extLst>
              <a:ext uri="{FF2B5EF4-FFF2-40B4-BE49-F238E27FC236}">
                <a16:creationId xmlns:a16="http://schemas.microsoft.com/office/drawing/2014/main" id="{0C2766BD-1B58-507A-2FB6-1D8ED1788800}"/>
              </a:ext>
            </a:extLst>
          </p:cNvPr>
          <p:cNvSpPr txBox="1"/>
          <p:nvPr/>
        </p:nvSpPr>
        <p:spPr>
          <a:xfrm>
            <a:off x="4844402" y="3092305"/>
            <a:ext cx="4018942" cy="2308324"/>
          </a:xfrm>
          <a:prstGeom prst="rect">
            <a:avLst/>
          </a:prstGeom>
          <a:noFill/>
        </p:spPr>
        <p:txBody>
          <a:bodyPr wrap="square" rtlCol="0">
            <a:spAutoFit/>
          </a:bodyPr>
          <a:lstStyle/>
          <a:p>
            <a:r>
              <a:rPr lang="en-US" dirty="0"/>
              <a:t>In general,</a:t>
            </a:r>
          </a:p>
          <a:p>
            <a:pPr marL="214313" indent="-214313">
              <a:buFont typeface="Arial" panose="020B0604020202020204" pitchFamily="34" charset="0"/>
              <a:buChar char="•"/>
            </a:pPr>
            <a:r>
              <a:rPr lang="en-US" dirty="0"/>
              <a:t>↑ sensitivity, ↑ false positives, ↓ false negatives</a:t>
            </a:r>
          </a:p>
          <a:p>
            <a:pPr marL="214313" indent="-214313">
              <a:buFont typeface="Arial" panose="020B0604020202020204" pitchFamily="34" charset="0"/>
              <a:buChar char="•"/>
            </a:pPr>
            <a:r>
              <a:rPr lang="en-US" dirty="0"/>
              <a:t>↑ specificity, ↑ false negatives, ↓ false positives</a:t>
            </a:r>
          </a:p>
          <a:p>
            <a:pPr marL="214313" indent="-214313">
              <a:buFont typeface="Arial" panose="020B0604020202020204" pitchFamily="34" charset="0"/>
              <a:buChar char="•"/>
            </a:pPr>
            <a:r>
              <a:rPr lang="en-US" dirty="0"/>
              <a:t>↑ sensitivity,  ↓ specificity and vice versa</a:t>
            </a:r>
          </a:p>
          <a:p>
            <a:pPr marL="214313" indent="-214313">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9EF6FB6C-BD29-A80F-AF7B-1C7A36A7F466}"/>
              </a:ext>
            </a:extLst>
          </p:cNvPr>
          <p:cNvSpPr txBox="1"/>
          <p:nvPr/>
        </p:nvSpPr>
        <p:spPr>
          <a:xfrm>
            <a:off x="4814914" y="5076862"/>
            <a:ext cx="4249073" cy="1323439"/>
          </a:xfrm>
          <a:prstGeom prst="rect">
            <a:avLst/>
          </a:prstGeom>
          <a:effectLst>
            <a:softEdge rad="63500"/>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SNOUT: Sensitive test when Negative rules OUT the outcome</a:t>
            </a:r>
          </a:p>
          <a:p>
            <a:endParaRPr lang="en-US" sz="800" dirty="0"/>
          </a:p>
          <a:p>
            <a:r>
              <a:rPr lang="en-US" dirty="0"/>
              <a:t>SPIN: Specific test when Positive rules IN the outcome</a:t>
            </a:r>
          </a:p>
        </p:txBody>
      </p:sp>
      <p:sp>
        <p:nvSpPr>
          <p:cNvPr id="8" name="TextBox 7">
            <a:extLst>
              <a:ext uri="{FF2B5EF4-FFF2-40B4-BE49-F238E27FC236}">
                <a16:creationId xmlns:a16="http://schemas.microsoft.com/office/drawing/2014/main" id="{0B115CAC-D20F-01D3-3798-1D2B957AE70C}"/>
              </a:ext>
            </a:extLst>
          </p:cNvPr>
          <p:cNvSpPr txBox="1"/>
          <p:nvPr/>
        </p:nvSpPr>
        <p:spPr>
          <a:xfrm>
            <a:off x="667673" y="6488668"/>
            <a:ext cx="3904327" cy="369332"/>
          </a:xfrm>
          <a:prstGeom prst="rect">
            <a:avLst/>
          </a:prstGeom>
          <a:noFill/>
        </p:spPr>
        <p:txBody>
          <a:bodyPr wrap="square" rtlCol="0">
            <a:spAutoFit/>
          </a:bodyPr>
          <a:lstStyle/>
          <a:p>
            <a:r>
              <a:rPr lang="en-US" dirty="0"/>
              <a:t>*Depends on prevalence </a:t>
            </a:r>
          </a:p>
        </p:txBody>
      </p:sp>
    </p:spTree>
    <p:extLst>
      <p:ext uri="{BB962C8B-B14F-4D97-AF65-F5344CB8AC3E}">
        <p14:creationId xmlns:p14="http://schemas.microsoft.com/office/powerpoint/2010/main" val="26862491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181BF-0650-980E-46E9-10B2808EA9E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04109E-0F09-310E-20F4-4560CC87D9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41</a:t>
            </a:fld>
            <a:endParaRPr lang="en"/>
          </a:p>
        </p:txBody>
      </p:sp>
      <p:sp>
        <p:nvSpPr>
          <p:cNvPr id="3" name="Title 2">
            <a:extLst>
              <a:ext uri="{FF2B5EF4-FFF2-40B4-BE49-F238E27FC236}">
                <a16:creationId xmlns:a16="http://schemas.microsoft.com/office/drawing/2014/main" id="{A128485A-43A4-7AD1-3F40-FF27C5C5B846}"/>
              </a:ext>
            </a:extLst>
          </p:cNvPr>
          <p:cNvSpPr>
            <a:spLocks noGrp="1"/>
          </p:cNvSpPr>
          <p:nvPr>
            <p:ph type="title"/>
          </p:nvPr>
        </p:nvSpPr>
        <p:spPr/>
        <p:txBody>
          <a:bodyPr/>
          <a:lstStyle/>
          <a:p>
            <a:r>
              <a:rPr lang="en-US" dirty="0"/>
              <a:t>Diagnostic Accuracy</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6BE9F2F9-9BDA-FFB4-E5E3-2D6D4EDF2306}"/>
                  </a:ext>
                </a:extLst>
              </p:cNvPr>
              <p:cNvSpPr>
                <a:spLocks noGrp="1"/>
              </p:cNvSpPr>
              <p:nvPr>
                <p:ph type="body" idx="1"/>
              </p:nvPr>
            </p:nvSpPr>
            <p:spPr/>
            <p:txBody>
              <a:bodyPr/>
              <a:lstStyle/>
              <a:p>
                <a:pPr marL="76200" indent="0">
                  <a:spcAft>
                    <a:spcPts val="1200"/>
                  </a:spcAft>
                  <a:buNone/>
                </a:pPr>
                <a:r>
                  <a:rPr lang="en-US" sz="1400" dirty="0"/>
                  <a:t>Positive Likelihood Ratio: </a:t>
                </a:r>
                <a14:m>
                  <m:oMath xmlns:m="http://schemas.openxmlformats.org/officeDocument/2006/math">
                    <m:r>
                      <a:rPr lang="en-US" sz="1400" b="0" i="1" smtClean="0">
                        <a:latin typeface="Cambria Math" panose="02040503050406030204" pitchFamily="18" charset="0"/>
                      </a:rPr>
                      <m:t>𝑆𝑒𝑛𝑠𝑖𝑡𝑖𝑣𝑖𝑡𝑦</m:t>
                    </m:r>
                    <m:r>
                      <a:rPr lang="en-US" sz="1400" b="0" i="1" smtClean="0">
                        <a:latin typeface="Cambria Math" panose="02040503050406030204" pitchFamily="18" charset="0"/>
                      </a:rPr>
                      <m:t>/(100−</m:t>
                    </m:r>
                    <m:r>
                      <a:rPr lang="en-US" sz="1400" b="0" i="1" smtClean="0">
                        <a:latin typeface="Cambria Math" panose="02040503050406030204" pitchFamily="18" charset="0"/>
                      </a:rPr>
                      <m:t>𝑆𝑝𝑒𝑐𝑖𝑓𝑖𝑐𝑖𝑡𝑦</m:t>
                    </m:r>
                    <m:r>
                      <a:rPr lang="en-US" sz="1400" b="0" i="1" smtClean="0">
                        <a:latin typeface="Cambria Math" panose="02040503050406030204" pitchFamily="18" charset="0"/>
                      </a:rPr>
                      <m:t>)</m:t>
                    </m:r>
                  </m:oMath>
                </a14:m>
                <a:endParaRPr lang="en-US" sz="1400" dirty="0"/>
              </a:p>
              <a:p>
                <a:pPr lvl="1">
                  <a:spcBef>
                    <a:spcPts val="0"/>
                  </a:spcBef>
                  <a:buFont typeface="Arial" panose="020B0604020202020204" pitchFamily="34" charset="0"/>
                  <a:buChar char="•"/>
                </a:pPr>
                <a:r>
                  <a:rPr lang="en-US" sz="1400" dirty="0"/>
                  <a:t>Probability of having a positive test in a diseased patient/probability of having a positive test in a non-diseased patient</a:t>
                </a:r>
              </a:p>
              <a:p>
                <a:pPr marL="76200" indent="0">
                  <a:spcAft>
                    <a:spcPts val="1200"/>
                  </a:spcAft>
                  <a:buNone/>
                </a:pPr>
                <a:r>
                  <a:rPr lang="en-US" sz="1400" dirty="0"/>
                  <a:t>Negative Likelihood Ratio: </a:t>
                </a:r>
                <a14:m>
                  <m:oMath xmlns:m="http://schemas.openxmlformats.org/officeDocument/2006/math">
                    <m:r>
                      <a:rPr lang="en-US" sz="1400" b="0" i="0" smtClean="0">
                        <a:latin typeface="Cambria Math" panose="02040503050406030204" pitchFamily="18" charset="0"/>
                      </a:rPr>
                      <m:t>(100 −</m:t>
                    </m:r>
                    <m:r>
                      <a:rPr lang="en-US" sz="1400" b="0" i="1" smtClean="0">
                        <a:latin typeface="Cambria Math" panose="02040503050406030204" pitchFamily="18" charset="0"/>
                      </a:rPr>
                      <m:t>𝑆𝑒𝑛𝑠𝑖𝑡𝑖𝑣𝑖𝑡𝑦</m:t>
                    </m:r>
                    <m:r>
                      <a:rPr lang="en-US" sz="1400" b="0" i="1" smtClean="0">
                        <a:latin typeface="Cambria Math" panose="02040503050406030204" pitchFamily="18" charset="0"/>
                      </a:rPr>
                      <m:t>)/</m:t>
                    </m:r>
                    <m:r>
                      <a:rPr lang="en-US" sz="1400" b="0" i="1" smtClean="0">
                        <a:latin typeface="Cambria Math" panose="02040503050406030204" pitchFamily="18" charset="0"/>
                      </a:rPr>
                      <m:t>𝑆𝑝𝑒𝑐𝑖𝑓𝑖𝑐𝑖𝑡𝑦</m:t>
                    </m:r>
                  </m:oMath>
                </a14:m>
                <a:endParaRPr lang="en-US" sz="1400" dirty="0"/>
              </a:p>
              <a:p>
                <a:pPr lvl="1">
                  <a:spcBef>
                    <a:spcPts val="0"/>
                  </a:spcBef>
                  <a:buFont typeface="Arial" panose="020B0604020202020204" pitchFamily="34" charset="0"/>
                  <a:buChar char="•"/>
                </a:pPr>
                <a:r>
                  <a:rPr lang="en-US" sz="1400" dirty="0"/>
                  <a:t>Probability of having a negative test in a diseased patient/probability of having a negative test in a non-diseased patient</a:t>
                </a:r>
              </a:p>
              <a:p>
                <a:pPr marL="76200" indent="0">
                  <a:spcBef>
                    <a:spcPts val="0"/>
                  </a:spcBef>
                  <a:buNone/>
                </a:pPr>
                <a:endParaRPr lang="en-US" sz="1400" dirty="0"/>
              </a:p>
              <a:p>
                <a:pPr marL="76200" indent="0">
                  <a:buNone/>
                </a:pPr>
                <a:endParaRPr lang="en-US" sz="1400" dirty="0"/>
              </a:p>
              <a:p>
                <a:pPr marL="76200" indent="0">
                  <a:buNone/>
                </a:pPr>
                <a:endParaRPr lang="en-US" sz="1400" dirty="0"/>
              </a:p>
            </p:txBody>
          </p:sp>
        </mc:Choice>
        <mc:Fallback xmlns="">
          <p:sp>
            <p:nvSpPr>
              <p:cNvPr id="4" name="Text Placeholder 3">
                <a:extLst>
                  <a:ext uri="{FF2B5EF4-FFF2-40B4-BE49-F238E27FC236}">
                    <a16:creationId xmlns:a16="http://schemas.microsoft.com/office/drawing/2014/main" id="{6BE9F2F9-9BDA-FFB4-E5E3-2D6D4EDF2306}"/>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A8E309E8-7D3A-AEB5-F9D9-490775E40A2C}"/>
              </a:ext>
            </a:extLst>
          </p:cNvPr>
          <p:cNvGraphicFramePr>
            <a:graphicFrameLocks noGrp="1"/>
          </p:cNvGraphicFramePr>
          <p:nvPr>
            <p:extLst>
              <p:ext uri="{D42A27DB-BD31-4B8C-83A1-F6EECF244321}">
                <p14:modId xmlns:p14="http://schemas.microsoft.com/office/powerpoint/2010/main" val="3482896551"/>
              </p:ext>
            </p:extLst>
          </p:nvPr>
        </p:nvGraphicFramePr>
        <p:xfrm>
          <a:off x="1057137" y="3158818"/>
          <a:ext cx="3539292" cy="3347471"/>
        </p:xfrm>
        <a:graphic>
          <a:graphicData uri="http://schemas.openxmlformats.org/drawingml/2006/table">
            <a:tbl>
              <a:tblPr/>
              <a:tblGrid>
                <a:gridCol w="1461714">
                  <a:extLst>
                    <a:ext uri="{9D8B030D-6E8A-4147-A177-3AD203B41FA5}">
                      <a16:colId xmlns:a16="http://schemas.microsoft.com/office/drawing/2014/main" val="489270424"/>
                    </a:ext>
                  </a:extLst>
                </a:gridCol>
                <a:gridCol w="2077578">
                  <a:extLst>
                    <a:ext uri="{9D8B030D-6E8A-4147-A177-3AD203B41FA5}">
                      <a16:colId xmlns:a16="http://schemas.microsoft.com/office/drawing/2014/main" val="102086252"/>
                    </a:ext>
                  </a:extLst>
                </a:gridCol>
              </a:tblGrid>
              <a:tr h="522863">
                <a:tc>
                  <a:txBody>
                    <a:bodyPr/>
                    <a:lstStyle/>
                    <a:p>
                      <a:pPr algn="ctr" fontAlgn="ctr"/>
                      <a:r>
                        <a:rPr lang="en-US" sz="1500" b="1">
                          <a:effectLst/>
                        </a:rPr>
                        <a:t>Likelihood ratio</a:t>
                      </a:r>
                      <a:endParaRPr lang="en-US" sz="1500">
                        <a:effectLst/>
                      </a:endParaRP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tc>
                  <a:txBody>
                    <a:bodyPr/>
                    <a:lstStyle/>
                    <a:p>
                      <a:pPr algn="ctr" fontAlgn="ctr"/>
                      <a:r>
                        <a:rPr lang="en-US" sz="1500" b="1" dirty="0">
                          <a:effectLst/>
                        </a:rPr>
                        <a:t>Change in likelihood of outcome after test</a:t>
                      </a:r>
                      <a:endParaRPr lang="en-US" sz="1500" dirty="0">
                        <a:effectLst/>
                      </a:endParaRP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extLst>
                  <a:ext uri="{0D108BD9-81ED-4DB2-BD59-A6C34878D82A}">
                    <a16:rowId xmlns:a16="http://schemas.microsoft.com/office/drawing/2014/main" val="1532974542"/>
                  </a:ext>
                </a:extLst>
              </a:tr>
              <a:tr h="312079">
                <a:tc>
                  <a:txBody>
                    <a:bodyPr/>
                    <a:lstStyle/>
                    <a:p>
                      <a:pPr algn="ctr" fontAlgn="ctr"/>
                      <a:r>
                        <a:rPr lang="en-US" sz="1500">
                          <a:effectLst/>
                        </a:rPr>
                        <a:t>&gt;10</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tc>
                  <a:txBody>
                    <a:bodyPr/>
                    <a:lstStyle/>
                    <a:p>
                      <a:pPr algn="ctr" fontAlgn="ctr"/>
                      <a:r>
                        <a:rPr lang="en-US" sz="1500" dirty="0">
                          <a:effectLst/>
                        </a:rPr>
                        <a:t>Large increase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extLst>
                  <a:ext uri="{0D108BD9-81ED-4DB2-BD59-A6C34878D82A}">
                    <a16:rowId xmlns:a16="http://schemas.microsoft.com/office/drawing/2014/main" val="3213296885"/>
                  </a:ext>
                </a:extLst>
              </a:tr>
              <a:tr h="312079">
                <a:tc>
                  <a:txBody>
                    <a:bodyPr/>
                    <a:lstStyle/>
                    <a:p>
                      <a:pPr algn="ctr" fontAlgn="ctr"/>
                      <a:r>
                        <a:rPr lang="en-US" sz="1500">
                          <a:effectLst/>
                        </a:rPr>
                        <a:t>5 - 10</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tc>
                  <a:txBody>
                    <a:bodyPr/>
                    <a:lstStyle/>
                    <a:p>
                      <a:pPr algn="ctr" fontAlgn="ctr"/>
                      <a:r>
                        <a:rPr lang="en-US" sz="1500">
                          <a:effectLst/>
                        </a:rPr>
                        <a:t>Moderate increase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extLst>
                  <a:ext uri="{0D108BD9-81ED-4DB2-BD59-A6C34878D82A}">
                    <a16:rowId xmlns:a16="http://schemas.microsoft.com/office/drawing/2014/main" val="3167578448"/>
                  </a:ext>
                </a:extLst>
              </a:tr>
              <a:tr h="312079">
                <a:tc>
                  <a:txBody>
                    <a:bodyPr/>
                    <a:lstStyle/>
                    <a:p>
                      <a:pPr algn="ctr" fontAlgn="ctr"/>
                      <a:r>
                        <a:rPr lang="en-US" sz="1500">
                          <a:effectLst/>
                        </a:rPr>
                        <a:t>2 – 5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tc>
                  <a:txBody>
                    <a:bodyPr/>
                    <a:lstStyle/>
                    <a:p>
                      <a:pPr algn="ctr" fontAlgn="ctr"/>
                      <a:r>
                        <a:rPr lang="en-US" sz="1500">
                          <a:effectLst/>
                        </a:rPr>
                        <a:t>Small increase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extLst>
                  <a:ext uri="{0D108BD9-81ED-4DB2-BD59-A6C34878D82A}">
                    <a16:rowId xmlns:a16="http://schemas.microsoft.com/office/drawing/2014/main" val="3290729543"/>
                  </a:ext>
                </a:extLst>
              </a:tr>
              <a:tr h="312079">
                <a:tc>
                  <a:txBody>
                    <a:bodyPr/>
                    <a:lstStyle/>
                    <a:p>
                      <a:pPr algn="ctr" fontAlgn="ctr"/>
                      <a:r>
                        <a:rPr lang="en-US" sz="1500">
                          <a:effectLst/>
                        </a:rPr>
                        <a:t>1 – 2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tc>
                  <a:txBody>
                    <a:bodyPr/>
                    <a:lstStyle/>
                    <a:p>
                      <a:pPr algn="ctr" fontAlgn="ctr"/>
                      <a:r>
                        <a:rPr lang="en-US" sz="1500">
                          <a:effectLst/>
                        </a:rPr>
                        <a:t>Minimal increase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extLst>
                  <a:ext uri="{0D108BD9-81ED-4DB2-BD59-A6C34878D82A}">
                    <a16:rowId xmlns:a16="http://schemas.microsoft.com/office/drawing/2014/main" val="2754309472"/>
                  </a:ext>
                </a:extLst>
              </a:tr>
              <a:tr h="312079">
                <a:tc>
                  <a:txBody>
                    <a:bodyPr/>
                    <a:lstStyle/>
                    <a:p>
                      <a:pPr algn="ctr" fontAlgn="ctr"/>
                      <a:r>
                        <a:rPr lang="en-US" sz="1500">
                          <a:effectLst/>
                        </a:rPr>
                        <a:t>1</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tc>
                  <a:txBody>
                    <a:bodyPr/>
                    <a:lstStyle/>
                    <a:p>
                      <a:pPr algn="ctr" fontAlgn="ctr"/>
                      <a:r>
                        <a:rPr lang="en-US" sz="1500">
                          <a:effectLst/>
                        </a:rPr>
                        <a:t>No change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extLst>
                  <a:ext uri="{0D108BD9-81ED-4DB2-BD59-A6C34878D82A}">
                    <a16:rowId xmlns:a16="http://schemas.microsoft.com/office/drawing/2014/main" val="2983138224"/>
                  </a:ext>
                </a:extLst>
              </a:tr>
              <a:tr h="312079">
                <a:tc>
                  <a:txBody>
                    <a:bodyPr/>
                    <a:lstStyle/>
                    <a:p>
                      <a:pPr algn="ctr" fontAlgn="ctr"/>
                      <a:r>
                        <a:rPr lang="en-US" sz="1500">
                          <a:effectLst/>
                        </a:rPr>
                        <a:t>0.5 – 1.0</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tc>
                  <a:txBody>
                    <a:bodyPr/>
                    <a:lstStyle/>
                    <a:p>
                      <a:pPr algn="ctr" fontAlgn="ctr"/>
                      <a:r>
                        <a:rPr lang="en-US" sz="1500">
                          <a:effectLst/>
                        </a:rPr>
                        <a:t>Minimal decrease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extLst>
                  <a:ext uri="{0D108BD9-81ED-4DB2-BD59-A6C34878D82A}">
                    <a16:rowId xmlns:a16="http://schemas.microsoft.com/office/drawing/2014/main" val="408174567"/>
                  </a:ext>
                </a:extLst>
              </a:tr>
              <a:tr h="312079">
                <a:tc>
                  <a:txBody>
                    <a:bodyPr/>
                    <a:lstStyle/>
                    <a:p>
                      <a:pPr algn="ctr" fontAlgn="ctr"/>
                      <a:r>
                        <a:rPr lang="en-US" sz="1500">
                          <a:effectLst/>
                        </a:rPr>
                        <a:t>0.2 – 0.5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tc>
                  <a:txBody>
                    <a:bodyPr/>
                    <a:lstStyle/>
                    <a:p>
                      <a:pPr algn="ctr" fontAlgn="ctr"/>
                      <a:r>
                        <a:rPr lang="en-US" sz="1500" dirty="0">
                          <a:effectLst/>
                        </a:rPr>
                        <a:t>Small decrease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extLst>
                  <a:ext uri="{0D108BD9-81ED-4DB2-BD59-A6C34878D82A}">
                    <a16:rowId xmlns:a16="http://schemas.microsoft.com/office/drawing/2014/main" val="507787767"/>
                  </a:ext>
                </a:extLst>
              </a:tr>
              <a:tr h="312079">
                <a:tc>
                  <a:txBody>
                    <a:bodyPr/>
                    <a:lstStyle/>
                    <a:p>
                      <a:pPr algn="ctr" fontAlgn="ctr"/>
                      <a:r>
                        <a:rPr lang="en-US" sz="1500">
                          <a:effectLst/>
                        </a:rPr>
                        <a:t>0.1  - 0.2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tc>
                  <a:txBody>
                    <a:bodyPr/>
                    <a:lstStyle/>
                    <a:p>
                      <a:pPr algn="ctr" fontAlgn="ctr"/>
                      <a:r>
                        <a:rPr lang="en-US" sz="1500" dirty="0">
                          <a:effectLst/>
                        </a:rPr>
                        <a:t>Moderate decrease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extLst>
                  <a:ext uri="{0D108BD9-81ED-4DB2-BD59-A6C34878D82A}">
                    <a16:rowId xmlns:a16="http://schemas.microsoft.com/office/drawing/2014/main" val="958077275"/>
                  </a:ext>
                </a:extLst>
              </a:tr>
              <a:tr h="312079">
                <a:tc>
                  <a:txBody>
                    <a:bodyPr/>
                    <a:lstStyle/>
                    <a:p>
                      <a:pPr algn="ctr" fontAlgn="ctr"/>
                      <a:r>
                        <a:rPr lang="en-US" sz="1500">
                          <a:effectLst/>
                        </a:rPr>
                        <a:t>&lt;0.1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tc>
                  <a:txBody>
                    <a:bodyPr/>
                    <a:lstStyle/>
                    <a:p>
                      <a:pPr algn="ctr" fontAlgn="ctr"/>
                      <a:r>
                        <a:rPr lang="en-US" sz="1500" dirty="0">
                          <a:effectLst/>
                        </a:rPr>
                        <a:t>Large decrease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extLst>
                  <a:ext uri="{0D108BD9-81ED-4DB2-BD59-A6C34878D82A}">
                    <a16:rowId xmlns:a16="http://schemas.microsoft.com/office/drawing/2014/main" val="2247308214"/>
                  </a:ext>
                </a:extLst>
              </a:tr>
            </a:tbl>
          </a:graphicData>
        </a:graphic>
      </p:graphicFrame>
      <p:grpSp>
        <p:nvGrpSpPr>
          <p:cNvPr id="11" name="Group 10">
            <a:extLst>
              <a:ext uri="{FF2B5EF4-FFF2-40B4-BE49-F238E27FC236}">
                <a16:creationId xmlns:a16="http://schemas.microsoft.com/office/drawing/2014/main" id="{A1DAB549-5502-5AA1-DBAA-9EB95D701372}"/>
              </a:ext>
            </a:extLst>
          </p:cNvPr>
          <p:cNvGrpSpPr/>
          <p:nvPr/>
        </p:nvGrpSpPr>
        <p:grpSpPr>
          <a:xfrm>
            <a:off x="5185609" y="3094620"/>
            <a:ext cx="2791486" cy="3591930"/>
            <a:chOff x="6962114" y="1013988"/>
            <a:chExt cx="3999369" cy="5625942"/>
          </a:xfrm>
        </p:grpSpPr>
        <p:pic>
          <p:nvPicPr>
            <p:cNvPr id="6" name="Picture 2" descr="Likelihood ratio nomogram for easy calculation of pre-test and... |  Download Scientific Diagram">
              <a:extLst>
                <a:ext uri="{FF2B5EF4-FFF2-40B4-BE49-F238E27FC236}">
                  <a16:creationId xmlns:a16="http://schemas.microsoft.com/office/drawing/2014/main" id="{E02A4ACE-CCA3-739D-4002-CF7053A54A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2114" y="1013988"/>
              <a:ext cx="3999369" cy="562594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919F5145-BC83-83C5-65B2-A9B78AC6BABD}"/>
                </a:ext>
              </a:extLst>
            </p:cNvPr>
            <p:cNvCxnSpPr>
              <a:cxnSpLocks/>
            </p:cNvCxnSpPr>
            <p:nvPr/>
          </p:nvCxnSpPr>
          <p:spPr>
            <a:xfrm flipV="1">
              <a:off x="8157172" y="2815628"/>
              <a:ext cx="1656784" cy="108641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6A0FE02F-9EC7-2FB2-1C58-8CE808D0145D}"/>
                </a:ext>
              </a:extLst>
            </p:cNvPr>
            <p:cNvSpPr/>
            <p:nvPr/>
          </p:nvSpPr>
          <p:spPr>
            <a:xfrm>
              <a:off x="8080217" y="3834143"/>
              <a:ext cx="153909" cy="13580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C4865DE-2F67-C886-6D8A-C38EF1813143}"/>
                </a:ext>
              </a:extLst>
            </p:cNvPr>
            <p:cNvSpPr/>
            <p:nvPr/>
          </p:nvSpPr>
          <p:spPr>
            <a:xfrm>
              <a:off x="8908609" y="3317973"/>
              <a:ext cx="153909" cy="13580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F60B1AA-0DDB-BC73-616C-DC7E7EEE863B}"/>
                </a:ext>
              </a:extLst>
            </p:cNvPr>
            <p:cNvSpPr/>
            <p:nvPr/>
          </p:nvSpPr>
          <p:spPr>
            <a:xfrm>
              <a:off x="9737001" y="2755784"/>
              <a:ext cx="153909" cy="13580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31689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21439-E565-2034-6238-65D9A8EB549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719C36-2685-A192-5A81-E31F866073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42</a:t>
            </a:fld>
            <a:endParaRPr lang="en"/>
          </a:p>
        </p:txBody>
      </p:sp>
      <p:sp>
        <p:nvSpPr>
          <p:cNvPr id="3" name="Title 2">
            <a:extLst>
              <a:ext uri="{FF2B5EF4-FFF2-40B4-BE49-F238E27FC236}">
                <a16:creationId xmlns:a16="http://schemas.microsoft.com/office/drawing/2014/main" id="{82CC5211-7C36-0BAE-B598-CA7D16CE3B4E}"/>
              </a:ext>
            </a:extLst>
          </p:cNvPr>
          <p:cNvSpPr>
            <a:spLocks noGrp="1"/>
          </p:cNvSpPr>
          <p:nvPr>
            <p:ph type="title"/>
          </p:nvPr>
        </p:nvSpPr>
        <p:spPr/>
        <p:txBody>
          <a:bodyPr/>
          <a:lstStyle/>
          <a:p>
            <a:r>
              <a:rPr lang="en-US" dirty="0"/>
              <a:t>Overall Model Performance </a:t>
            </a:r>
          </a:p>
        </p:txBody>
      </p:sp>
      <p:sp>
        <p:nvSpPr>
          <p:cNvPr id="4" name="Text Placeholder 3">
            <a:extLst>
              <a:ext uri="{FF2B5EF4-FFF2-40B4-BE49-F238E27FC236}">
                <a16:creationId xmlns:a16="http://schemas.microsoft.com/office/drawing/2014/main" id="{15349DFC-E1DC-DCD1-9E7D-F77359E50AB2}"/>
              </a:ext>
            </a:extLst>
          </p:cNvPr>
          <p:cNvSpPr>
            <a:spLocks noGrp="1"/>
          </p:cNvSpPr>
          <p:nvPr>
            <p:ph type="body" idx="1"/>
          </p:nvPr>
        </p:nvSpPr>
        <p:spPr>
          <a:xfrm>
            <a:off x="457199" y="1173162"/>
            <a:ext cx="8369993" cy="5075239"/>
          </a:xfrm>
        </p:spPr>
        <p:txBody>
          <a:bodyPr/>
          <a:lstStyle/>
          <a:p>
            <a:pPr marL="76200" indent="0">
              <a:buNone/>
            </a:pPr>
            <a:r>
              <a:rPr lang="en-US" dirty="0"/>
              <a:t>AUC (C-index): Area Under the ROC (a plot of sensitivity and specificity)</a:t>
            </a:r>
          </a:p>
          <a:p>
            <a:pPr lvl="1"/>
            <a:r>
              <a:rPr lang="en-US" dirty="0"/>
              <a:t>Technical definition: the probability that somebody with the disease will have a higher test score than somebody without the disease</a:t>
            </a:r>
          </a:p>
          <a:p>
            <a:pPr marL="76200" indent="0">
              <a:buNone/>
            </a:pPr>
            <a:endParaRPr lang="en-US" dirty="0"/>
          </a:p>
        </p:txBody>
      </p:sp>
      <p:grpSp>
        <p:nvGrpSpPr>
          <p:cNvPr id="19" name="Group 18">
            <a:extLst>
              <a:ext uri="{FF2B5EF4-FFF2-40B4-BE49-F238E27FC236}">
                <a16:creationId xmlns:a16="http://schemas.microsoft.com/office/drawing/2014/main" id="{25ED9D94-F422-97AE-358A-450CB15616B9}"/>
              </a:ext>
            </a:extLst>
          </p:cNvPr>
          <p:cNvGrpSpPr/>
          <p:nvPr/>
        </p:nvGrpSpPr>
        <p:grpSpPr>
          <a:xfrm>
            <a:off x="5029200" y="3309359"/>
            <a:ext cx="3950393" cy="3077789"/>
            <a:chOff x="4810222" y="1981200"/>
            <a:chExt cx="3950393" cy="3077789"/>
          </a:xfrm>
        </p:grpSpPr>
        <p:pic>
          <p:nvPicPr>
            <p:cNvPr id="13" name="Picture 12">
              <a:extLst>
                <a:ext uri="{FF2B5EF4-FFF2-40B4-BE49-F238E27FC236}">
                  <a16:creationId xmlns:a16="http://schemas.microsoft.com/office/drawing/2014/main" id="{472B1F51-C21F-6E6F-CD38-5ED7707C34A0}"/>
                </a:ext>
              </a:extLst>
            </p:cNvPr>
            <p:cNvPicPr>
              <a:picLocks noChangeAspect="1"/>
            </p:cNvPicPr>
            <p:nvPr/>
          </p:nvPicPr>
          <p:blipFill>
            <a:blip r:embed="rId2"/>
            <a:stretch>
              <a:fillRect/>
            </a:stretch>
          </p:blipFill>
          <p:spPr>
            <a:xfrm>
              <a:off x="4810222" y="1981200"/>
              <a:ext cx="3950393" cy="3077789"/>
            </a:xfrm>
            <a:prstGeom prst="rect">
              <a:avLst/>
            </a:prstGeom>
          </p:spPr>
        </p:pic>
        <p:sp>
          <p:nvSpPr>
            <p:cNvPr id="6" name="TextBox 5">
              <a:extLst>
                <a:ext uri="{FF2B5EF4-FFF2-40B4-BE49-F238E27FC236}">
                  <a16:creationId xmlns:a16="http://schemas.microsoft.com/office/drawing/2014/main" id="{F88241F4-AFD9-F68E-B9A8-1DF3423EEF7B}"/>
                </a:ext>
              </a:extLst>
            </p:cNvPr>
            <p:cNvSpPr txBox="1"/>
            <p:nvPr/>
          </p:nvSpPr>
          <p:spPr>
            <a:xfrm>
              <a:off x="5943600" y="3649662"/>
              <a:ext cx="764667" cy="369332"/>
            </a:xfrm>
            <a:prstGeom prst="rect">
              <a:avLst/>
            </a:prstGeom>
            <a:noFill/>
          </p:spPr>
          <p:txBody>
            <a:bodyPr wrap="square" rtlCol="0">
              <a:spAutoFit/>
            </a:bodyPr>
            <a:lstStyle/>
            <a:p>
              <a:r>
                <a:rPr lang="en-US" dirty="0"/>
                <a:t>prob</a:t>
              </a:r>
              <a:r>
                <a:rPr lang="en-US" baseline="-25000" dirty="0"/>
                <a:t>1</a:t>
              </a:r>
            </a:p>
          </p:txBody>
        </p:sp>
        <p:sp>
          <p:nvSpPr>
            <p:cNvPr id="14" name="TextBox 13">
              <a:extLst>
                <a:ext uri="{FF2B5EF4-FFF2-40B4-BE49-F238E27FC236}">
                  <a16:creationId xmlns:a16="http://schemas.microsoft.com/office/drawing/2014/main" id="{995FFFA8-E173-8A55-A8F4-764D6A36E813}"/>
                </a:ext>
              </a:extLst>
            </p:cNvPr>
            <p:cNvSpPr txBox="1"/>
            <p:nvPr/>
          </p:nvSpPr>
          <p:spPr>
            <a:xfrm>
              <a:off x="6248400" y="2876311"/>
              <a:ext cx="764667" cy="369332"/>
            </a:xfrm>
            <a:prstGeom prst="rect">
              <a:avLst/>
            </a:prstGeom>
            <a:noFill/>
          </p:spPr>
          <p:txBody>
            <a:bodyPr wrap="square" rtlCol="0">
              <a:spAutoFit/>
            </a:bodyPr>
            <a:lstStyle/>
            <a:p>
              <a:r>
                <a:rPr lang="en-US" dirty="0"/>
                <a:t>prob</a:t>
              </a:r>
              <a:r>
                <a:rPr lang="en-US" baseline="-25000" dirty="0"/>
                <a:t>2</a:t>
              </a:r>
            </a:p>
          </p:txBody>
        </p:sp>
        <p:sp>
          <p:nvSpPr>
            <p:cNvPr id="15" name="TextBox 14">
              <a:extLst>
                <a:ext uri="{FF2B5EF4-FFF2-40B4-BE49-F238E27FC236}">
                  <a16:creationId xmlns:a16="http://schemas.microsoft.com/office/drawing/2014/main" id="{9DC93FAB-9F33-A592-52DA-F892361F947D}"/>
                </a:ext>
              </a:extLst>
            </p:cNvPr>
            <p:cNvSpPr txBox="1"/>
            <p:nvPr/>
          </p:nvSpPr>
          <p:spPr>
            <a:xfrm>
              <a:off x="7315200" y="2286000"/>
              <a:ext cx="764667" cy="369332"/>
            </a:xfrm>
            <a:prstGeom prst="rect">
              <a:avLst/>
            </a:prstGeom>
            <a:noFill/>
          </p:spPr>
          <p:txBody>
            <a:bodyPr wrap="square" rtlCol="0">
              <a:spAutoFit/>
            </a:bodyPr>
            <a:lstStyle/>
            <a:p>
              <a:r>
                <a:rPr lang="en-US" dirty="0"/>
                <a:t>prob</a:t>
              </a:r>
              <a:r>
                <a:rPr lang="en-US" baseline="-25000" dirty="0"/>
                <a:t>3</a:t>
              </a:r>
            </a:p>
          </p:txBody>
        </p:sp>
        <p:sp>
          <p:nvSpPr>
            <p:cNvPr id="16" name="Oval 15">
              <a:extLst>
                <a:ext uri="{FF2B5EF4-FFF2-40B4-BE49-F238E27FC236}">
                  <a16:creationId xmlns:a16="http://schemas.microsoft.com/office/drawing/2014/main" id="{05F3A560-7BC6-8970-F9E7-FBE734F18876}"/>
                </a:ext>
              </a:extLst>
            </p:cNvPr>
            <p:cNvSpPr/>
            <p:nvPr/>
          </p:nvSpPr>
          <p:spPr>
            <a:xfrm>
              <a:off x="5791200" y="3695700"/>
              <a:ext cx="152400" cy="175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A094AB1-64AE-C4DC-3308-72AA0512C621}"/>
                </a:ext>
              </a:extLst>
            </p:cNvPr>
            <p:cNvSpPr/>
            <p:nvPr/>
          </p:nvSpPr>
          <p:spPr>
            <a:xfrm>
              <a:off x="6135433" y="2788601"/>
              <a:ext cx="152400" cy="175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82BD10E-BD38-FCC8-C797-11658ED109E0}"/>
                </a:ext>
              </a:extLst>
            </p:cNvPr>
            <p:cNvSpPr/>
            <p:nvPr/>
          </p:nvSpPr>
          <p:spPr>
            <a:xfrm>
              <a:off x="7315200" y="2198290"/>
              <a:ext cx="152400" cy="175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0" name="Table 7">
            <a:extLst>
              <a:ext uri="{FF2B5EF4-FFF2-40B4-BE49-F238E27FC236}">
                <a16:creationId xmlns:a16="http://schemas.microsoft.com/office/drawing/2014/main" id="{08C8F6E7-287A-D9B6-D6CF-4E2C923B346C}"/>
              </a:ext>
            </a:extLst>
          </p:cNvPr>
          <p:cNvGraphicFramePr>
            <a:graphicFrameLocks noGrp="1"/>
          </p:cNvGraphicFramePr>
          <p:nvPr>
            <p:extLst>
              <p:ext uri="{D42A27DB-BD31-4B8C-83A1-F6EECF244321}">
                <p14:modId xmlns:p14="http://schemas.microsoft.com/office/powerpoint/2010/main" val="533583651"/>
              </p:ext>
            </p:extLst>
          </p:nvPr>
        </p:nvGraphicFramePr>
        <p:xfrm>
          <a:off x="580921" y="3983491"/>
          <a:ext cx="4126709" cy="1691640"/>
        </p:xfrm>
        <a:graphic>
          <a:graphicData uri="http://schemas.openxmlformats.org/drawingml/2006/table">
            <a:tbl>
              <a:tblPr firstRow="1" bandRow="1">
                <a:tableStyleId>{5C22544A-7EE6-4342-B048-85BDC9FD1C3A}</a:tableStyleId>
              </a:tblPr>
              <a:tblGrid>
                <a:gridCol w="802359">
                  <a:extLst>
                    <a:ext uri="{9D8B030D-6E8A-4147-A177-3AD203B41FA5}">
                      <a16:colId xmlns:a16="http://schemas.microsoft.com/office/drawing/2014/main" val="2916902736"/>
                    </a:ext>
                  </a:extLst>
                </a:gridCol>
                <a:gridCol w="3324350">
                  <a:extLst>
                    <a:ext uri="{9D8B030D-6E8A-4147-A177-3AD203B41FA5}">
                      <a16:colId xmlns:a16="http://schemas.microsoft.com/office/drawing/2014/main" val="1714508773"/>
                    </a:ext>
                  </a:extLst>
                </a:gridCol>
              </a:tblGrid>
              <a:tr h="278130">
                <a:tc>
                  <a:txBody>
                    <a:bodyPr/>
                    <a:lstStyle/>
                    <a:p>
                      <a:r>
                        <a:rPr lang="en-US" sz="1400" dirty="0"/>
                        <a:t>AUC</a:t>
                      </a:r>
                    </a:p>
                  </a:txBody>
                  <a:tcPr marL="68580" marR="68580" marT="34290" marB="34290"/>
                </a:tc>
                <a:tc>
                  <a:txBody>
                    <a:bodyPr/>
                    <a:lstStyle/>
                    <a:p>
                      <a:r>
                        <a:rPr lang="en-US" sz="1400" dirty="0"/>
                        <a:t>Meaning</a:t>
                      </a:r>
                    </a:p>
                  </a:txBody>
                  <a:tcPr marL="68580" marR="68580" marT="34290" marB="34290"/>
                </a:tc>
                <a:extLst>
                  <a:ext uri="{0D108BD9-81ED-4DB2-BD59-A6C34878D82A}">
                    <a16:rowId xmlns:a16="http://schemas.microsoft.com/office/drawing/2014/main" val="2485002557"/>
                  </a:ext>
                </a:extLst>
              </a:tr>
              <a:tr h="278130">
                <a:tc>
                  <a:txBody>
                    <a:bodyPr/>
                    <a:lstStyle/>
                    <a:p>
                      <a:r>
                        <a:rPr lang="en-US" sz="1400" dirty="0"/>
                        <a:t>&lt;0.5</a:t>
                      </a:r>
                    </a:p>
                  </a:txBody>
                  <a:tcPr marL="68580" marR="68580" marT="34290" marB="34290"/>
                </a:tc>
                <a:tc>
                  <a:txBody>
                    <a:bodyPr/>
                    <a:lstStyle/>
                    <a:p>
                      <a:r>
                        <a:rPr lang="en-US" sz="1400" dirty="0"/>
                        <a:t>Worse than a coin flip, very poor rule</a:t>
                      </a:r>
                    </a:p>
                  </a:txBody>
                  <a:tcPr marL="68580" marR="68580" marT="34290" marB="34290"/>
                </a:tc>
                <a:extLst>
                  <a:ext uri="{0D108BD9-81ED-4DB2-BD59-A6C34878D82A}">
                    <a16:rowId xmlns:a16="http://schemas.microsoft.com/office/drawing/2014/main" val="2811888040"/>
                  </a:ext>
                </a:extLst>
              </a:tr>
              <a:tr h="278130">
                <a:tc>
                  <a:txBody>
                    <a:bodyPr/>
                    <a:lstStyle/>
                    <a:p>
                      <a:r>
                        <a:rPr lang="en-US" sz="1400" dirty="0"/>
                        <a:t>0.5-0.7</a:t>
                      </a:r>
                    </a:p>
                  </a:txBody>
                  <a:tcPr marL="68580" marR="68580" marT="34290" marB="34290"/>
                </a:tc>
                <a:tc>
                  <a:txBody>
                    <a:bodyPr/>
                    <a:lstStyle/>
                    <a:p>
                      <a:r>
                        <a:rPr lang="en-US" sz="1400" dirty="0"/>
                        <a:t>Poor discrimination</a:t>
                      </a:r>
                    </a:p>
                  </a:txBody>
                  <a:tcPr marL="68580" marR="68580" marT="34290" marB="34290"/>
                </a:tc>
                <a:extLst>
                  <a:ext uri="{0D108BD9-81ED-4DB2-BD59-A6C34878D82A}">
                    <a16:rowId xmlns:a16="http://schemas.microsoft.com/office/drawing/2014/main" val="1903213095"/>
                  </a:ext>
                </a:extLst>
              </a:tr>
              <a:tr h="278130">
                <a:tc>
                  <a:txBody>
                    <a:bodyPr/>
                    <a:lstStyle/>
                    <a:p>
                      <a:r>
                        <a:rPr lang="en-US" sz="1400" dirty="0"/>
                        <a:t>0.7-0.8</a:t>
                      </a:r>
                    </a:p>
                  </a:txBody>
                  <a:tcPr marL="68580" marR="68580" marT="34290" marB="34290"/>
                </a:tc>
                <a:tc>
                  <a:txBody>
                    <a:bodyPr/>
                    <a:lstStyle/>
                    <a:p>
                      <a:r>
                        <a:rPr lang="en-US" sz="1400" dirty="0"/>
                        <a:t>Acceptable discrimination</a:t>
                      </a:r>
                    </a:p>
                  </a:txBody>
                  <a:tcPr marL="68580" marR="68580" marT="34290" marB="34290"/>
                </a:tc>
                <a:extLst>
                  <a:ext uri="{0D108BD9-81ED-4DB2-BD59-A6C34878D82A}">
                    <a16:rowId xmlns:a16="http://schemas.microsoft.com/office/drawing/2014/main" val="2732434434"/>
                  </a:ext>
                </a:extLst>
              </a:tr>
              <a:tr h="278130">
                <a:tc>
                  <a:txBody>
                    <a:bodyPr/>
                    <a:lstStyle/>
                    <a:p>
                      <a:r>
                        <a:rPr lang="en-US" sz="1400" dirty="0"/>
                        <a:t>0.8-0.9</a:t>
                      </a:r>
                    </a:p>
                  </a:txBody>
                  <a:tcPr marL="68580" marR="68580" marT="34290" marB="34290"/>
                </a:tc>
                <a:tc>
                  <a:txBody>
                    <a:bodyPr/>
                    <a:lstStyle/>
                    <a:p>
                      <a:r>
                        <a:rPr lang="en-US" sz="1400" dirty="0"/>
                        <a:t>Excellent discrimination </a:t>
                      </a:r>
                    </a:p>
                  </a:txBody>
                  <a:tcPr marL="68580" marR="68580" marT="34290" marB="34290"/>
                </a:tc>
                <a:extLst>
                  <a:ext uri="{0D108BD9-81ED-4DB2-BD59-A6C34878D82A}">
                    <a16:rowId xmlns:a16="http://schemas.microsoft.com/office/drawing/2014/main" val="3235181716"/>
                  </a:ext>
                </a:extLst>
              </a:tr>
              <a:tr h="278130">
                <a:tc>
                  <a:txBody>
                    <a:bodyPr/>
                    <a:lstStyle/>
                    <a:p>
                      <a:r>
                        <a:rPr lang="en-US" sz="1400" dirty="0"/>
                        <a:t>&gt;0.9</a:t>
                      </a:r>
                    </a:p>
                  </a:txBody>
                  <a:tcPr marL="68580" marR="68580" marT="34290" marB="34290"/>
                </a:tc>
                <a:tc>
                  <a:txBody>
                    <a:bodyPr/>
                    <a:lstStyle/>
                    <a:p>
                      <a:r>
                        <a:rPr lang="en-US" sz="1400" dirty="0"/>
                        <a:t>Outstanding discrimination </a:t>
                      </a:r>
                    </a:p>
                  </a:txBody>
                  <a:tcPr marL="68580" marR="68580" marT="34290" marB="34290"/>
                </a:tc>
                <a:extLst>
                  <a:ext uri="{0D108BD9-81ED-4DB2-BD59-A6C34878D82A}">
                    <a16:rowId xmlns:a16="http://schemas.microsoft.com/office/drawing/2014/main" val="2814503504"/>
                  </a:ext>
                </a:extLst>
              </a:tr>
            </a:tbl>
          </a:graphicData>
        </a:graphic>
      </p:graphicFrame>
    </p:spTree>
    <p:extLst>
      <p:ext uri="{BB962C8B-B14F-4D97-AF65-F5344CB8AC3E}">
        <p14:creationId xmlns:p14="http://schemas.microsoft.com/office/powerpoint/2010/main" val="2371495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2264B-E6FA-07D5-E1A4-EA252BD8EDB4}"/>
            </a:ext>
          </a:extLst>
        </p:cNvPr>
        <p:cNvGrpSpPr/>
        <p:nvPr/>
      </p:nvGrpSpPr>
      <p:grpSpPr>
        <a:xfrm>
          <a:off x="0" y="0"/>
          <a:ext cx="0" cy="0"/>
          <a:chOff x="0" y="0"/>
          <a:chExt cx="0" cy="0"/>
        </a:xfrm>
      </p:grpSpPr>
      <p:pic>
        <p:nvPicPr>
          <p:cNvPr id="8194" name="Picture 2" descr="Demystifying ROC and precision-recall curves | by Fabio Sigrist | Towards  Data Science">
            <a:extLst>
              <a:ext uri="{FF2B5EF4-FFF2-40B4-BE49-F238E27FC236}">
                <a16:creationId xmlns:a16="http://schemas.microsoft.com/office/drawing/2014/main" id="{955453EB-8D75-B51A-A1DD-87FC3A2201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24" r="8009"/>
          <a:stretch/>
        </p:blipFill>
        <p:spPr bwMode="auto">
          <a:xfrm>
            <a:off x="4277647" y="1600200"/>
            <a:ext cx="4847303" cy="2590800"/>
          </a:xfrm>
          <a:prstGeom prst="rect">
            <a:avLst/>
          </a:prstGeom>
          <a:solidFill>
            <a:srgbClr val="FFFFFF"/>
          </a:solidFill>
        </p:spPr>
      </p:pic>
      <p:sp>
        <p:nvSpPr>
          <p:cNvPr id="3" name="Title 2">
            <a:extLst>
              <a:ext uri="{FF2B5EF4-FFF2-40B4-BE49-F238E27FC236}">
                <a16:creationId xmlns:a16="http://schemas.microsoft.com/office/drawing/2014/main" id="{7BC4648A-0D53-6947-640F-0D5E4097387E}"/>
              </a:ext>
            </a:extLst>
          </p:cNvPr>
          <p:cNvSpPr>
            <a:spLocks noGrp="1"/>
          </p:cNvSpPr>
          <p:nvPr>
            <p:ph type="title"/>
          </p:nvPr>
        </p:nvSpPr>
        <p:spPr>
          <a:xfrm>
            <a:off x="457200" y="274638"/>
            <a:ext cx="8229600" cy="792162"/>
          </a:xfrm>
        </p:spPr>
        <p:txBody>
          <a:bodyPr wrap="square" anchor="b">
            <a:normAutofit/>
          </a:bodyPr>
          <a:lstStyle/>
          <a:p>
            <a:r>
              <a:rPr lang="en-US" dirty="0"/>
              <a:t>Overall Model Performance</a:t>
            </a:r>
          </a:p>
        </p:txBody>
      </p:sp>
      <p:sp>
        <p:nvSpPr>
          <p:cNvPr id="4" name="Text Placeholder 3">
            <a:extLst>
              <a:ext uri="{FF2B5EF4-FFF2-40B4-BE49-F238E27FC236}">
                <a16:creationId xmlns:a16="http://schemas.microsoft.com/office/drawing/2014/main" id="{A84EC1A6-62D8-AEDB-E5B0-599DAC13B910}"/>
              </a:ext>
            </a:extLst>
          </p:cNvPr>
          <p:cNvSpPr>
            <a:spLocks noGrp="1"/>
          </p:cNvSpPr>
          <p:nvPr>
            <p:ph sz="quarter" idx="11"/>
          </p:nvPr>
        </p:nvSpPr>
        <p:spPr>
          <a:xfrm>
            <a:off x="457200" y="1295400"/>
            <a:ext cx="3962400" cy="4953000"/>
          </a:xfrm>
        </p:spPr>
        <p:txBody>
          <a:bodyPr wrap="square" anchor="t">
            <a:normAutofit/>
          </a:bodyPr>
          <a:lstStyle/>
          <a:p>
            <a:pPr marL="0" indent="0">
              <a:lnSpc>
                <a:spcPct val="90000"/>
              </a:lnSpc>
              <a:buNone/>
            </a:pPr>
            <a:r>
              <a:rPr lang="en-US" sz="2200" dirty="0"/>
              <a:t>AUPRC: Area Under the Precision-Recall Curve </a:t>
            </a:r>
          </a:p>
          <a:p>
            <a:pPr>
              <a:lnSpc>
                <a:spcPct val="90000"/>
              </a:lnSpc>
            </a:pPr>
            <a:r>
              <a:rPr lang="en-US" sz="2200" dirty="0"/>
              <a:t>Precision-Recall Curve: a </a:t>
            </a:r>
            <a:r>
              <a:rPr lang="en-US" sz="2200" b="0" i="0" dirty="0">
                <a:effectLst/>
              </a:rPr>
              <a:t>plot of precision (positive predictive value) against recall (sensitivity) for different threshold values </a:t>
            </a:r>
          </a:p>
          <a:p>
            <a:pPr>
              <a:lnSpc>
                <a:spcPct val="90000"/>
              </a:lnSpc>
            </a:pPr>
            <a:r>
              <a:rPr lang="en-US" sz="2200" dirty="0"/>
              <a:t>Good for imbalanced datasets where the outcome is rare</a:t>
            </a:r>
          </a:p>
          <a:p>
            <a:pPr>
              <a:lnSpc>
                <a:spcPct val="90000"/>
              </a:lnSpc>
            </a:pPr>
            <a:endParaRPr lang="en-US" sz="2200" dirty="0"/>
          </a:p>
        </p:txBody>
      </p:sp>
      <p:sp>
        <p:nvSpPr>
          <p:cNvPr id="2" name="Slide Number Placeholder 1" hidden="1">
            <a:extLst>
              <a:ext uri="{FF2B5EF4-FFF2-40B4-BE49-F238E27FC236}">
                <a16:creationId xmlns:a16="http://schemas.microsoft.com/office/drawing/2014/main" id="{8EBE8B97-5048-0B7A-02AB-A7A6459EF0E1}"/>
              </a:ext>
            </a:extLst>
          </p:cNvPr>
          <p:cNvSpPr>
            <a:spLocks noGrp="1"/>
          </p:cNvSpPr>
          <p:nvPr>
            <p:ph type="sldNum" idx="4294967295"/>
          </p:nvPr>
        </p:nvSpPr>
        <p:spPr>
          <a:xfrm>
            <a:off x="7924800" y="6383179"/>
            <a:ext cx="762000" cy="246221"/>
          </a:xfrm>
        </p:spPr>
        <p:txBody>
          <a:bodyPr/>
          <a:lstStyle/>
          <a:p>
            <a:pPr marL="0" lvl="0" indent="0" algn="r" rtl="0">
              <a:spcBef>
                <a:spcPts val="0"/>
              </a:spcBef>
              <a:spcAft>
                <a:spcPts val="600"/>
              </a:spcAft>
              <a:buNone/>
            </a:pPr>
            <a:fld id="{00000000-1234-1234-1234-123412341234}" type="slidenum">
              <a:rPr lang="en" smtClean="0"/>
              <a:pPr marL="0" lvl="0" indent="0" algn="r" rtl="0">
                <a:spcBef>
                  <a:spcPts val="0"/>
                </a:spcBef>
                <a:spcAft>
                  <a:spcPts val="600"/>
                </a:spcAft>
                <a:buNone/>
              </a:pPr>
              <a:t>43</a:t>
            </a:fld>
            <a:endParaRPr lang="en"/>
          </a:p>
        </p:txBody>
      </p:sp>
      <p:sp>
        <p:nvSpPr>
          <p:cNvPr id="5" name="TextBox 4">
            <a:extLst>
              <a:ext uri="{FF2B5EF4-FFF2-40B4-BE49-F238E27FC236}">
                <a16:creationId xmlns:a16="http://schemas.microsoft.com/office/drawing/2014/main" id="{5CCE4123-F019-EC15-D04B-164D94EBFC84}"/>
              </a:ext>
            </a:extLst>
          </p:cNvPr>
          <p:cNvSpPr txBox="1"/>
          <p:nvPr/>
        </p:nvSpPr>
        <p:spPr>
          <a:xfrm>
            <a:off x="464549" y="4267200"/>
            <a:ext cx="8124825" cy="1689693"/>
          </a:xfrm>
          <a:prstGeom prst="rect">
            <a:avLst/>
          </a:prstGeom>
          <a:noFill/>
        </p:spPr>
        <p:txBody>
          <a:bodyPr wrap="square" rtlCol="0">
            <a:spAutoFit/>
          </a:bodyPr>
          <a:lstStyle/>
          <a:p>
            <a:pPr marL="342900" indent="-342900">
              <a:lnSpc>
                <a:spcPct val="90000"/>
              </a:lnSpc>
              <a:spcBef>
                <a:spcPct val="20000"/>
              </a:spcBef>
              <a:buClr>
                <a:srgbClr val="00A94F"/>
              </a:buClr>
              <a:buFont typeface="Arial" panose="020B0604020202020204" pitchFamily="34" charset="0"/>
              <a:buChar char="•"/>
              <a:defRPr/>
            </a:pPr>
            <a:r>
              <a:rPr kumimoji="0" lang="en-US" sz="2200" b="0" i="0" u="none" strike="noStrike" kern="1200" cap="none" spc="0" normalizeH="0" baseline="0" noProof="0" dirty="0">
                <a:ln>
                  <a:noFill/>
                </a:ln>
                <a:solidFill>
                  <a:srgbClr val="000000"/>
                </a:solidFill>
                <a:effectLst/>
                <a:uLnTx/>
                <a:uFillTx/>
                <a:latin typeface="Calibri"/>
                <a:ea typeface="MS PGothic" panose="020B0600070205080204" pitchFamily="34" charset="-128"/>
                <a:cs typeface="+mn-cs"/>
              </a:rPr>
              <a:t>An AUPRC close to or above the % outcome means a good classification</a:t>
            </a:r>
          </a:p>
          <a:p>
            <a:pPr marR="0" lvl="0" algn="l" defTabSz="914400" rtl="0" eaLnBrk="0" fontAlgn="base" latinLnBrk="0" hangingPunct="0">
              <a:lnSpc>
                <a:spcPct val="90000"/>
              </a:lnSpc>
              <a:spcBef>
                <a:spcPct val="20000"/>
              </a:spcBef>
              <a:spcAft>
                <a:spcPct val="0"/>
              </a:spcAft>
              <a:buClr>
                <a:srgbClr val="00A94F"/>
              </a:buClr>
              <a:buSzTx/>
              <a:tabLst/>
              <a:defRPr/>
            </a:pPr>
            <a:r>
              <a:rPr kumimoji="0" lang="en-US" sz="2200" b="0" i="0" u="none" strike="noStrike" kern="1200" cap="none" spc="0" normalizeH="0" baseline="0" noProof="0" dirty="0">
                <a:ln>
                  <a:noFill/>
                </a:ln>
                <a:solidFill>
                  <a:srgbClr val="000000"/>
                </a:solidFill>
                <a:effectLst/>
                <a:uLnTx/>
                <a:uFillTx/>
                <a:latin typeface="Calibri"/>
                <a:ea typeface="MS PGothic" panose="020B0600070205080204" pitchFamily="34" charset="-128"/>
              </a:rPr>
              <a:t>Hosmer-</a:t>
            </a:r>
            <a:r>
              <a:rPr kumimoji="0" lang="en-US" sz="2200" b="0" i="0" u="none" strike="noStrike" kern="1200" cap="none" spc="0" normalizeH="0" baseline="0" noProof="0" dirty="0" err="1">
                <a:ln>
                  <a:noFill/>
                </a:ln>
                <a:solidFill>
                  <a:srgbClr val="000000"/>
                </a:solidFill>
                <a:effectLst/>
                <a:uLnTx/>
                <a:uFillTx/>
                <a:latin typeface="Calibri"/>
                <a:ea typeface="MS PGothic" panose="020B0600070205080204" pitchFamily="34" charset="-128"/>
              </a:rPr>
              <a:t>Lemeshow</a:t>
            </a:r>
            <a:r>
              <a:rPr kumimoji="0" lang="en-US" sz="2200" b="0" i="0" u="none" strike="noStrike" kern="1200" cap="none" spc="0" normalizeH="0" baseline="0" noProof="0" dirty="0">
                <a:ln>
                  <a:noFill/>
                </a:ln>
                <a:solidFill>
                  <a:srgbClr val="000000"/>
                </a:solidFill>
                <a:effectLst/>
                <a:uLnTx/>
                <a:uFillTx/>
                <a:latin typeface="Calibri"/>
                <a:ea typeface="MS PGothic" panose="020B0600070205080204" pitchFamily="34" charset="-128"/>
              </a:rPr>
              <a:t> Test: test of goodness of fit for logistic regression </a:t>
            </a:r>
          </a:p>
          <a:p>
            <a:pPr marL="342900" indent="-342900">
              <a:lnSpc>
                <a:spcPct val="90000"/>
              </a:lnSpc>
              <a:spcBef>
                <a:spcPct val="20000"/>
              </a:spcBef>
              <a:buClr>
                <a:srgbClr val="00A94F"/>
              </a:buClr>
              <a:buFont typeface="Arial" panose="020B0604020202020204" pitchFamily="34" charset="0"/>
              <a:buChar char="•"/>
              <a:defRPr/>
            </a:pPr>
            <a:r>
              <a:rPr lang="en-US" sz="2000" dirty="0"/>
              <a:t>Overfitting, poor power, only tells you if it is a “bad” fit</a:t>
            </a:r>
            <a:endParaRPr kumimoji="0" lang="en-US" sz="2000" b="0" i="0" u="none" strike="noStrike" kern="1200" cap="none" spc="0" normalizeH="0" baseline="0" noProof="0" dirty="0">
              <a:ln>
                <a:noFill/>
              </a:ln>
              <a:solidFill>
                <a:srgbClr val="000000"/>
              </a:solidFill>
              <a:effectLst/>
              <a:uLnTx/>
              <a:uFillTx/>
              <a:latin typeface="Calibri"/>
              <a:ea typeface="MS PGothic" panose="020B0600070205080204" pitchFamily="34" charset="-128"/>
            </a:endParaRPr>
          </a:p>
          <a:p>
            <a:endParaRPr lang="en-US" dirty="0"/>
          </a:p>
        </p:txBody>
      </p:sp>
    </p:spTree>
    <p:extLst>
      <p:ext uri="{BB962C8B-B14F-4D97-AF65-F5344CB8AC3E}">
        <p14:creationId xmlns:p14="http://schemas.microsoft.com/office/powerpoint/2010/main" val="35277508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53E81-52B7-FD40-C0CD-06BC6C0B002B}"/>
              </a:ext>
            </a:extLst>
          </p:cNvPr>
          <p:cNvSpPr>
            <a:spLocks noGrp="1"/>
          </p:cNvSpPr>
          <p:nvPr>
            <p:ph type="title"/>
          </p:nvPr>
        </p:nvSpPr>
        <p:spPr/>
        <p:txBody>
          <a:bodyPr/>
          <a:lstStyle/>
          <a:p>
            <a:r>
              <a:rPr lang="en-US" dirty="0"/>
              <a:t>Overall Model Performance</a:t>
            </a:r>
          </a:p>
        </p:txBody>
      </p:sp>
      <p:sp>
        <p:nvSpPr>
          <p:cNvPr id="3" name="Content Placeholder 2">
            <a:extLst>
              <a:ext uri="{FF2B5EF4-FFF2-40B4-BE49-F238E27FC236}">
                <a16:creationId xmlns:a16="http://schemas.microsoft.com/office/drawing/2014/main" id="{D97E65AA-7F0B-A74A-8A98-ED402A7351C0}"/>
              </a:ext>
            </a:extLst>
          </p:cNvPr>
          <p:cNvSpPr>
            <a:spLocks noGrp="1"/>
          </p:cNvSpPr>
          <p:nvPr>
            <p:ph idx="1"/>
          </p:nvPr>
        </p:nvSpPr>
        <p:spPr/>
        <p:txBody>
          <a:bodyPr/>
          <a:lstStyle/>
          <a:p>
            <a:pPr marL="0" indent="0">
              <a:buNone/>
            </a:pPr>
            <a:r>
              <a:rPr lang="en-US" dirty="0"/>
              <a:t>Brier score: evaluates the accuracy of probabilities for binary outcomes</a:t>
            </a:r>
          </a:p>
          <a:p>
            <a:pPr marL="0" indent="0">
              <a:buNone/>
            </a:pPr>
            <a:endParaRPr lang="en-US" dirty="0"/>
          </a:p>
          <a:p>
            <a:pPr marL="0" indent="0">
              <a:buNone/>
            </a:pPr>
            <a:endParaRPr lang="en-US" dirty="0"/>
          </a:p>
          <a:p>
            <a:pPr marL="0" indent="0">
              <a:buNone/>
            </a:pPr>
            <a:endParaRPr lang="en-US" dirty="0"/>
          </a:p>
          <a:p>
            <a:pPr marL="0" indent="0">
              <a:buNone/>
            </a:pPr>
            <a:r>
              <a:rPr lang="en-US" dirty="0"/>
              <a:t>Where f</a:t>
            </a:r>
            <a:r>
              <a:rPr lang="en-US" baseline="-25000" dirty="0"/>
              <a:t>t</a:t>
            </a:r>
            <a:r>
              <a:rPr lang="en-US" dirty="0"/>
              <a:t> is the estimated probability for that observation, </a:t>
            </a:r>
            <a:r>
              <a:rPr lang="en-US" dirty="0" err="1"/>
              <a:t>o</a:t>
            </a:r>
            <a:r>
              <a:rPr lang="en-US" baseline="-25000" dirty="0" err="1"/>
              <a:t>t</a:t>
            </a:r>
            <a:r>
              <a:rPr lang="en-US" dirty="0"/>
              <a:t> is the observed probability (1=occurred, 0=did not occur), and N is number of observations.</a:t>
            </a:r>
          </a:p>
          <a:p>
            <a:pPr marL="0" indent="0">
              <a:buNone/>
            </a:pPr>
            <a:endParaRPr lang="en-US" sz="800" dirty="0"/>
          </a:p>
          <a:p>
            <a:pPr marL="0" indent="0">
              <a:buNone/>
            </a:pPr>
            <a:r>
              <a:rPr lang="en-US" dirty="0"/>
              <a:t>A score close to 0 indicates perfect prediction whereas a score close to 1 indicates complete opposite prediction. </a:t>
            </a:r>
          </a:p>
        </p:txBody>
      </p:sp>
      <p:pic>
        <p:nvPicPr>
          <p:cNvPr id="1026" name="Picture 2" descr="Brier scores » Scrum &amp; Kanban">
            <a:extLst>
              <a:ext uri="{FF2B5EF4-FFF2-40B4-BE49-F238E27FC236}">
                <a16:creationId xmlns:a16="http://schemas.microsoft.com/office/drawing/2014/main" id="{4A52625A-48FA-13B4-E9DD-C4D826376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057400"/>
            <a:ext cx="401955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039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4D54A-343D-F5A7-3C20-5EB0F7AF103C}"/>
              </a:ext>
            </a:extLst>
          </p:cNvPr>
          <p:cNvSpPr>
            <a:spLocks noGrp="1"/>
          </p:cNvSpPr>
          <p:nvPr>
            <p:ph type="ctrTitle"/>
          </p:nvPr>
        </p:nvSpPr>
        <p:spPr/>
        <p:txBody>
          <a:bodyPr/>
          <a:lstStyle/>
          <a:p>
            <a:r>
              <a:rPr lang="en-US" dirty="0"/>
              <a:t>Reporting Results</a:t>
            </a:r>
          </a:p>
        </p:txBody>
      </p:sp>
      <p:sp>
        <p:nvSpPr>
          <p:cNvPr id="3" name="Subtitle 2">
            <a:extLst>
              <a:ext uri="{FF2B5EF4-FFF2-40B4-BE49-F238E27FC236}">
                <a16:creationId xmlns:a16="http://schemas.microsoft.com/office/drawing/2014/main" id="{F7E07207-D5A5-57A7-B52D-78855121335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52597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7465-7B4C-D954-C424-78AB011D9AB6}"/>
              </a:ext>
            </a:extLst>
          </p:cNvPr>
          <p:cNvSpPr>
            <a:spLocks noGrp="1"/>
          </p:cNvSpPr>
          <p:nvPr>
            <p:ph type="title"/>
          </p:nvPr>
        </p:nvSpPr>
        <p:spPr/>
        <p:txBody>
          <a:bodyPr/>
          <a:lstStyle/>
          <a:p>
            <a:r>
              <a:rPr lang="en-US" dirty="0"/>
              <a:t>TRIPOD</a:t>
            </a:r>
          </a:p>
        </p:txBody>
      </p:sp>
      <p:sp>
        <p:nvSpPr>
          <p:cNvPr id="3" name="Content Placeholder 2">
            <a:extLst>
              <a:ext uri="{FF2B5EF4-FFF2-40B4-BE49-F238E27FC236}">
                <a16:creationId xmlns:a16="http://schemas.microsoft.com/office/drawing/2014/main" id="{F56B7298-8040-77A4-67C2-7E04D9BD9097}"/>
              </a:ext>
            </a:extLst>
          </p:cNvPr>
          <p:cNvSpPr>
            <a:spLocks noGrp="1"/>
          </p:cNvSpPr>
          <p:nvPr>
            <p:ph idx="1"/>
          </p:nvPr>
        </p:nvSpPr>
        <p:spPr/>
        <p:txBody>
          <a:bodyPr>
            <a:normAutofit fontScale="92500" lnSpcReduction="20000"/>
          </a:bodyPr>
          <a:lstStyle/>
          <a:p>
            <a:r>
              <a:rPr lang="en-US" dirty="0"/>
              <a:t>Transparent reporting of a multivariable prediction model for individual prognosis or diagnosis</a:t>
            </a:r>
          </a:p>
          <a:p>
            <a:pPr marL="0" indent="0">
              <a:buNone/>
            </a:pPr>
            <a:endParaRPr lang="en-US" sz="900" dirty="0"/>
          </a:p>
          <a:p>
            <a:r>
              <a:rPr lang="en-US" dirty="0"/>
              <a:t>Can be accessed at: </a:t>
            </a:r>
            <a:r>
              <a:rPr lang="en-US" u="sng" dirty="0">
                <a:solidFill>
                  <a:srgbClr val="0000FF"/>
                </a:solidFill>
                <a:effectLst/>
                <a:ea typeface="Aptos" panose="020B0004020202020204" pitchFamily="34" charset="0"/>
                <a:cs typeface="Aptos" panose="020B0004020202020204" pitchFamily="34" charset="0"/>
                <a:hlinkClick r:id="rId2"/>
              </a:rPr>
              <a:t>https://www.acpjournals.org/doi/10.7326/M14-0697</a:t>
            </a:r>
            <a:endParaRPr lang="en-US" u="sng" dirty="0">
              <a:solidFill>
                <a:srgbClr val="0000FF"/>
              </a:solidFill>
              <a:effectLst/>
              <a:ea typeface="Aptos" panose="020B0004020202020204" pitchFamily="34" charset="0"/>
              <a:cs typeface="Aptos" panose="020B0004020202020204" pitchFamily="34" charset="0"/>
            </a:endParaRPr>
          </a:p>
          <a:p>
            <a:endParaRPr lang="en-US" sz="900" u="sng" dirty="0">
              <a:solidFill>
                <a:srgbClr val="0000FF"/>
              </a:solidFill>
              <a:ea typeface="Aptos" panose="020B0004020202020204" pitchFamily="34" charset="0"/>
              <a:cs typeface="Aptos" panose="020B0004020202020204" pitchFamily="34" charset="0"/>
            </a:endParaRPr>
          </a:p>
          <a:p>
            <a:r>
              <a:rPr lang="en-US" b="1" dirty="0">
                <a:effectLst/>
                <a:ea typeface="Aptos" panose="020B0004020202020204" pitchFamily="34" charset="0"/>
                <a:cs typeface="Aptos" panose="020B0004020202020204" pitchFamily="34" charset="0"/>
              </a:rPr>
              <a:t>Table. Checklist of Items to Include When Reporting a Study Developing or Validating a Multivariable Prediction Model for Diagnosis or Prognosis* </a:t>
            </a:r>
          </a:p>
          <a:p>
            <a:pPr lvl="1"/>
            <a:r>
              <a:rPr lang="en-US" dirty="0">
                <a:effectLst/>
                <a:ea typeface="Aptos" panose="020B0004020202020204" pitchFamily="34" charset="0"/>
                <a:cs typeface="Aptos" panose="020B0004020202020204" pitchFamily="34" charset="0"/>
              </a:rPr>
              <a:t>Study population should be clearly defined including an</a:t>
            </a:r>
            <a:r>
              <a:rPr lang="en-US" dirty="0">
                <a:ea typeface="Aptos" panose="020B0004020202020204" pitchFamily="34" charset="0"/>
                <a:cs typeface="Aptos" panose="020B0004020202020204" pitchFamily="34" charset="0"/>
              </a:rPr>
              <a:t>y limitations or strengths of that population</a:t>
            </a:r>
          </a:p>
          <a:p>
            <a:pPr lvl="1"/>
            <a:r>
              <a:rPr lang="en-US" dirty="0">
                <a:ea typeface="Aptos" panose="020B0004020202020204" pitchFamily="34" charset="0"/>
                <a:cs typeface="Aptos" panose="020B0004020202020204" pitchFamily="34" charset="0"/>
              </a:rPr>
              <a:t>Definition of the outcome</a:t>
            </a:r>
          </a:p>
          <a:p>
            <a:pPr lvl="1"/>
            <a:r>
              <a:rPr lang="en-US" dirty="0">
                <a:effectLst/>
                <a:ea typeface="Aptos" panose="020B0004020202020204" pitchFamily="34" charset="0"/>
                <a:cs typeface="Aptos" panose="020B0004020202020204" pitchFamily="34" charset="0"/>
              </a:rPr>
              <a:t>Rationale for pursuing a predictive model and for the choice of potential predictors</a:t>
            </a:r>
          </a:p>
          <a:p>
            <a:pPr lvl="1"/>
            <a:r>
              <a:rPr lang="en-US" dirty="0">
                <a:ea typeface="Aptos" panose="020B0004020202020204" pitchFamily="34" charset="0"/>
                <a:cs typeface="Aptos" panose="020B0004020202020204" pitchFamily="34" charset="0"/>
              </a:rPr>
              <a:t>How sample size and missing data was handled</a:t>
            </a:r>
          </a:p>
          <a:p>
            <a:pPr lvl="1"/>
            <a:r>
              <a:rPr lang="en-US" dirty="0">
                <a:ea typeface="Aptos" panose="020B0004020202020204" pitchFamily="34" charset="0"/>
                <a:cs typeface="Aptos" panose="020B0004020202020204" pitchFamily="34" charset="0"/>
              </a:rPr>
              <a:t>The choice of variable selection and validation</a:t>
            </a:r>
          </a:p>
          <a:p>
            <a:pPr lvl="1"/>
            <a:r>
              <a:rPr lang="en-US" dirty="0">
                <a:ea typeface="Aptos" panose="020B0004020202020204" pitchFamily="34" charset="0"/>
                <a:cs typeface="Aptos" panose="020B0004020202020204" pitchFamily="34" charset="0"/>
              </a:rPr>
              <a:t>The results of the model</a:t>
            </a:r>
          </a:p>
          <a:p>
            <a:pPr lvl="1"/>
            <a:endParaRPr lang="en-US" dirty="0">
              <a:ea typeface="Aptos" panose="020B0004020202020204" pitchFamily="34" charset="0"/>
              <a:cs typeface="Aptos" panose="020B0004020202020204" pitchFamily="34" charset="0"/>
            </a:endParaRPr>
          </a:p>
          <a:p>
            <a:pPr lvl="1"/>
            <a:endParaRPr lang="en-US" dirty="0">
              <a:effectLst/>
              <a:ea typeface="Aptos" panose="020B0004020202020204" pitchFamily="34" charset="0"/>
              <a:cs typeface="Aptos" panose="020B0004020202020204" pitchFamily="34" charset="0"/>
            </a:endParaRPr>
          </a:p>
          <a:p>
            <a:endParaRPr lang="en-US" dirty="0"/>
          </a:p>
        </p:txBody>
      </p:sp>
    </p:spTree>
    <p:extLst>
      <p:ext uri="{BB962C8B-B14F-4D97-AF65-F5344CB8AC3E}">
        <p14:creationId xmlns:p14="http://schemas.microsoft.com/office/powerpoint/2010/main" val="8803334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E459E-83A2-717B-4874-4D310B41B6EE}"/>
              </a:ext>
            </a:extLst>
          </p:cNvPr>
          <p:cNvSpPr>
            <a:spLocks noGrp="1"/>
          </p:cNvSpPr>
          <p:nvPr>
            <p:ph type="title"/>
          </p:nvPr>
        </p:nvSpPr>
        <p:spPr/>
        <p:txBody>
          <a:bodyPr/>
          <a:lstStyle/>
          <a:p>
            <a:r>
              <a:rPr lang="en-US" dirty="0"/>
              <a:t>Common Results to Report</a:t>
            </a:r>
          </a:p>
        </p:txBody>
      </p:sp>
      <p:sp>
        <p:nvSpPr>
          <p:cNvPr id="3" name="Content Placeholder 2">
            <a:extLst>
              <a:ext uri="{FF2B5EF4-FFF2-40B4-BE49-F238E27FC236}">
                <a16:creationId xmlns:a16="http://schemas.microsoft.com/office/drawing/2014/main" id="{AC825B6E-2585-6699-6B3D-EBC5A195AF48}"/>
              </a:ext>
            </a:extLst>
          </p:cNvPr>
          <p:cNvSpPr>
            <a:spLocks noGrp="1"/>
          </p:cNvSpPr>
          <p:nvPr>
            <p:ph idx="1"/>
          </p:nvPr>
        </p:nvSpPr>
        <p:spPr/>
        <p:txBody>
          <a:bodyPr/>
          <a:lstStyle/>
          <a:p>
            <a:r>
              <a:rPr lang="en-US" dirty="0"/>
              <a:t>The model itself and any score points you assigned the model</a:t>
            </a:r>
          </a:p>
          <a:p>
            <a:endParaRPr lang="en-US" sz="800" dirty="0"/>
          </a:p>
          <a:p>
            <a:r>
              <a:rPr lang="en-US" dirty="0"/>
              <a:t>AUC/AUPRC</a:t>
            </a:r>
          </a:p>
          <a:p>
            <a:pPr marL="0" indent="0">
              <a:buNone/>
            </a:pPr>
            <a:endParaRPr lang="en-US" sz="800" dirty="0"/>
          </a:p>
          <a:p>
            <a:r>
              <a:rPr lang="en-US" dirty="0"/>
              <a:t>Other measures of performance such as R</a:t>
            </a:r>
            <a:r>
              <a:rPr lang="en-US" baseline="30000" dirty="0"/>
              <a:t>2</a:t>
            </a:r>
            <a:r>
              <a:rPr lang="en-US" dirty="0"/>
              <a:t>, results of Hosmer-</a:t>
            </a:r>
            <a:r>
              <a:rPr lang="en-US" dirty="0" err="1"/>
              <a:t>Lemeshow</a:t>
            </a:r>
            <a:r>
              <a:rPr lang="en-US" dirty="0"/>
              <a:t> test, Brier score</a:t>
            </a:r>
          </a:p>
          <a:p>
            <a:endParaRPr lang="en-US" sz="800" dirty="0"/>
          </a:p>
          <a:p>
            <a:r>
              <a:rPr lang="en-US" dirty="0"/>
              <a:t>Optimal threshold along with diagnostic accuracy measures </a:t>
            </a:r>
          </a:p>
          <a:p>
            <a:pPr lvl="1"/>
            <a:r>
              <a:rPr lang="en-US" dirty="0"/>
              <a:t>It’s good practice to include other thresholds too </a:t>
            </a:r>
          </a:p>
          <a:p>
            <a:pPr lvl="1"/>
            <a:endParaRPr lang="en-US" sz="800" dirty="0"/>
          </a:p>
          <a:p>
            <a:r>
              <a:rPr lang="en-US" dirty="0"/>
              <a:t>If using a validation method that produces two sets of results for training and validation sets, report results from both</a:t>
            </a:r>
          </a:p>
          <a:p>
            <a:endParaRPr lang="en-US" dirty="0"/>
          </a:p>
        </p:txBody>
      </p:sp>
    </p:spTree>
    <p:extLst>
      <p:ext uri="{BB962C8B-B14F-4D97-AF65-F5344CB8AC3E}">
        <p14:creationId xmlns:p14="http://schemas.microsoft.com/office/powerpoint/2010/main" val="40388898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B80C6-1D84-EDB7-C70F-8C26310AD6CD}"/>
              </a:ext>
            </a:extLst>
          </p:cNvPr>
          <p:cNvSpPr>
            <a:spLocks noGrp="1"/>
          </p:cNvSpPr>
          <p:nvPr>
            <p:ph type="ctrTitle"/>
          </p:nvPr>
        </p:nvSpPr>
        <p:spPr/>
        <p:txBody>
          <a:bodyPr/>
          <a:lstStyle/>
          <a:p>
            <a:r>
              <a:rPr lang="en-US" dirty="0"/>
              <a:t>Special Considerations</a:t>
            </a:r>
          </a:p>
        </p:txBody>
      </p:sp>
      <p:sp>
        <p:nvSpPr>
          <p:cNvPr id="3" name="Subtitle 2">
            <a:extLst>
              <a:ext uri="{FF2B5EF4-FFF2-40B4-BE49-F238E27FC236}">
                <a16:creationId xmlns:a16="http://schemas.microsoft.com/office/drawing/2014/main" id="{EDA87D4F-58D9-527B-1991-68BCE65E504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975637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13AFC-7FCF-3A39-EDB6-59E2914E12BE}"/>
              </a:ext>
            </a:extLst>
          </p:cNvPr>
          <p:cNvSpPr>
            <a:spLocks noGrp="1"/>
          </p:cNvSpPr>
          <p:nvPr>
            <p:ph type="title"/>
          </p:nvPr>
        </p:nvSpPr>
        <p:spPr/>
        <p:txBody>
          <a:bodyPr/>
          <a:lstStyle/>
          <a:p>
            <a:r>
              <a:rPr lang="en-US" dirty="0"/>
              <a:t>Sample Size</a:t>
            </a:r>
          </a:p>
        </p:txBody>
      </p:sp>
      <p:sp>
        <p:nvSpPr>
          <p:cNvPr id="3" name="Content Placeholder 2">
            <a:extLst>
              <a:ext uri="{FF2B5EF4-FFF2-40B4-BE49-F238E27FC236}">
                <a16:creationId xmlns:a16="http://schemas.microsoft.com/office/drawing/2014/main" id="{33CA1C35-E7A7-8F51-00F2-2A97376CB4AD}"/>
              </a:ext>
            </a:extLst>
          </p:cNvPr>
          <p:cNvSpPr>
            <a:spLocks noGrp="1"/>
          </p:cNvSpPr>
          <p:nvPr>
            <p:ph idx="1"/>
          </p:nvPr>
        </p:nvSpPr>
        <p:spPr/>
        <p:txBody>
          <a:bodyPr/>
          <a:lstStyle/>
          <a:p>
            <a:r>
              <a:rPr lang="en-US" dirty="0"/>
              <a:t>Rule of thumb is 10 events per </a:t>
            </a:r>
            <a:r>
              <a:rPr lang="en-US" b="0" i="0" dirty="0">
                <a:solidFill>
                  <a:srgbClr val="333333"/>
                </a:solidFill>
                <a:effectLst/>
                <a:latin typeface="interfaceregular"/>
              </a:rPr>
              <a:t>candidate predictor parameter </a:t>
            </a:r>
            <a:endParaRPr lang="en-US" dirty="0"/>
          </a:p>
          <a:p>
            <a:pPr lvl="1"/>
            <a:r>
              <a:rPr lang="en-US" sz="2200" dirty="0"/>
              <a:t>Candidate means total variables considered, not just used (this is to prevent overfitting in variable selection methods such as stepwise selection where included variables are not limited)</a:t>
            </a:r>
          </a:p>
          <a:p>
            <a:pPr lvl="1"/>
            <a:r>
              <a:rPr lang="en-US" sz="2200" dirty="0"/>
              <a:t>Predictor parameter takes into account multilevel categorical variables</a:t>
            </a:r>
          </a:p>
          <a:p>
            <a:pPr lvl="2"/>
            <a:r>
              <a:rPr lang="en-US" sz="2200" dirty="0"/>
              <a:t>A 4-level categorical variables counts as 3 parameters </a:t>
            </a:r>
          </a:p>
          <a:p>
            <a:pPr lvl="1"/>
            <a:endParaRPr lang="en-US" dirty="0"/>
          </a:p>
        </p:txBody>
      </p:sp>
      <p:pic>
        <p:nvPicPr>
          <p:cNvPr id="2050" name="Picture 2">
            <a:extLst>
              <a:ext uri="{FF2B5EF4-FFF2-40B4-BE49-F238E27FC236}">
                <a16:creationId xmlns:a16="http://schemas.microsoft.com/office/drawing/2014/main" id="{616DA721-E653-90D3-082E-102933EE03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4038600"/>
            <a:ext cx="4191000" cy="2663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042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F4436-B4FC-EFB5-371F-5B19FEB06597}"/>
            </a:ext>
          </a:extLst>
        </p:cNvPr>
        <p:cNvGrpSpPr/>
        <p:nvPr/>
      </p:nvGrpSpPr>
      <p:grpSpPr>
        <a:xfrm>
          <a:off x="0" y="0"/>
          <a:ext cx="0" cy="0"/>
          <a:chOff x="0" y="0"/>
          <a:chExt cx="0" cy="0"/>
        </a:xfrm>
      </p:grpSpPr>
      <p:sp>
        <p:nvSpPr>
          <p:cNvPr id="17409" name="Title 1">
            <a:extLst>
              <a:ext uri="{FF2B5EF4-FFF2-40B4-BE49-F238E27FC236}">
                <a16:creationId xmlns:a16="http://schemas.microsoft.com/office/drawing/2014/main" id="{78925CCD-B7F5-788C-6F5D-F997150CE779}"/>
              </a:ext>
            </a:extLst>
          </p:cNvPr>
          <p:cNvSpPr>
            <a:spLocks noGrp="1"/>
          </p:cNvSpPr>
          <p:nvPr>
            <p:ph type="title"/>
          </p:nvPr>
        </p:nvSpPr>
        <p:spPr/>
        <p:txBody>
          <a:bodyPr>
            <a:normAutofit/>
          </a:bodyPr>
          <a:lstStyle/>
          <a:p>
            <a:pPr eaLnBrk="1" hangingPunct="1">
              <a:defRPr/>
            </a:pPr>
            <a:r>
              <a:rPr lang="en-US" dirty="0">
                <a:latin typeface="Arial Rounded MT Bold" charset="0"/>
                <a:ea typeface="ＭＳ Ｐゴシック" charset="0"/>
              </a:rPr>
              <a:t>Introduction to Predictive Modeling</a:t>
            </a:r>
          </a:p>
        </p:txBody>
      </p:sp>
      <p:sp>
        <p:nvSpPr>
          <p:cNvPr id="14339" name="Content Placeholder 2">
            <a:extLst>
              <a:ext uri="{FF2B5EF4-FFF2-40B4-BE49-F238E27FC236}">
                <a16:creationId xmlns:a16="http://schemas.microsoft.com/office/drawing/2014/main" id="{922C967F-FB8C-98F7-EB5C-E4F5F70A2C11}"/>
              </a:ext>
            </a:extLst>
          </p:cNvPr>
          <p:cNvSpPr>
            <a:spLocks noGrp="1"/>
          </p:cNvSpPr>
          <p:nvPr>
            <p:ph idx="1"/>
          </p:nvPr>
        </p:nvSpPr>
        <p:spPr/>
        <p:txBody>
          <a:bodyPr/>
          <a:lstStyle/>
          <a:p>
            <a:pPr marL="0" indent="0">
              <a:buFont typeface="Arial" panose="020B0604020202020204" pitchFamily="34" charset="0"/>
              <a:buNone/>
            </a:pPr>
            <a:r>
              <a:rPr lang="en-US" altLang="en-US" dirty="0"/>
              <a:t>“…</a:t>
            </a:r>
            <a:r>
              <a:rPr lang="en-US" b="0" i="0" dirty="0">
                <a:solidFill>
                  <a:srgbClr val="111111"/>
                </a:solidFill>
                <a:effectLst/>
                <a:latin typeface="SourceSansPro"/>
              </a:rPr>
              <a:t>uses known results to create, process, and validate a model that can be used to forecast future outcomes” – Investopedia </a:t>
            </a:r>
            <a:endParaRPr lang="en-US" altLang="en-US" dirty="0"/>
          </a:p>
        </p:txBody>
      </p:sp>
      <p:graphicFrame>
        <p:nvGraphicFramePr>
          <p:cNvPr id="3" name="Diagram 2">
            <a:extLst>
              <a:ext uri="{FF2B5EF4-FFF2-40B4-BE49-F238E27FC236}">
                <a16:creationId xmlns:a16="http://schemas.microsoft.com/office/drawing/2014/main" id="{2DC7502D-2DE9-290E-724F-AA34C5020B0A}"/>
              </a:ext>
            </a:extLst>
          </p:cNvPr>
          <p:cNvGraphicFramePr/>
          <p:nvPr>
            <p:extLst>
              <p:ext uri="{D42A27DB-BD31-4B8C-83A1-F6EECF244321}">
                <p14:modId xmlns:p14="http://schemas.microsoft.com/office/powerpoint/2010/main" val="1783266178"/>
              </p:ext>
            </p:extLst>
          </p:nvPr>
        </p:nvGraphicFramePr>
        <p:xfrm>
          <a:off x="1524000" y="21844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5828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DE301-847E-E8EC-DD46-EEA3DF7F2A09}"/>
              </a:ext>
            </a:extLst>
          </p:cNvPr>
          <p:cNvSpPr>
            <a:spLocks noGrp="1"/>
          </p:cNvSpPr>
          <p:nvPr>
            <p:ph type="title"/>
          </p:nvPr>
        </p:nvSpPr>
        <p:spPr/>
        <p:txBody>
          <a:bodyPr/>
          <a:lstStyle/>
          <a:p>
            <a:r>
              <a:rPr lang="en-US" dirty="0"/>
              <a:t>Sample Size</a:t>
            </a:r>
          </a:p>
        </p:txBody>
      </p:sp>
      <p:sp>
        <p:nvSpPr>
          <p:cNvPr id="3" name="Content Placeholder 2">
            <a:extLst>
              <a:ext uri="{FF2B5EF4-FFF2-40B4-BE49-F238E27FC236}">
                <a16:creationId xmlns:a16="http://schemas.microsoft.com/office/drawing/2014/main" id="{3559E4C4-F65B-D208-0F23-3EECBA995C26}"/>
              </a:ext>
            </a:extLst>
          </p:cNvPr>
          <p:cNvSpPr>
            <a:spLocks noGrp="1"/>
          </p:cNvSpPr>
          <p:nvPr>
            <p:ph idx="1"/>
          </p:nvPr>
        </p:nvSpPr>
        <p:spPr>
          <a:xfrm>
            <a:off x="457200" y="1295400"/>
            <a:ext cx="8229600" cy="5287962"/>
          </a:xfrm>
        </p:spPr>
        <p:txBody>
          <a:bodyPr>
            <a:normAutofit/>
          </a:bodyPr>
          <a:lstStyle/>
          <a:p>
            <a:pPr marL="0" indent="0">
              <a:buNone/>
            </a:pPr>
            <a:r>
              <a:rPr lang="en-US" dirty="0"/>
              <a:t>Riley et al came up sample size calculators for R and Stata </a:t>
            </a:r>
          </a:p>
          <a:p>
            <a:pPr marL="0" indent="0">
              <a:buNone/>
            </a:pPr>
            <a:r>
              <a:rPr lang="en-US" sz="900" dirty="0"/>
              <a:t>(</a:t>
            </a:r>
            <a:r>
              <a:rPr lang="en-US" sz="900" dirty="0">
                <a:hlinkClick r:id="rId3"/>
              </a:rPr>
              <a:t>https://www.bmj.com/content/368/bmj.m441</a:t>
            </a:r>
            <a:r>
              <a:rPr lang="en-US" sz="900" dirty="0"/>
              <a:t>)</a:t>
            </a:r>
          </a:p>
          <a:p>
            <a:pPr marL="0" indent="0">
              <a:buNone/>
            </a:pPr>
            <a:endParaRPr lang="en-US" sz="900" dirty="0"/>
          </a:p>
          <a:p>
            <a:pPr marL="0" indent="0">
              <a:buNone/>
            </a:pPr>
            <a:endParaRPr lang="en-US" sz="900" dirty="0"/>
          </a:p>
          <a:p>
            <a:pPr marL="0" indent="0">
              <a:buNone/>
            </a:pPr>
            <a:endParaRPr lang="en-US" sz="900" dirty="0"/>
          </a:p>
          <a:p>
            <a:pPr marL="0" indent="0">
              <a:buNone/>
            </a:pPr>
            <a:endParaRPr lang="en-US" sz="900" dirty="0"/>
          </a:p>
          <a:p>
            <a:pPr marL="0" indent="0">
              <a:buNone/>
            </a:pPr>
            <a:endParaRPr lang="en-US" sz="900" dirty="0"/>
          </a:p>
          <a:p>
            <a:pPr marL="0" indent="0">
              <a:buNone/>
            </a:pPr>
            <a:endParaRPr lang="en-US" sz="900" dirty="0"/>
          </a:p>
          <a:p>
            <a:pPr marL="0" indent="0">
              <a:buNone/>
            </a:pPr>
            <a:endParaRPr lang="en-US" sz="900" dirty="0"/>
          </a:p>
          <a:p>
            <a:pPr marL="0" indent="0">
              <a:buNone/>
            </a:pPr>
            <a:endParaRPr lang="en-US" sz="900" dirty="0"/>
          </a:p>
          <a:p>
            <a:pPr marL="0" indent="0">
              <a:buNone/>
            </a:pPr>
            <a:endParaRPr lang="en-US" sz="900" dirty="0"/>
          </a:p>
          <a:p>
            <a:pPr marL="0" indent="0">
              <a:buNone/>
            </a:pPr>
            <a:endParaRPr lang="en-US" sz="900" dirty="0"/>
          </a:p>
          <a:p>
            <a:pPr marL="0" indent="0">
              <a:buNone/>
            </a:pPr>
            <a:endParaRPr lang="en-US" sz="900" dirty="0"/>
          </a:p>
          <a:p>
            <a:pPr marL="0" indent="0">
              <a:buNone/>
            </a:pPr>
            <a:endParaRPr lang="en-US" sz="900" dirty="0"/>
          </a:p>
          <a:p>
            <a:pPr marL="0" indent="0">
              <a:buNone/>
            </a:pPr>
            <a:r>
              <a:rPr lang="en-US" sz="1800" dirty="0" err="1"/>
              <a:t>pmsampsize</a:t>
            </a:r>
            <a:r>
              <a:rPr lang="en-US" sz="1800" dirty="0"/>
              <a:t>(</a:t>
            </a:r>
            <a:r>
              <a:rPr lang="en-US" sz="1800" dirty="0">
                <a:highlight>
                  <a:srgbClr val="FFFF00"/>
                </a:highlight>
              </a:rPr>
              <a:t>type</a:t>
            </a:r>
            <a:r>
              <a:rPr lang="en-US" sz="1800" dirty="0"/>
              <a:t> = "b", </a:t>
            </a:r>
            <a:r>
              <a:rPr lang="en-US" sz="1800" dirty="0" err="1">
                <a:highlight>
                  <a:srgbClr val="FFFF00"/>
                </a:highlight>
              </a:rPr>
              <a:t>csrsquared</a:t>
            </a:r>
            <a:r>
              <a:rPr lang="en-US" sz="1800" dirty="0"/>
              <a:t> = 0.288, </a:t>
            </a:r>
            <a:r>
              <a:rPr lang="en-US" sz="1800" dirty="0">
                <a:highlight>
                  <a:srgbClr val="FFFF00"/>
                </a:highlight>
              </a:rPr>
              <a:t>parameters</a:t>
            </a:r>
            <a:r>
              <a:rPr lang="en-US" sz="1800" dirty="0"/>
              <a:t> = 24, </a:t>
            </a:r>
            <a:r>
              <a:rPr lang="en-US" sz="1800" dirty="0">
                <a:highlight>
                  <a:srgbClr val="FFFF00"/>
                </a:highlight>
              </a:rPr>
              <a:t>prevalence</a:t>
            </a:r>
            <a:r>
              <a:rPr lang="en-US" sz="1800" dirty="0"/>
              <a:t> = 0.174)</a:t>
            </a:r>
          </a:p>
          <a:p>
            <a:pPr marL="0" indent="0">
              <a:buNone/>
            </a:pPr>
            <a:endParaRPr lang="en-US" sz="800" dirty="0"/>
          </a:p>
          <a:p>
            <a:pPr marL="0" indent="0">
              <a:buNone/>
            </a:pPr>
            <a:r>
              <a:rPr lang="en-US" sz="1800" dirty="0" err="1"/>
              <a:t>pmsampsize</a:t>
            </a:r>
            <a:r>
              <a:rPr lang="en-US" sz="1800" dirty="0"/>
              <a:t>(type = "b", </a:t>
            </a:r>
            <a:r>
              <a:rPr lang="en-US" sz="1800" dirty="0" err="1">
                <a:highlight>
                  <a:srgbClr val="FFFF00"/>
                </a:highlight>
              </a:rPr>
              <a:t>cstatistic</a:t>
            </a:r>
            <a:r>
              <a:rPr lang="en-US" sz="1800" dirty="0"/>
              <a:t> = 0.89, parameters = 24, prevalence = 0.174)</a:t>
            </a:r>
          </a:p>
          <a:p>
            <a:pPr marL="0" indent="0">
              <a:buNone/>
            </a:pPr>
            <a:endParaRPr lang="en-US" sz="800" dirty="0"/>
          </a:p>
          <a:p>
            <a:pPr marL="0" indent="0">
              <a:buNone/>
            </a:pPr>
            <a:r>
              <a:rPr lang="en-US" sz="2200" dirty="0"/>
              <a:t>Output will give different sample sizes that meet the different criteria</a:t>
            </a:r>
          </a:p>
          <a:p>
            <a:r>
              <a:rPr lang="en-US" sz="2200" dirty="0"/>
              <a:t>The safest option is the largest sample size</a:t>
            </a:r>
          </a:p>
          <a:p>
            <a:r>
              <a:rPr lang="en-US" sz="2200" dirty="0"/>
              <a:t>Authors recommend reducing candidate variables if given sample sizes are not feasible</a:t>
            </a:r>
            <a:endParaRPr lang="en-US" dirty="0"/>
          </a:p>
          <a:p>
            <a:pPr marL="0" indent="0">
              <a:buNone/>
            </a:pPr>
            <a:endParaRPr lang="en-US" dirty="0"/>
          </a:p>
          <a:p>
            <a:pPr marL="0" indent="0">
              <a:buNone/>
            </a:pPr>
            <a:endParaRPr lang="en-US" dirty="0"/>
          </a:p>
          <a:p>
            <a:pPr marL="0" indent="0">
              <a:buNone/>
            </a:pPr>
            <a:endParaRPr lang="en-US" sz="800" dirty="0"/>
          </a:p>
          <a:p>
            <a:pPr marL="0" indent="0">
              <a:buNone/>
            </a:pPr>
            <a:endParaRPr lang="en-US" sz="800" dirty="0"/>
          </a:p>
          <a:p>
            <a:pPr marL="0" indent="0">
              <a:buNone/>
            </a:pPr>
            <a:endParaRPr lang="en-US" dirty="0"/>
          </a:p>
        </p:txBody>
      </p:sp>
      <p:pic>
        <p:nvPicPr>
          <p:cNvPr id="12" name="Picture 11">
            <a:extLst>
              <a:ext uri="{FF2B5EF4-FFF2-40B4-BE49-F238E27FC236}">
                <a16:creationId xmlns:a16="http://schemas.microsoft.com/office/drawing/2014/main" id="{2EAC67DE-71C7-DF9D-6596-1B9C4D9AD0D4}"/>
              </a:ext>
            </a:extLst>
          </p:cNvPr>
          <p:cNvPicPr>
            <a:picLocks noChangeAspect="1"/>
          </p:cNvPicPr>
          <p:nvPr/>
        </p:nvPicPr>
        <p:blipFill>
          <a:blip r:embed="rId4"/>
          <a:stretch>
            <a:fillRect/>
          </a:stretch>
        </p:blipFill>
        <p:spPr>
          <a:xfrm>
            <a:off x="678928" y="2164767"/>
            <a:ext cx="7729283" cy="1455007"/>
          </a:xfrm>
          <a:prstGeom prst="rect">
            <a:avLst/>
          </a:prstGeom>
        </p:spPr>
      </p:pic>
    </p:spTree>
    <p:extLst>
      <p:ext uri="{BB962C8B-B14F-4D97-AF65-F5344CB8AC3E}">
        <p14:creationId xmlns:p14="http://schemas.microsoft.com/office/powerpoint/2010/main" val="27311103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386B3-EAF8-FB3A-F82B-702BA465C380}"/>
              </a:ext>
            </a:extLst>
          </p:cNvPr>
          <p:cNvSpPr>
            <a:spLocks noGrp="1"/>
          </p:cNvSpPr>
          <p:nvPr>
            <p:ph type="title"/>
          </p:nvPr>
        </p:nvSpPr>
        <p:spPr/>
        <p:txBody>
          <a:bodyPr/>
          <a:lstStyle/>
          <a:p>
            <a:r>
              <a:rPr lang="en-US" dirty="0"/>
              <a:t>Missing Data</a:t>
            </a:r>
          </a:p>
        </p:txBody>
      </p:sp>
      <p:sp>
        <p:nvSpPr>
          <p:cNvPr id="3" name="Content Placeholder 2">
            <a:extLst>
              <a:ext uri="{FF2B5EF4-FFF2-40B4-BE49-F238E27FC236}">
                <a16:creationId xmlns:a16="http://schemas.microsoft.com/office/drawing/2014/main" id="{4E130AD0-29CF-35C2-3737-8775E94AD1A4}"/>
              </a:ext>
            </a:extLst>
          </p:cNvPr>
          <p:cNvSpPr>
            <a:spLocks noGrp="1"/>
          </p:cNvSpPr>
          <p:nvPr>
            <p:ph idx="1"/>
          </p:nvPr>
        </p:nvSpPr>
        <p:spPr/>
        <p:txBody>
          <a:bodyPr>
            <a:normAutofit fontScale="92500" lnSpcReduction="20000"/>
          </a:bodyPr>
          <a:lstStyle/>
          <a:p>
            <a:pPr marL="0" indent="0">
              <a:buNone/>
            </a:pPr>
            <a:r>
              <a:rPr lang="en-US" dirty="0"/>
              <a:t>Consider why a variable is missing and how much of it is missing </a:t>
            </a:r>
          </a:p>
          <a:p>
            <a:pPr marL="0" indent="0">
              <a:buNone/>
            </a:pPr>
            <a:endParaRPr lang="en-US" sz="900" dirty="0"/>
          </a:p>
          <a:p>
            <a:r>
              <a:rPr lang="en-US" dirty="0"/>
              <a:t>Does it make sense that missingness can be its own category for prediction? i.e., unknown insurance status may relate to willingness to call ambulance and therefore could be a helpful predictor </a:t>
            </a:r>
          </a:p>
          <a:p>
            <a:pPr marL="0" indent="0">
              <a:buNone/>
            </a:pPr>
            <a:endParaRPr lang="en-US" sz="900" dirty="0"/>
          </a:p>
          <a:p>
            <a:r>
              <a:rPr lang="en-US" dirty="0"/>
              <a:t>Consider removing variables with high rates of missingness – if the variable is often missing, how useful would it truly to be to users of your model?</a:t>
            </a:r>
          </a:p>
          <a:p>
            <a:pPr marL="0" indent="0">
              <a:buNone/>
            </a:pPr>
            <a:endParaRPr lang="en-US" sz="900" dirty="0"/>
          </a:p>
          <a:p>
            <a:r>
              <a:rPr lang="en-US" dirty="0"/>
              <a:t>Could potentially use complete-case analysis (removing any observations missing any data) for MCAR situations but that could substantially reduce your sample size </a:t>
            </a:r>
          </a:p>
          <a:p>
            <a:pPr marL="0" indent="0">
              <a:buNone/>
            </a:pPr>
            <a:endParaRPr lang="en-US" sz="900" dirty="0"/>
          </a:p>
          <a:p>
            <a:r>
              <a:rPr lang="en-US" dirty="0"/>
              <a:t>Multiple imputation (MI) is a valid way to handle all types of missingness (MCAR, MAR, MNAR)</a:t>
            </a:r>
          </a:p>
          <a:p>
            <a:pPr lvl="1"/>
            <a:r>
              <a:rPr lang="en-US" dirty="0"/>
              <a:t>Variable selection becomes tricky with MI because we now have multiple slightly varied datasets that could lead to different selections</a:t>
            </a:r>
          </a:p>
        </p:txBody>
      </p:sp>
    </p:spTree>
    <p:extLst>
      <p:ext uri="{BB962C8B-B14F-4D97-AF65-F5344CB8AC3E}">
        <p14:creationId xmlns:p14="http://schemas.microsoft.com/office/powerpoint/2010/main" val="8472318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7D497-2441-7BFE-D8CF-10EF544964D7}"/>
              </a:ext>
            </a:extLst>
          </p:cNvPr>
          <p:cNvSpPr>
            <a:spLocks noGrp="1"/>
          </p:cNvSpPr>
          <p:nvPr>
            <p:ph type="title"/>
          </p:nvPr>
        </p:nvSpPr>
        <p:spPr/>
        <p:txBody>
          <a:bodyPr/>
          <a:lstStyle/>
          <a:p>
            <a:r>
              <a:rPr lang="en-US" dirty="0"/>
              <a:t>Missing Data (Multiple Imputation)</a:t>
            </a:r>
          </a:p>
        </p:txBody>
      </p:sp>
      <p:sp>
        <p:nvSpPr>
          <p:cNvPr id="3" name="Content Placeholder 2">
            <a:extLst>
              <a:ext uri="{FF2B5EF4-FFF2-40B4-BE49-F238E27FC236}">
                <a16:creationId xmlns:a16="http://schemas.microsoft.com/office/drawing/2014/main" id="{CE218DDD-F9EE-A71B-C795-F2888685DC18}"/>
              </a:ext>
            </a:extLst>
          </p:cNvPr>
          <p:cNvSpPr>
            <a:spLocks noGrp="1"/>
          </p:cNvSpPr>
          <p:nvPr>
            <p:ph idx="1"/>
          </p:nvPr>
        </p:nvSpPr>
        <p:spPr/>
        <p:txBody>
          <a:bodyPr>
            <a:normAutofit lnSpcReduction="10000"/>
          </a:bodyPr>
          <a:lstStyle/>
          <a:p>
            <a:pPr marL="0" indent="0">
              <a:buNone/>
            </a:pPr>
            <a:r>
              <a:rPr lang="en-US" dirty="0"/>
              <a:t>An extremely brief explanation of multiple imputation (MI):</a:t>
            </a:r>
          </a:p>
          <a:p>
            <a:r>
              <a:rPr lang="en-US" dirty="0"/>
              <a:t>MI is the process of filling in missing data by creating multiple datasets where the missing values are filled in with plausible data but the datasets vary from one another in a way that simulates the variety seen in real data </a:t>
            </a:r>
          </a:p>
          <a:p>
            <a:pPr marL="0" indent="0">
              <a:buNone/>
            </a:pPr>
            <a:endParaRPr lang="en-US" dirty="0"/>
          </a:p>
          <a:p>
            <a:pPr marL="0" indent="0">
              <a:buNone/>
            </a:pPr>
            <a:r>
              <a:rPr lang="en-US" dirty="0"/>
              <a:t>Steps (normally):</a:t>
            </a:r>
          </a:p>
          <a:p>
            <a:pPr marL="457200" indent="-457200">
              <a:buAutoNum type="arabicPeriod"/>
            </a:pPr>
            <a:r>
              <a:rPr lang="en-US" dirty="0"/>
              <a:t>Determine method for filling in datasets (FCS, MICE, etc.)</a:t>
            </a:r>
          </a:p>
          <a:p>
            <a:pPr marL="457200" indent="-457200">
              <a:buAutoNum type="arabicPeriod"/>
            </a:pPr>
            <a:r>
              <a:rPr lang="en-US" dirty="0"/>
              <a:t>Create 5-10 of the MI datasets </a:t>
            </a:r>
          </a:p>
          <a:p>
            <a:pPr marL="457200" indent="-457200">
              <a:buAutoNum type="arabicPeriod"/>
            </a:pPr>
            <a:r>
              <a:rPr lang="en-US" dirty="0"/>
              <a:t>Run the same model in each of the MI datasets</a:t>
            </a:r>
          </a:p>
          <a:p>
            <a:pPr marL="457200" indent="-457200">
              <a:buAutoNum type="arabicPeriod"/>
            </a:pPr>
            <a:r>
              <a:rPr lang="en-US" dirty="0"/>
              <a:t>Combine the coefficients through a method such as Rubin’s Rules to get a single, usable model with coefficients and confidence intervals</a:t>
            </a:r>
          </a:p>
        </p:txBody>
      </p:sp>
    </p:spTree>
    <p:extLst>
      <p:ext uri="{BB962C8B-B14F-4D97-AF65-F5344CB8AC3E}">
        <p14:creationId xmlns:p14="http://schemas.microsoft.com/office/powerpoint/2010/main" val="39327480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386B3-EAF8-FB3A-F82B-702BA465C380}"/>
              </a:ext>
            </a:extLst>
          </p:cNvPr>
          <p:cNvSpPr>
            <a:spLocks noGrp="1"/>
          </p:cNvSpPr>
          <p:nvPr>
            <p:ph type="title"/>
          </p:nvPr>
        </p:nvSpPr>
        <p:spPr/>
        <p:txBody>
          <a:bodyPr/>
          <a:lstStyle/>
          <a:p>
            <a:r>
              <a:rPr lang="en-US" dirty="0"/>
              <a:t>Missing Data</a:t>
            </a:r>
          </a:p>
        </p:txBody>
      </p:sp>
      <p:sp>
        <p:nvSpPr>
          <p:cNvPr id="3" name="Content Placeholder 2">
            <a:extLst>
              <a:ext uri="{FF2B5EF4-FFF2-40B4-BE49-F238E27FC236}">
                <a16:creationId xmlns:a16="http://schemas.microsoft.com/office/drawing/2014/main" id="{4E130AD0-29CF-35C2-3737-8775E94AD1A4}"/>
              </a:ext>
            </a:extLst>
          </p:cNvPr>
          <p:cNvSpPr>
            <a:spLocks noGrp="1"/>
          </p:cNvSpPr>
          <p:nvPr>
            <p:ph idx="1"/>
          </p:nvPr>
        </p:nvSpPr>
        <p:spPr/>
        <p:txBody>
          <a:bodyPr>
            <a:normAutofit/>
          </a:bodyPr>
          <a:lstStyle/>
          <a:p>
            <a:pPr marL="0" indent="0">
              <a:buNone/>
            </a:pPr>
            <a:r>
              <a:rPr lang="en-US" sz="2200" dirty="0"/>
              <a:t>RR still works for cases where you did not use software for variable selection</a:t>
            </a:r>
          </a:p>
          <a:p>
            <a:pPr marL="0" indent="0">
              <a:buNone/>
            </a:pPr>
            <a:endParaRPr lang="en-US" sz="800" dirty="0"/>
          </a:p>
          <a:p>
            <a:pPr marL="0" indent="0">
              <a:buNone/>
            </a:pPr>
            <a:r>
              <a:rPr lang="en-US" sz="2200" dirty="0"/>
              <a:t>Otherwise, the following options are available to you (based on work by Wood et al [link in notes]):</a:t>
            </a:r>
          </a:p>
        </p:txBody>
      </p:sp>
      <p:graphicFrame>
        <p:nvGraphicFramePr>
          <p:cNvPr id="4" name="Table 3">
            <a:extLst>
              <a:ext uri="{FF2B5EF4-FFF2-40B4-BE49-F238E27FC236}">
                <a16:creationId xmlns:a16="http://schemas.microsoft.com/office/drawing/2014/main" id="{4128F08F-7175-67B7-D406-BE86D93D232E}"/>
              </a:ext>
            </a:extLst>
          </p:cNvPr>
          <p:cNvGraphicFramePr>
            <a:graphicFrameLocks noGrp="1"/>
          </p:cNvGraphicFramePr>
          <p:nvPr>
            <p:extLst>
              <p:ext uri="{D42A27DB-BD31-4B8C-83A1-F6EECF244321}">
                <p14:modId xmlns:p14="http://schemas.microsoft.com/office/powerpoint/2010/main" val="1909435156"/>
              </p:ext>
            </p:extLst>
          </p:nvPr>
        </p:nvGraphicFramePr>
        <p:xfrm>
          <a:off x="381000" y="2895600"/>
          <a:ext cx="7924800" cy="346456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1663106759"/>
                    </a:ext>
                  </a:extLst>
                </a:gridCol>
                <a:gridCol w="762000">
                  <a:extLst>
                    <a:ext uri="{9D8B030D-6E8A-4147-A177-3AD203B41FA5}">
                      <a16:colId xmlns:a16="http://schemas.microsoft.com/office/drawing/2014/main" val="2807782503"/>
                    </a:ext>
                  </a:extLst>
                </a:gridCol>
                <a:gridCol w="5257800">
                  <a:extLst>
                    <a:ext uri="{9D8B030D-6E8A-4147-A177-3AD203B41FA5}">
                      <a16:colId xmlns:a16="http://schemas.microsoft.com/office/drawing/2014/main" val="1630354123"/>
                    </a:ext>
                  </a:extLst>
                </a:gridCol>
              </a:tblGrid>
              <a:tr h="370840">
                <a:tc>
                  <a:txBody>
                    <a:bodyPr/>
                    <a:lstStyle/>
                    <a:p>
                      <a:r>
                        <a:rPr lang="en-US" sz="1400" dirty="0"/>
                        <a:t>Type</a:t>
                      </a:r>
                    </a:p>
                  </a:txBody>
                  <a:tcPr/>
                </a:tc>
                <a:tc>
                  <a:txBody>
                    <a:bodyPr/>
                    <a:lstStyle/>
                    <a:p>
                      <a:r>
                        <a:rPr lang="en-US" sz="1400" dirty="0"/>
                        <a:t>Name</a:t>
                      </a:r>
                    </a:p>
                  </a:txBody>
                  <a:tcPr/>
                </a:tc>
                <a:tc>
                  <a:txBody>
                    <a:bodyPr/>
                    <a:lstStyle/>
                    <a:p>
                      <a:r>
                        <a:rPr lang="en-US" sz="1400" dirty="0"/>
                        <a:t>Description</a:t>
                      </a:r>
                    </a:p>
                  </a:txBody>
                  <a:tcPr/>
                </a:tc>
                <a:extLst>
                  <a:ext uri="{0D108BD9-81ED-4DB2-BD59-A6C34878D82A}">
                    <a16:rowId xmlns:a16="http://schemas.microsoft.com/office/drawing/2014/main" val="2125459310"/>
                  </a:ext>
                </a:extLst>
              </a:tr>
              <a:tr h="370840">
                <a:tc rowSpan="3">
                  <a:txBody>
                    <a:bodyPr/>
                    <a:lstStyle/>
                    <a:p>
                      <a:r>
                        <a:rPr lang="en-US" sz="1400" dirty="0"/>
                        <a:t>Separate imputations</a:t>
                      </a:r>
                    </a:p>
                  </a:txBody>
                  <a:tcPr/>
                </a:tc>
                <a:tc>
                  <a:txBody>
                    <a:bodyPr/>
                    <a:lstStyle/>
                    <a:p>
                      <a:r>
                        <a:rPr lang="en-US" sz="1400" dirty="0"/>
                        <a:t>S1</a:t>
                      </a:r>
                    </a:p>
                  </a:txBody>
                  <a:tcPr/>
                </a:tc>
                <a:tc>
                  <a:txBody>
                    <a:bodyPr/>
                    <a:lstStyle/>
                    <a:p>
                      <a:r>
                        <a:rPr lang="en-US" sz="1400" dirty="0"/>
                        <a:t>select predictors that appear in any model</a:t>
                      </a:r>
                    </a:p>
                  </a:txBody>
                  <a:tcPr/>
                </a:tc>
                <a:extLst>
                  <a:ext uri="{0D108BD9-81ED-4DB2-BD59-A6C34878D82A}">
                    <a16:rowId xmlns:a16="http://schemas.microsoft.com/office/drawing/2014/main" val="1070608206"/>
                  </a:ext>
                </a:extLst>
              </a:tr>
              <a:tr h="370840">
                <a:tc vMerge="1">
                  <a:txBody>
                    <a:bodyPr/>
                    <a:lstStyle/>
                    <a:p>
                      <a:endParaRPr lang="en-US" dirty="0"/>
                    </a:p>
                  </a:txBody>
                  <a:tcPr/>
                </a:tc>
                <a:tc>
                  <a:txBody>
                    <a:bodyPr/>
                    <a:lstStyle/>
                    <a:p>
                      <a:r>
                        <a:rPr lang="en-US" sz="1400" dirty="0"/>
                        <a:t>S2</a:t>
                      </a:r>
                    </a:p>
                  </a:txBody>
                  <a:tcPr/>
                </a:tc>
                <a:tc>
                  <a:txBody>
                    <a:bodyPr/>
                    <a:lstStyle/>
                    <a:p>
                      <a:r>
                        <a:rPr lang="en-US" sz="1400" dirty="0"/>
                        <a:t>select predictors that appear in at least half of the models</a:t>
                      </a:r>
                    </a:p>
                  </a:txBody>
                  <a:tcPr/>
                </a:tc>
                <a:extLst>
                  <a:ext uri="{0D108BD9-81ED-4DB2-BD59-A6C34878D82A}">
                    <a16:rowId xmlns:a16="http://schemas.microsoft.com/office/drawing/2014/main" val="412714010"/>
                  </a:ext>
                </a:extLst>
              </a:tr>
              <a:tr h="370840">
                <a:tc vMerge="1">
                  <a:txBody>
                    <a:bodyPr/>
                    <a:lstStyle/>
                    <a:p>
                      <a:endParaRPr lang="en-US" dirty="0"/>
                    </a:p>
                  </a:txBody>
                  <a:tcPr/>
                </a:tc>
                <a:tc>
                  <a:txBody>
                    <a:bodyPr/>
                    <a:lstStyle/>
                    <a:p>
                      <a:r>
                        <a:rPr lang="en-US" sz="1400" dirty="0"/>
                        <a:t>S3</a:t>
                      </a:r>
                    </a:p>
                  </a:txBody>
                  <a:tcPr/>
                </a:tc>
                <a:tc>
                  <a:txBody>
                    <a:bodyPr/>
                    <a:lstStyle/>
                    <a:p>
                      <a:r>
                        <a:rPr lang="en-US" sz="1400" dirty="0"/>
                        <a:t>select predictors that appear in all models</a:t>
                      </a:r>
                    </a:p>
                  </a:txBody>
                  <a:tcPr/>
                </a:tc>
                <a:extLst>
                  <a:ext uri="{0D108BD9-81ED-4DB2-BD59-A6C34878D82A}">
                    <a16:rowId xmlns:a16="http://schemas.microsoft.com/office/drawing/2014/main" val="377896758"/>
                  </a:ext>
                </a:extLst>
              </a:tr>
              <a:tr h="370840">
                <a:tc rowSpan="3">
                  <a:txBody>
                    <a:bodyPr/>
                    <a:lstStyle/>
                    <a:p>
                      <a:r>
                        <a:rPr lang="en-US" sz="1400" dirty="0"/>
                        <a:t>Stacked set with weighted regression</a:t>
                      </a:r>
                    </a:p>
                  </a:txBody>
                  <a:tcPr/>
                </a:tc>
                <a:tc>
                  <a:txBody>
                    <a:bodyPr/>
                    <a:lstStyle/>
                    <a:p>
                      <a:r>
                        <a:rPr lang="en-US" sz="1400" dirty="0"/>
                        <a:t>W1</a:t>
                      </a:r>
                    </a:p>
                  </a:txBody>
                  <a:tcPr/>
                </a:tc>
                <a:tc>
                  <a:txBody>
                    <a:bodyPr/>
                    <a:lstStyle/>
                    <a:p>
                      <a:r>
                        <a:rPr lang="en-US" sz="1400" i="1" dirty="0" err="1"/>
                        <a:t>w</a:t>
                      </a:r>
                      <a:r>
                        <a:rPr lang="en-US" sz="1400" i="1" baseline="-25000" dirty="0" err="1"/>
                        <a:t>i</a:t>
                      </a:r>
                      <a:r>
                        <a:rPr lang="en-US" sz="1400" i="1" dirty="0"/>
                        <a:t>=1/M</a:t>
                      </a:r>
                      <a:r>
                        <a:rPr lang="en-US" sz="1400" dirty="0"/>
                        <a:t>. These weights scale the log likelihood for the stacked data to the equivalent of a data set of length </a:t>
                      </a:r>
                      <a:r>
                        <a:rPr lang="en-US" sz="1400" i="1" dirty="0"/>
                        <a:t>n</a:t>
                      </a:r>
                      <a:r>
                        <a:rPr lang="en-US" sz="1400" dirty="0"/>
                        <a:t> but ignore the degree of missing information</a:t>
                      </a:r>
                    </a:p>
                  </a:txBody>
                  <a:tcPr/>
                </a:tc>
                <a:extLst>
                  <a:ext uri="{0D108BD9-81ED-4DB2-BD59-A6C34878D82A}">
                    <a16:rowId xmlns:a16="http://schemas.microsoft.com/office/drawing/2014/main" val="2027310912"/>
                  </a:ext>
                </a:extLst>
              </a:tr>
              <a:tr h="370840">
                <a:tc vMerge="1">
                  <a:txBody>
                    <a:bodyPr/>
                    <a:lstStyle/>
                    <a:p>
                      <a:endParaRPr lang="en-US" dirty="0"/>
                    </a:p>
                  </a:txBody>
                  <a:tcPr/>
                </a:tc>
                <a:tc>
                  <a:txBody>
                    <a:bodyPr/>
                    <a:lstStyle/>
                    <a:p>
                      <a:r>
                        <a:rPr lang="en-US" sz="1400" dirty="0"/>
                        <a:t>W2</a:t>
                      </a:r>
                    </a:p>
                  </a:txBody>
                  <a:tcPr/>
                </a:tc>
                <a:tc>
                  <a:txBody>
                    <a:bodyPr/>
                    <a:lstStyle/>
                    <a:p>
                      <a:r>
                        <a:rPr lang="en-US" sz="1400" i="1" dirty="0" err="1"/>
                        <a:t>w</a:t>
                      </a:r>
                      <a:r>
                        <a:rPr lang="en-US" sz="1400" i="1" baseline="-25000" dirty="0" err="1"/>
                        <a:t>i</a:t>
                      </a:r>
                      <a:r>
                        <a:rPr lang="en-US" sz="1400" i="1" dirty="0"/>
                        <a:t>=(1−f)/M </a:t>
                      </a:r>
                      <a:r>
                        <a:rPr lang="en-US" sz="1400" dirty="0"/>
                        <a:t>where </a:t>
                      </a:r>
                      <a:r>
                        <a:rPr lang="en-US" sz="1400" i="1" dirty="0"/>
                        <a:t>f</a:t>
                      </a:r>
                      <a:r>
                        <a:rPr lang="en-US" sz="1400" dirty="0"/>
                        <a:t>, the average fraction of missing data across all variables, is calculated as (total number of missing values across all variables) divided by </a:t>
                      </a:r>
                      <a:r>
                        <a:rPr lang="en-US" sz="1400" i="1" dirty="0" err="1"/>
                        <a:t>pn</a:t>
                      </a:r>
                      <a:endParaRPr lang="en-US" sz="1400" i="1" dirty="0"/>
                    </a:p>
                  </a:txBody>
                  <a:tcPr/>
                </a:tc>
                <a:extLst>
                  <a:ext uri="{0D108BD9-81ED-4DB2-BD59-A6C34878D82A}">
                    <a16:rowId xmlns:a16="http://schemas.microsoft.com/office/drawing/2014/main" val="4270695260"/>
                  </a:ext>
                </a:extLst>
              </a:tr>
              <a:tr h="370840">
                <a:tc vMerge="1">
                  <a:txBody>
                    <a:bodyPr/>
                    <a:lstStyle/>
                    <a:p>
                      <a:endParaRPr lang="en-US" dirty="0"/>
                    </a:p>
                  </a:txBody>
                  <a:tcPr/>
                </a:tc>
                <a:tc>
                  <a:txBody>
                    <a:bodyPr/>
                    <a:lstStyle/>
                    <a:p>
                      <a:r>
                        <a:rPr lang="en-US" sz="1400" dirty="0"/>
                        <a:t>W3</a:t>
                      </a:r>
                    </a:p>
                  </a:txBody>
                  <a:tcPr/>
                </a:tc>
                <a:tc>
                  <a:txBody>
                    <a:bodyPr/>
                    <a:lstStyle/>
                    <a:p>
                      <a:r>
                        <a:rPr lang="en-US" sz="1400" i="1" dirty="0" err="1"/>
                        <a:t>w</a:t>
                      </a:r>
                      <a:r>
                        <a:rPr lang="en-US" sz="1400" i="1" baseline="-25000" dirty="0" err="1"/>
                        <a:t>i</a:t>
                      </a:r>
                      <a:r>
                        <a:rPr lang="en-US" sz="1400" i="1" dirty="0"/>
                        <a:t>=(1−f</a:t>
                      </a:r>
                      <a:r>
                        <a:rPr lang="en-US" sz="1400" i="1" baseline="-25000" dirty="0"/>
                        <a:t>i</a:t>
                      </a:r>
                      <a:r>
                        <a:rPr lang="en-US" sz="1400" i="1" dirty="0"/>
                        <a:t>)/M </a:t>
                      </a:r>
                      <a:r>
                        <a:rPr lang="en-US" sz="1400" dirty="0"/>
                        <a:t>where </a:t>
                      </a:r>
                      <a:r>
                        <a:rPr lang="en-US" sz="1400" i="1" dirty="0"/>
                        <a:t>f</a:t>
                      </a:r>
                      <a:r>
                        <a:rPr lang="en-US" sz="1400" i="1" baseline="-25000" dirty="0"/>
                        <a:t>i</a:t>
                      </a:r>
                      <a:r>
                        <a:rPr lang="en-US" sz="1400" dirty="0"/>
                        <a:t>, the fraction of missing data for variable </a:t>
                      </a:r>
                      <a:r>
                        <a:rPr lang="en-US" sz="1400" i="1" dirty="0"/>
                        <a:t>X</a:t>
                      </a:r>
                      <a:r>
                        <a:rPr lang="en-US" sz="1400" i="1" baseline="-25000" dirty="0"/>
                        <a:t>i</a:t>
                      </a:r>
                      <a:r>
                        <a:rPr lang="en-US" sz="1400" dirty="0"/>
                        <a:t>, is calculated as (number of missing values for variable </a:t>
                      </a:r>
                      <a:r>
                        <a:rPr lang="en-US" sz="1400" i="1" dirty="0"/>
                        <a:t>X</a:t>
                      </a:r>
                      <a:r>
                        <a:rPr lang="en-US" sz="1400" i="1" baseline="-25000" dirty="0"/>
                        <a:t>i</a:t>
                      </a:r>
                      <a:r>
                        <a:rPr lang="en-US" sz="1400" dirty="0"/>
                        <a:t>) divided by </a:t>
                      </a:r>
                      <a:r>
                        <a:rPr lang="en-US" sz="1400" i="1" dirty="0"/>
                        <a:t>n</a:t>
                      </a:r>
                    </a:p>
                  </a:txBody>
                  <a:tcPr/>
                </a:tc>
                <a:extLst>
                  <a:ext uri="{0D108BD9-81ED-4DB2-BD59-A6C34878D82A}">
                    <a16:rowId xmlns:a16="http://schemas.microsoft.com/office/drawing/2014/main" val="1727053131"/>
                  </a:ext>
                </a:extLst>
              </a:tr>
            </a:tbl>
          </a:graphicData>
        </a:graphic>
      </p:graphicFrame>
      <p:sp>
        <p:nvSpPr>
          <p:cNvPr id="5" name="TextBox 4">
            <a:extLst>
              <a:ext uri="{FF2B5EF4-FFF2-40B4-BE49-F238E27FC236}">
                <a16:creationId xmlns:a16="http://schemas.microsoft.com/office/drawing/2014/main" id="{FCDC11CB-3DD5-1EA3-2936-8922B64E5075}"/>
              </a:ext>
            </a:extLst>
          </p:cNvPr>
          <p:cNvSpPr txBox="1"/>
          <p:nvPr/>
        </p:nvSpPr>
        <p:spPr>
          <a:xfrm>
            <a:off x="367075" y="6377449"/>
            <a:ext cx="7315200" cy="307777"/>
          </a:xfrm>
          <a:prstGeom prst="rect">
            <a:avLst/>
          </a:prstGeom>
          <a:noFill/>
        </p:spPr>
        <p:txBody>
          <a:bodyPr wrap="square" rtlCol="0">
            <a:spAutoFit/>
          </a:bodyPr>
          <a:lstStyle/>
          <a:p>
            <a:r>
              <a:rPr lang="en-US" sz="1400" i="1" dirty="0"/>
              <a:t>M</a:t>
            </a:r>
            <a:r>
              <a:rPr lang="en-US" sz="1400" dirty="0"/>
              <a:t>=number of MI sets, </a:t>
            </a:r>
            <a:r>
              <a:rPr lang="en-US" sz="1400" i="1" dirty="0"/>
              <a:t>n</a:t>
            </a:r>
            <a:r>
              <a:rPr lang="en-US" sz="1400" dirty="0"/>
              <a:t>=number of individuals, </a:t>
            </a:r>
            <a:r>
              <a:rPr lang="en-US" sz="1400" i="1" dirty="0"/>
              <a:t>p</a:t>
            </a:r>
            <a:r>
              <a:rPr lang="en-US" sz="1400" dirty="0"/>
              <a:t>=number of predictors/variables</a:t>
            </a:r>
          </a:p>
        </p:txBody>
      </p:sp>
    </p:spTree>
    <p:extLst>
      <p:ext uri="{BB962C8B-B14F-4D97-AF65-F5344CB8AC3E}">
        <p14:creationId xmlns:p14="http://schemas.microsoft.com/office/powerpoint/2010/main" val="41144503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63746-D30E-8D6D-5D32-24609BC61097}"/>
              </a:ext>
            </a:extLst>
          </p:cNvPr>
          <p:cNvSpPr>
            <a:spLocks noGrp="1"/>
          </p:cNvSpPr>
          <p:nvPr>
            <p:ph type="title"/>
          </p:nvPr>
        </p:nvSpPr>
        <p:spPr/>
        <p:txBody>
          <a:bodyPr/>
          <a:lstStyle/>
          <a:p>
            <a:r>
              <a:rPr lang="en-US" dirty="0"/>
              <a:t>Collinearity</a:t>
            </a:r>
          </a:p>
        </p:txBody>
      </p:sp>
      <p:sp>
        <p:nvSpPr>
          <p:cNvPr id="3" name="Content Placeholder 2">
            <a:extLst>
              <a:ext uri="{FF2B5EF4-FFF2-40B4-BE49-F238E27FC236}">
                <a16:creationId xmlns:a16="http://schemas.microsoft.com/office/drawing/2014/main" id="{DFA48D78-614E-F26D-415E-D27DADCBFD1C}"/>
              </a:ext>
            </a:extLst>
          </p:cNvPr>
          <p:cNvSpPr>
            <a:spLocks noGrp="1"/>
          </p:cNvSpPr>
          <p:nvPr>
            <p:ph idx="1"/>
          </p:nvPr>
        </p:nvSpPr>
        <p:spPr>
          <a:xfrm>
            <a:off x="457200" y="1295400"/>
            <a:ext cx="8229600" cy="5486400"/>
          </a:xfrm>
        </p:spPr>
        <p:txBody>
          <a:bodyPr>
            <a:normAutofit fontScale="70000" lnSpcReduction="20000"/>
          </a:bodyPr>
          <a:lstStyle/>
          <a:p>
            <a:pPr marL="0" indent="0">
              <a:buNone/>
            </a:pPr>
            <a:r>
              <a:rPr lang="en-US" sz="2700" dirty="0"/>
              <a:t>Collinearity is the correlation or linear relationship between two or more variables in a regression model</a:t>
            </a:r>
          </a:p>
          <a:p>
            <a:r>
              <a:rPr lang="en-US" sz="2700" dirty="0"/>
              <a:t>This is problematic for inference and hypothesis testing due to the instability of the estimates and inflated standard errors</a:t>
            </a:r>
          </a:p>
          <a:p>
            <a:pPr marL="0" indent="0">
              <a:buNone/>
            </a:pPr>
            <a:endParaRPr lang="en-US" sz="1100" dirty="0"/>
          </a:p>
          <a:p>
            <a:pPr marL="0" indent="0">
              <a:buNone/>
            </a:pPr>
            <a:r>
              <a:rPr lang="en-US" sz="2700" dirty="0"/>
              <a:t>However, we are less concerned about it with prediction modeling* </a:t>
            </a:r>
          </a:p>
          <a:p>
            <a:r>
              <a:rPr lang="en-US" sz="2700" dirty="0"/>
              <a:t>We are more concerned with the predicted probability than the influence of the predictor itself</a:t>
            </a:r>
          </a:p>
          <a:p>
            <a:r>
              <a:rPr lang="en-US" sz="2700" dirty="0"/>
              <a:t>Some variable selection methods directly handle collinearity</a:t>
            </a:r>
          </a:p>
          <a:p>
            <a:r>
              <a:rPr lang="en-US" sz="2700" dirty="0"/>
              <a:t>Don’t forget about good old factor analysis </a:t>
            </a:r>
          </a:p>
          <a:p>
            <a:pPr marL="0" indent="0">
              <a:buNone/>
            </a:pPr>
            <a:endParaRPr lang="en-US" sz="1100" dirty="0"/>
          </a:p>
          <a:p>
            <a:pPr marL="0" indent="0">
              <a:buNone/>
            </a:pPr>
            <a:r>
              <a:rPr lang="en-US" sz="2700" dirty="0"/>
              <a:t>An example:</a:t>
            </a:r>
          </a:p>
          <a:p>
            <a:r>
              <a:rPr lang="en-US" sz="2700" dirty="0"/>
              <a:t>You want to predict shirt size so you collect information on torso length and arm length. Torso length and arm length are typically correlated. </a:t>
            </a:r>
          </a:p>
          <a:p>
            <a:r>
              <a:rPr lang="en-US" sz="2700" dirty="0"/>
              <a:t>By including them both, the model may incorrectly assign a coefficient of 0.5 to arm length and 0.1 to torso length (when it should have been the opposite or some other, equal combination)</a:t>
            </a:r>
          </a:p>
          <a:p>
            <a:r>
              <a:rPr lang="en-US" sz="2700" dirty="0"/>
              <a:t>Does it matter for us if the predicted probability is still correct? </a:t>
            </a:r>
          </a:p>
          <a:p>
            <a:pPr marL="0" indent="0">
              <a:buNone/>
            </a:pPr>
            <a:endParaRPr lang="en-US" dirty="0"/>
          </a:p>
          <a:p>
            <a:pPr marL="0" indent="0">
              <a:buNone/>
            </a:pPr>
            <a:r>
              <a:rPr lang="en-US" sz="1800" dirty="0"/>
              <a:t>*If the correlation between variables seen in your dataset is not true to the other populations your model is applied to, then it is a bigger concern </a:t>
            </a:r>
          </a:p>
        </p:txBody>
      </p:sp>
    </p:spTree>
    <p:extLst>
      <p:ext uri="{BB962C8B-B14F-4D97-AF65-F5344CB8AC3E}">
        <p14:creationId xmlns:p14="http://schemas.microsoft.com/office/powerpoint/2010/main" val="28339263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FF2A-3CE2-A260-15DF-D82CD7C6A5B4}"/>
              </a:ext>
            </a:extLst>
          </p:cNvPr>
          <p:cNvSpPr>
            <a:spLocks noGrp="1"/>
          </p:cNvSpPr>
          <p:nvPr>
            <p:ph type="title"/>
          </p:nvPr>
        </p:nvSpPr>
        <p:spPr/>
        <p:txBody>
          <a:bodyPr/>
          <a:lstStyle/>
          <a:p>
            <a:r>
              <a:rPr lang="en-US" dirty="0"/>
              <a:t>Things to Keep in Mind</a:t>
            </a:r>
          </a:p>
        </p:txBody>
      </p:sp>
      <p:sp>
        <p:nvSpPr>
          <p:cNvPr id="3" name="Content Placeholder 2">
            <a:extLst>
              <a:ext uri="{FF2B5EF4-FFF2-40B4-BE49-F238E27FC236}">
                <a16:creationId xmlns:a16="http://schemas.microsoft.com/office/drawing/2014/main" id="{0D965E2E-AF38-980B-7F0A-E2B682194E58}"/>
              </a:ext>
            </a:extLst>
          </p:cNvPr>
          <p:cNvSpPr>
            <a:spLocks noGrp="1"/>
          </p:cNvSpPr>
          <p:nvPr>
            <p:ph idx="1"/>
          </p:nvPr>
        </p:nvSpPr>
        <p:spPr/>
        <p:txBody>
          <a:bodyPr>
            <a:normAutofit fontScale="85000" lnSpcReduction="10000"/>
          </a:bodyPr>
          <a:lstStyle/>
          <a:p>
            <a:r>
              <a:rPr lang="en-US" dirty="0"/>
              <a:t>With any modeling, consider the bias of your collected variables</a:t>
            </a:r>
          </a:p>
          <a:p>
            <a:pPr lvl="1"/>
            <a:r>
              <a:rPr lang="en-US" dirty="0"/>
              <a:t>Bad input=bad output </a:t>
            </a:r>
          </a:p>
          <a:p>
            <a:pPr marL="457200" lvl="1" indent="0">
              <a:buNone/>
            </a:pPr>
            <a:endParaRPr lang="en-US" sz="900" dirty="0"/>
          </a:p>
          <a:p>
            <a:r>
              <a:rPr lang="en-US" dirty="0"/>
              <a:t>It is common practice to have an “other” level for categorical variables</a:t>
            </a:r>
          </a:p>
          <a:p>
            <a:pPr lvl="1"/>
            <a:r>
              <a:rPr lang="en-US" dirty="0"/>
              <a:t>I.e. White, Black, Other for race </a:t>
            </a:r>
          </a:p>
          <a:p>
            <a:pPr lvl="1"/>
            <a:r>
              <a:rPr lang="en-US" dirty="0"/>
              <a:t>It is possible for the “other” variable to be selected in variable selection so be prepared to define and defend what “other” means</a:t>
            </a:r>
          </a:p>
          <a:p>
            <a:pPr marL="457200" lvl="1" indent="0">
              <a:buNone/>
            </a:pPr>
            <a:endParaRPr lang="en-US" sz="900" dirty="0"/>
          </a:p>
          <a:p>
            <a:r>
              <a:rPr lang="en-US" dirty="0"/>
              <a:t>As William Baumol (1992) observes, “</a:t>
            </a:r>
            <a:r>
              <a:rPr lang="en-US" b="1" u="sng" dirty="0"/>
              <a:t>A well-designed model is</a:t>
            </a:r>
            <a:r>
              <a:rPr lang="en-US" dirty="0"/>
              <a:t>, after all, a judiciously chosen set of lies, or perhaps more accurately put, </a:t>
            </a:r>
            <a:r>
              <a:rPr lang="en-US" b="1" u="sng" dirty="0"/>
              <a:t>partial truths about reality</a:t>
            </a:r>
            <a:r>
              <a:rPr lang="en-US" dirty="0"/>
              <a:t>, which have been chosen so as to permit us to reason more effectively about some issue than we otherwise could. </a:t>
            </a:r>
            <a:r>
              <a:rPr lang="en-US" b="1" u="sng" dirty="0"/>
              <a:t>The model must be an oversimplification if it is to be tractable analytically</a:t>
            </a:r>
            <a:r>
              <a:rPr lang="en-US" dirty="0"/>
              <a:t>. </a:t>
            </a:r>
            <a:r>
              <a:rPr lang="en-US" b="1" u="sng" dirty="0"/>
              <a:t>Optimality model constructions must be based on the trade-off between </a:t>
            </a:r>
            <a:r>
              <a:rPr lang="en-US" dirty="0"/>
              <a:t>these two desiderata—</a:t>
            </a:r>
            <a:r>
              <a:rPr lang="en-US" b="1" u="sng" dirty="0"/>
              <a:t>accuracy of representation of reality and usability in analysis.</a:t>
            </a:r>
            <a:r>
              <a:rPr lang="en-US" dirty="0"/>
              <a:t>”</a:t>
            </a:r>
          </a:p>
        </p:txBody>
      </p:sp>
    </p:spTree>
    <p:extLst>
      <p:ext uri="{BB962C8B-B14F-4D97-AF65-F5344CB8AC3E}">
        <p14:creationId xmlns:p14="http://schemas.microsoft.com/office/powerpoint/2010/main" val="25426386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A901D-3A56-2C9B-FD06-6B12939A8EED}"/>
              </a:ext>
            </a:extLst>
          </p:cNvPr>
          <p:cNvSpPr>
            <a:spLocks noGrp="1"/>
          </p:cNvSpPr>
          <p:nvPr>
            <p:ph type="ctrTitle"/>
          </p:nvPr>
        </p:nvSpPr>
        <p:spPr/>
        <p:txBody>
          <a:bodyPr>
            <a:normAutofit/>
          </a:bodyPr>
          <a:lstStyle/>
          <a:p>
            <a:r>
              <a:rPr lang="en-US" sz="3200" dirty="0"/>
              <a:t>Questions? Let’s discuss!</a:t>
            </a:r>
          </a:p>
        </p:txBody>
      </p:sp>
      <p:sp>
        <p:nvSpPr>
          <p:cNvPr id="3" name="Subtitle 2">
            <a:extLst>
              <a:ext uri="{FF2B5EF4-FFF2-40B4-BE49-F238E27FC236}">
                <a16:creationId xmlns:a16="http://schemas.microsoft.com/office/drawing/2014/main" id="{803AFAB7-4E07-6C44-3A92-02097B70A929}"/>
              </a:ext>
            </a:extLst>
          </p:cNvPr>
          <p:cNvSpPr>
            <a:spLocks noGrp="1"/>
          </p:cNvSpPr>
          <p:nvPr>
            <p:ph type="subTitle" idx="1"/>
          </p:nvPr>
        </p:nvSpPr>
        <p:spPr/>
        <p:txBody>
          <a:bodyPr/>
          <a:lstStyle/>
          <a:p>
            <a:r>
              <a:rPr lang="en-US" b="0" dirty="0"/>
              <a:t>Contact info: Adrianna Westbrook at alwestb@emory.edu</a:t>
            </a:r>
          </a:p>
        </p:txBody>
      </p:sp>
      <p:sp>
        <p:nvSpPr>
          <p:cNvPr id="5" name="TextBox 4">
            <a:extLst>
              <a:ext uri="{FF2B5EF4-FFF2-40B4-BE49-F238E27FC236}">
                <a16:creationId xmlns:a16="http://schemas.microsoft.com/office/drawing/2014/main" id="{288579DB-FD0D-0A2E-47AC-67431B3777F8}"/>
              </a:ext>
            </a:extLst>
          </p:cNvPr>
          <p:cNvSpPr txBox="1"/>
          <p:nvPr/>
        </p:nvSpPr>
        <p:spPr>
          <a:xfrm>
            <a:off x="5591175" y="4933950"/>
            <a:ext cx="4572000" cy="369332"/>
          </a:xfrm>
          <a:prstGeom prst="rect">
            <a:avLst/>
          </a:prstGeom>
          <a:noFill/>
        </p:spPr>
        <p:txBody>
          <a:bodyPr wrap="square">
            <a:spAutoFit/>
          </a:bodyPr>
          <a:lstStyle/>
          <a:p>
            <a:r>
              <a:rPr lang="en-US" dirty="0"/>
              <a:t>http://tinyurl.com/nolacsp24</a:t>
            </a:r>
          </a:p>
        </p:txBody>
      </p:sp>
      <p:sp>
        <p:nvSpPr>
          <p:cNvPr id="8" name="Subtitle 2">
            <a:extLst>
              <a:ext uri="{FF2B5EF4-FFF2-40B4-BE49-F238E27FC236}">
                <a16:creationId xmlns:a16="http://schemas.microsoft.com/office/drawing/2014/main" id="{DAED030F-4A13-A24D-0B1F-86F32DD63272}"/>
              </a:ext>
            </a:extLst>
          </p:cNvPr>
          <p:cNvSpPr txBox="1">
            <a:spLocks/>
          </p:cNvSpPr>
          <p:nvPr/>
        </p:nvSpPr>
        <p:spPr bwMode="auto">
          <a:xfrm>
            <a:off x="562461" y="4933950"/>
            <a:ext cx="2895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lvl1pPr marL="0" indent="0" algn="l" rtl="0" eaLnBrk="0" fontAlgn="base" hangingPunct="0">
              <a:spcBef>
                <a:spcPct val="20000"/>
              </a:spcBef>
              <a:spcAft>
                <a:spcPct val="0"/>
              </a:spcAft>
              <a:buClr>
                <a:srgbClr val="00A94F"/>
              </a:buClr>
              <a:buFont typeface="Arial" panose="020B0604020202020204" pitchFamily="34" charset="0"/>
              <a:buNone/>
              <a:defRPr sz="2400" b="1" kern="1200">
                <a:solidFill>
                  <a:srgbClr val="000000"/>
                </a:solidFill>
                <a:latin typeface="+mn-lt"/>
                <a:ea typeface="MS PGothic" panose="020B0600070205080204" pitchFamily="34" charset="-128"/>
                <a:cs typeface="ＭＳ Ｐゴシック" charset="0"/>
              </a:defRPr>
            </a:lvl1pPr>
            <a:lvl2pPr marL="457200" indent="0" algn="ctr" rtl="0" eaLnBrk="0" fontAlgn="base" hangingPunct="0">
              <a:spcBef>
                <a:spcPct val="20000"/>
              </a:spcBef>
              <a:spcAft>
                <a:spcPct val="0"/>
              </a:spcAft>
              <a:buClr>
                <a:srgbClr val="00A94F"/>
              </a:buClr>
              <a:buFont typeface="Arial" panose="020B0604020202020204" pitchFamily="34" charset="0"/>
              <a:buNone/>
              <a:defRPr sz="2400" kern="1200">
                <a:solidFill>
                  <a:schemeClr val="tx1">
                    <a:tint val="75000"/>
                  </a:schemeClr>
                </a:solidFill>
                <a:latin typeface="+mn-lt"/>
                <a:ea typeface="MS PGothic" panose="020B0600070205080204" pitchFamily="34" charset="-128"/>
                <a:cs typeface="+mn-cs"/>
              </a:defRPr>
            </a:lvl2pPr>
            <a:lvl3pPr marL="914400" indent="0" algn="ctr" rtl="0" eaLnBrk="0" fontAlgn="base" hangingPunct="0">
              <a:spcBef>
                <a:spcPct val="20000"/>
              </a:spcBef>
              <a:spcAft>
                <a:spcPct val="0"/>
              </a:spcAft>
              <a:buClr>
                <a:srgbClr val="00A94F"/>
              </a:buClr>
              <a:buFont typeface="Arial" panose="020B0604020202020204" pitchFamily="34" charset="0"/>
              <a:buNone/>
              <a:defRPr sz="2400" kern="1200">
                <a:solidFill>
                  <a:schemeClr val="tx1">
                    <a:tint val="75000"/>
                  </a:schemeClr>
                </a:solidFill>
                <a:latin typeface="+mn-lt"/>
                <a:ea typeface="MS PGothic" panose="020B0600070205080204" pitchFamily="34" charset="-128"/>
                <a:cs typeface="+mn-cs"/>
              </a:defRPr>
            </a:lvl3pPr>
            <a:lvl4pPr marL="1371600" indent="0" algn="ctr" rtl="0" eaLnBrk="0" fontAlgn="base" hangingPunct="0">
              <a:spcBef>
                <a:spcPct val="20000"/>
              </a:spcBef>
              <a:spcAft>
                <a:spcPct val="0"/>
              </a:spcAft>
              <a:buClr>
                <a:srgbClr val="00A94F"/>
              </a:buClr>
              <a:buFont typeface="Arial" panose="020B0604020202020204" pitchFamily="34" charset="0"/>
              <a:buNone/>
              <a:defRPr sz="2400" kern="1200">
                <a:solidFill>
                  <a:schemeClr val="tx1">
                    <a:tint val="75000"/>
                  </a:schemeClr>
                </a:solidFill>
                <a:latin typeface="+mn-lt"/>
                <a:ea typeface="MS PGothic" panose="020B0600070205080204" pitchFamily="34" charset="-128"/>
                <a:cs typeface="+mn-cs"/>
              </a:defRPr>
            </a:lvl4pPr>
            <a:lvl5pPr marL="1828800" indent="0" algn="ctr" rtl="0" eaLnBrk="0" fontAlgn="base" hangingPunct="0">
              <a:spcBef>
                <a:spcPct val="20000"/>
              </a:spcBef>
              <a:spcAft>
                <a:spcPct val="0"/>
              </a:spcAft>
              <a:buClr>
                <a:srgbClr val="00A94F"/>
              </a:buClr>
              <a:buFont typeface="Arial" panose="020B0604020202020204" pitchFamily="34" charset="0"/>
              <a:buNone/>
              <a:defRPr sz="2400" kern="1200">
                <a:solidFill>
                  <a:schemeClr val="tx1">
                    <a:tint val="75000"/>
                  </a:schemeClr>
                </a:solidFill>
                <a:latin typeface="+mn-lt"/>
                <a:ea typeface="MS PGothic" panose="020B0600070205080204" pitchFamily="34" charset="-128"/>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b="0" dirty="0"/>
              <a:t>I would greatly appreciate your feedback!</a:t>
            </a:r>
          </a:p>
        </p:txBody>
      </p:sp>
      <p:pic>
        <p:nvPicPr>
          <p:cNvPr id="10" name="Picture 9" descr="People celebrating">
            <a:extLst>
              <a:ext uri="{FF2B5EF4-FFF2-40B4-BE49-F238E27FC236}">
                <a16:creationId xmlns:a16="http://schemas.microsoft.com/office/drawing/2014/main" id="{9C1FCD70-73F4-107A-AC77-E76E87BC9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990600"/>
            <a:ext cx="2790030" cy="1860020"/>
          </a:xfrm>
          <a:prstGeom prst="rect">
            <a:avLst/>
          </a:prstGeom>
        </p:spPr>
      </p:pic>
      <p:pic>
        <p:nvPicPr>
          <p:cNvPr id="16" name="Picture 15" descr="Business people giving thumbs up">
            <a:extLst>
              <a:ext uri="{FF2B5EF4-FFF2-40B4-BE49-F238E27FC236}">
                <a16:creationId xmlns:a16="http://schemas.microsoft.com/office/drawing/2014/main" id="{EF6603C6-3596-95B4-86AC-AAB5AD2AB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540" y="990600"/>
            <a:ext cx="2903781" cy="1860020"/>
          </a:xfrm>
          <a:prstGeom prst="rect">
            <a:avLst/>
          </a:prstGeom>
        </p:spPr>
      </p:pic>
      <p:pic>
        <p:nvPicPr>
          <p:cNvPr id="12" name="Picture 11" descr="People celebrating">
            <a:extLst>
              <a:ext uri="{FF2B5EF4-FFF2-40B4-BE49-F238E27FC236}">
                <a16:creationId xmlns:a16="http://schemas.microsoft.com/office/drawing/2014/main" id="{F872047C-CD83-C317-3D6D-C452A4F16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8334" y="127255"/>
            <a:ext cx="3147332" cy="2094977"/>
          </a:xfrm>
          <a:prstGeom prst="rect">
            <a:avLst/>
          </a:prstGeom>
        </p:spPr>
      </p:pic>
      <p:pic>
        <p:nvPicPr>
          <p:cNvPr id="6" name="Picture 5" descr="A qr code on a white background&#10;&#10;Description automatically generated">
            <a:extLst>
              <a:ext uri="{FF2B5EF4-FFF2-40B4-BE49-F238E27FC236}">
                <a16:creationId xmlns:a16="http://schemas.microsoft.com/office/drawing/2014/main" id="{441D25D1-10F7-E0D2-1C49-913B671B4D50}"/>
              </a:ext>
            </a:extLst>
          </p:cNvPr>
          <p:cNvPicPr>
            <a:picLocks noChangeAspect="1"/>
          </p:cNvPicPr>
          <p:nvPr/>
        </p:nvPicPr>
        <p:blipFill rotWithShape="1">
          <a:blip r:embed="rId5">
            <a:extLst>
              <a:ext uri="{28A0092B-C50C-407E-A947-70E740481C1C}">
                <a14:useLocalDpi xmlns:a14="http://schemas.microsoft.com/office/drawing/2010/main" val="0"/>
              </a:ext>
            </a:extLst>
          </a:blip>
          <a:srcRect l="29707" t="28889" r="30000" b="29359"/>
          <a:stretch/>
        </p:blipFill>
        <p:spPr>
          <a:xfrm>
            <a:off x="3562078" y="4225402"/>
            <a:ext cx="1771922" cy="1836081"/>
          </a:xfrm>
          <a:prstGeom prst="rect">
            <a:avLst/>
          </a:prstGeom>
        </p:spPr>
      </p:pic>
    </p:spTree>
    <p:extLst>
      <p:ext uri="{BB962C8B-B14F-4D97-AF65-F5344CB8AC3E}">
        <p14:creationId xmlns:p14="http://schemas.microsoft.com/office/powerpoint/2010/main" val="3657832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1342B-A894-57E9-3A4B-ED57B522E600}"/>
              </a:ext>
            </a:extLst>
          </p:cNvPr>
          <p:cNvSpPr>
            <a:spLocks noGrp="1"/>
          </p:cNvSpPr>
          <p:nvPr>
            <p:ph type="title"/>
          </p:nvPr>
        </p:nvSpPr>
        <p:spPr/>
        <p:txBody>
          <a:bodyPr/>
          <a:lstStyle/>
          <a:p>
            <a:r>
              <a:rPr lang="en-US" dirty="0"/>
              <a:t>Prediction Models &amp; Algorithms</a:t>
            </a:r>
          </a:p>
        </p:txBody>
      </p:sp>
      <p:sp>
        <p:nvSpPr>
          <p:cNvPr id="3" name="Content Placeholder 2">
            <a:extLst>
              <a:ext uri="{FF2B5EF4-FFF2-40B4-BE49-F238E27FC236}">
                <a16:creationId xmlns:a16="http://schemas.microsoft.com/office/drawing/2014/main" id="{08DED9F7-86E0-DC10-FB6A-E0A3701EF3A6}"/>
              </a:ext>
            </a:extLst>
          </p:cNvPr>
          <p:cNvSpPr>
            <a:spLocks noGrp="1"/>
          </p:cNvSpPr>
          <p:nvPr>
            <p:ph idx="1"/>
          </p:nvPr>
        </p:nvSpPr>
        <p:spPr/>
        <p:txBody>
          <a:bodyPr>
            <a:normAutofit/>
          </a:bodyPr>
          <a:lstStyle/>
          <a:p>
            <a:pPr marL="0" indent="0">
              <a:buNone/>
            </a:pPr>
            <a:r>
              <a:rPr lang="en-US" dirty="0"/>
              <a:t>Classification:</a:t>
            </a:r>
          </a:p>
          <a:p>
            <a:r>
              <a:rPr lang="en-US" dirty="0"/>
              <a:t>Logistic regression – </a:t>
            </a:r>
            <a:r>
              <a:rPr lang="en-US" i="1" dirty="0"/>
              <a:t>the focus of this presentation</a:t>
            </a:r>
          </a:p>
          <a:p>
            <a:r>
              <a:rPr lang="en-US" dirty="0"/>
              <a:t>Decision trees</a:t>
            </a:r>
          </a:p>
          <a:p>
            <a:r>
              <a:rPr lang="en-US" dirty="0"/>
              <a:t>Random forest</a:t>
            </a:r>
          </a:p>
          <a:p>
            <a:r>
              <a:rPr lang="en-US" dirty="0"/>
              <a:t>Neural networks</a:t>
            </a:r>
          </a:p>
          <a:p>
            <a:pPr marL="0" indent="0">
              <a:buNone/>
            </a:pPr>
            <a:endParaRPr lang="en-US" dirty="0"/>
          </a:p>
          <a:p>
            <a:pPr marL="0" indent="0">
              <a:buNone/>
            </a:pPr>
            <a:r>
              <a:rPr lang="en-US" dirty="0"/>
              <a:t>Other outcomes:</a:t>
            </a:r>
          </a:p>
          <a:p>
            <a:r>
              <a:rPr lang="en-US" dirty="0"/>
              <a:t>Continuous outcomes models</a:t>
            </a:r>
          </a:p>
          <a:p>
            <a:r>
              <a:rPr lang="en-US" dirty="0"/>
              <a:t>Clustering models</a:t>
            </a:r>
          </a:p>
          <a:p>
            <a:r>
              <a:rPr lang="en-US" dirty="0"/>
              <a:t>Outliers models</a:t>
            </a:r>
          </a:p>
          <a:p>
            <a:r>
              <a:rPr lang="en-US" dirty="0"/>
              <a:t>Time series models</a:t>
            </a:r>
          </a:p>
        </p:txBody>
      </p:sp>
    </p:spTree>
    <p:extLst>
      <p:ext uri="{BB962C8B-B14F-4D97-AF65-F5344CB8AC3E}">
        <p14:creationId xmlns:p14="http://schemas.microsoft.com/office/powerpoint/2010/main" val="2891888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77D83-59C1-347A-833B-B532DBA4DA0D}"/>
              </a:ext>
            </a:extLst>
          </p:cNvPr>
          <p:cNvSpPr>
            <a:spLocks noGrp="1"/>
          </p:cNvSpPr>
          <p:nvPr>
            <p:ph type="title"/>
          </p:nvPr>
        </p:nvSpPr>
        <p:spPr/>
        <p:txBody>
          <a:bodyPr/>
          <a:lstStyle/>
          <a:p>
            <a:r>
              <a:rPr lang="en-US" dirty="0"/>
              <a:t>Uses for Prediction Models</a:t>
            </a:r>
          </a:p>
        </p:txBody>
      </p:sp>
      <p:sp>
        <p:nvSpPr>
          <p:cNvPr id="3" name="Content Placeholder 2">
            <a:extLst>
              <a:ext uri="{FF2B5EF4-FFF2-40B4-BE49-F238E27FC236}">
                <a16:creationId xmlns:a16="http://schemas.microsoft.com/office/drawing/2014/main" id="{3738D883-666B-E4B0-BC99-073E4BFF6E81}"/>
              </a:ext>
            </a:extLst>
          </p:cNvPr>
          <p:cNvSpPr>
            <a:spLocks noGrp="1"/>
          </p:cNvSpPr>
          <p:nvPr>
            <p:ph idx="1"/>
          </p:nvPr>
        </p:nvSpPr>
        <p:spPr/>
        <p:txBody>
          <a:bodyPr>
            <a:normAutofit lnSpcReduction="10000"/>
          </a:bodyPr>
          <a:lstStyle/>
          <a:p>
            <a:r>
              <a:rPr lang="en-US" dirty="0"/>
              <a:t>Healthcare sector</a:t>
            </a:r>
          </a:p>
          <a:p>
            <a:pPr lvl="1"/>
            <a:r>
              <a:rPr lang="en-US" dirty="0"/>
              <a:t>Patient outcomes: mortality, disease reoccurrence</a:t>
            </a:r>
          </a:p>
          <a:p>
            <a:pPr lvl="1"/>
            <a:r>
              <a:rPr lang="en-US" dirty="0"/>
              <a:t>Resource usage: ER visits, ICU bed shortage</a:t>
            </a:r>
          </a:p>
          <a:p>
            <a:r>
              <a:rPr lang="en-US" dirty="0"/>
              <a:t>Financial sector</a:t>
            </a:r>
          </a:p>
          <a:p>
            <a:pPr lvl="1"/>
            <a:r>
              <a:rPr lang="en-US" dirty="0"/>
              <a:t>Risk assessment: loan repayment, missed payments</a:t>
            </a:r>
          </a:p>
          <a:p>
            <a:pPr lvl="1"/>
            <a:r>
              <a:rPr lang="en-US" dirty="0"/>
              <a:t>Fraud detection: unlikely purchases</a:t>
            </a:r>
          </a:p>
          <a:p>
            <a:r>
              <a:rPr lang="en-US" dirty="0"/>
              <a:t>Retail</a:t>
            </a:r>
          </a:p>
          <a:p>
            <a:pPr lvl="1"/>
            <a:r>
              <a:rPr lang="en-US" dirty="0"/>
              <a:t>Promotional deals</a:t>
            </a:r>
          </a:p>
          <a:p>
            <a:pPr lvl="1"/>
            <a:r>
              <a:rPr lang="en-US" dirty="0"/>
              <a:t>Product positioning, sales schedule</a:t>
            </a:r>
          </a:p>
          <a:p>
            <a:r>
              <a:rPr lang="en-US" dirty="0"/>
              <a:t>Weather forecasting</a:t>
            </a:r>
          </a:p>
          <a:p>
            <a:pPr marL="0" indent="0">
              <a:buNone/>
            </a:pPr>
            <a:endParaRPr lang="en-US" sz="800" dirty="0"/>
          </a:p>
          <a:p>
            <a:pPr marL="0" indent="0" algn="ctr">
              <a:buNone/>
            </a:pPr>
            <a:r>
              <a:rPr lang="en-US" i="1" dirty="0"/>
              <a:t>What kind of outcomes do you want to predict?</a:t>
            </a:r>
          </a:p>
        </p:txBody>
      </p:sp>
    </p:spTree>
    <p:extLst>
      <p:ext uri="{BB962C8B-B14F-4D97-AF65-F5344CB8AC3E}">
        <p14:creationId xmlns:p14="http://schemas.microsoft.com/office/powerpoint/2010/main" val="907268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10A4F-DD5A-252E-2C7D-EC85C93EDF9C}"/>
            </a:ext>
          </a:extLst>
        </p:cNvPr>
        <p:cNvGrpSpPr/>
        <p:nvPr/>
      </p:nvGrpSpPr>
      <p:grpSpPr>
        <a:xfrm>
          <a:off x="0" y="0"/>
          <a:ext cx="0" cy="0"/>
          <a:chOff x="0" y="0"/>
          <a:chExt cx="0" cy="0"/>
        </a:xfrm>
      </p:grpSpPr>
      <p:sp>
        <p:nvSpPr>
          <p:cNvPr id="17409" name="Title 1">
            <a:extLst>
              <a:ext uri="{FF2B5EF4-FFF2-40B4-BE49-F238E27FC236}">
                <a16:creationId xmlns:a16="http://schemas.microsoft.com/office/drawing/2014/main" id="{A25A9B22-5317-877C-A044-4E4DD88E83F8}"/>
              </a:ext>
            </a:extLst>
          </p:cNvPr>
          <p:cNvSpPr>
            <a:spLocks noGrp="1"/>
          </p:cNvSpPr>
          <p:nvPr>
            <p:ph type="title"/>
          </p:nvPr>
        </p:nvSpPr>
        <p:spPr/>
        <p:txBody>
          <a:bodyPr>
            <a:normAutofit/>
          </a:bodyPr>
          <a:lstStyle/>
          <a:p>
            <a:pPr eaLnBrk="1" hangingPunct="1">
              <a:defRPr/>
            </a:pPr>
            <a:r>
              <a:rPr lang="en-US" dirty="0">
                <a:latin typeface="Arial Rounded MT Bold" charset="0"/>
                <a:ea typeface="ＭＳ Ｐゴシック" charset="0"/>
              </a:rPr>
              <a:t>Predictive Modeling vs Hypothesis Testing</a:t>
            </a:r>
          </a:p>
        </p:txBody>
      </p:sp>
      <p:sp>
        <p:nvSpPr>
          <p:cNvPr id="14339" name="Content Placeholder 2">
            <a:extLst>
              <a:ext uri="{FF2B5EF4-FFF2-40B4-BE49-F238E27FC236}">
                <a16:creationId xmlns:a16="http://schemas.microsoft.com/office/drawing/2014/main" id="{A9EC35CF-DDC6-C00F-E3C2-3D11F29892F8}"/>
              </a:ext>
            </a:extLst>
          </p:cNvPr>
          <p:cNvSpPr>
            <a:spLocks noGrp="1"/>
          </p:cNvSpPr>
          <p:nvPr>
            <p:ph idx="1"/>
          </p:nvPr>
        </p:nvSpPr>
        <p:spPr/>
        <p:txBody>
          <a:bodyPr>
            <a:normAutofit lnSpcReduction="10000"/>
          </a:bodyPr>
          <a:lstStyle/>
          <a:p>
            <a:pPr marL="0" indent="0">
              <a:buFont typeface="Arial" panose="020B0604020202020204" pitchFamily="34" charset="0"/>
              <a:buNone/>
            </a:pPr>
            <a:r>
              <a:rPr lang="en-US" altLang="en-US" dirty="0"/>
              <a:t>Hypothesis testing: determining whether a relationship is meaningful or due to noise/chance </a:t>
            </a:r>
          </a:p>
          <a:p>
            <a:r>
              <a:rPr lang="en-US" altLang="en-US" sz="2200" dirty="0"/>
              <a:t>P-value is the focus</a:t>
            </a:r>
          </a:p>
          <a:p>
            <a:r>
              <a:rPr lang="en-US" altLang="en-US" sz="2200" dirty="0"/>
              <a:t>Establishing causality is often the long-term goal</a:t>
            </a:r>
          </a:p>
          <a:p>
            <a:pPr marL="0" indent="0">
              <a:buNone/>
            </a:pPr>
            <a:endParaRPr lang="en-US" altLang="en-US" sz="800" dirty="0"/>
          </a:p>
          <a:p>
            <a:pPr marL="0" indent="0">
              <a:buFont typeface="Arial" panose="020B0604020202020204" pitchFamily="34" charset="0"/>
              <a:buNone/>
            </a:pPr>
            <a:r>
              <a:rPr lang="en-US" altLang="en-US" dirty="0"/>
              <a:t>Predictive modeling: estimating risk of an outcome or the outcome itself</a:t>
            </a:r>
          </a:p>
          <a:p>
            <a:r>
              <a:rPr lang="en-US" altLang="en-US" sz="2200" dirty="0"/>
              <a:t>Accuracy is the focus</a:t>
            </a:r>
          </a:p>
          <a:p>
            <a:r>
              <a:rPr lang="en-US" altLang="en-US" sz="2200" dirty="0"/>
              <a:t>Just because X predicts the occurrence of Y does not mean that X </a:t>
            </a:r>
            <a:r>
              <a:rPr lang="en-US" altLang="en-US" sz="2200" i="1" dirty="0"/>
              <a:t>explains </a:t>
            </a:r>
            <a:r>
              <a:rPr lang="en-US" altLang="en-US" sz="2200" dirty="0"/>
              <a:t>Y</a:t>
            </a:r>
          </a:p>
          <a:p>
            <a:pPr marL="0" indent="0">
              <a:buNone/>
            </a:pPr>
            <a:endParaRPr lang="en-US" altLang="en-US" sz="900" dirty="0"/>
          </a:p>
          <a:p>
            <a:pPr marL="0" indent="0">
              <a:buNone/>
            </a:pPr>
            <a:r>
              <a:rPr lang="en-US" altLang="en-US" dirty="0"/>
              <a:t>“</a:t>
            </a:r>
            <a:r>
              <a:rPr lang="en-US" dirty="0"/>
              <a:t>A p-value, or statistical significance, does not measure the size of an effect or the importance of a result.” – ASA Statement on P-values, 2016</a:t>
            </a:r>
            <a:endParaRPr lang="en-US" altLang="en-US" dirty="0"/>
          </a:p>
        </p:txBody>
      </p:sp>
    </p:spTree>
    <p:extLst>
      <p:ext uri="{BB962C8B-B14F-4D97-AF65-F5344CB8AC3E}">
        <p14:creationId xmlns:p14="http://schemas.microsoft.com/office/powerpoint/2010/main" val="2766001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17CC0-BAC1-3FC7-F8D2-20617304D1E8}"/>
              </a:ext>
            </a:extLst>
          </p:cNvPr>
          <p:cNvSpPr>
            <a:spLocks noGrp="1"/>
          </p:cNvSpPr>
          <p:nvPr>
            <p:ph type="title"/>
          </p:nvPr>
        </p:nvSpPr>
        <p:spPr>
          <a:xfrm>
            <a:off x="457200" y="274638"/>
            <a:ext cx="8229600" cy="792162"/>
          </a:xfrm>
        </p:spPr>
        <p:txBody>
          <a:bodyPr wrap="square" anchor="b">
            <a:normAutofit/>
          </a:bodyPr>
          <a:lstStyle/>
          <a:p>
            <a:r>
              <a:rPr lang="en-US" dirty="0"/>
              <a:t>Logistic Regression</a:t>
            </a:r>
          </a:p>
        </p:txBody>
      </p:sp>
      <p:pic>
        <p:nvPicPr>
          <p:cNvPr id="1026" name="Picture 2" descr="Logistic Regression. Mathematical and machine learning… | by Sandun  Dayananda | Medium">
            <a:extLst>
              <a:ext uri="{FF2B5EF4-FFF2-40B4-BE49-F238E27FC236}">
                <a16:creationId xmlns:a16="http://schemas.microsoft.com/office/drawing/2014/main" id="{841C3BD9-95CA-8597-EC98-8E8CD16851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0" y="2486025"/>
            <a:ext cx="8229600" cy="2571750"/>
          </a:xfrm>
          <a:prstGeom prst="rect">
            <a:avLst/>
          </a:prstGeom>
          <a:solidFill>
            <a:srgbClr val="FFFFFF"/>
          </a:solidFill>
        </p:spPr>
      </p:pic>
      <p:cxnSp>
        <p:nvCxnSpPr>
          <p:cNvPr id="7" name="Straight Arrow Connector 6">
            <a:extLst>
              <a:ext uri="{FF2B5EF4-FFF2-40B4-BE49-F238E27FC236}">
                <a16:creationId xmlns:a16="http://schemas.microsoft.com/office/drawing/2014/main" id="{2DECDCB7-AD37-28E2-615A-4B08F9C9A0D8}"/>
              </a:ext>
            </a:extLst>
          </p:cNvPr>
          <p:cNvCxnSpPr/>
          <p:nvPr/>
        </p:nvCxnSpPr>
        <p:spPr>
          <a:xfrm flipH="1" flipV="1">
            <a:off x="2362200" y="5029200"/>
            <a:ext cx="152400" cy="609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3E1B336-79F1-6C41-FBFE-43767F32FC10}"/>
              </a:ext>
            </a:extLst>
          </p:cNvPr>
          <p:cNvSpPr txBox="1"/>
          <p:nvPr/>
        </p:nvSpPr>
        <p:spPr>
          <a:xfrm>
            <a:off x="2444589" y="5638800"/>
            <a:ext cx="2362200" cy="646331"/>
          </a:xfrm>
          <a:prstGeom prst="rect">
            <a:avLst/>
          </a:prstGeom>
          <a:noFill/>
        </p:spPr>
        <p:txBody>
          <a:bodyPr wrap="square" rtlCol="0">
            <a:spAutoFit/>
          </a:bodyPr>
          <a:lstStyle/>
          <a:p>
            <a:r>
              <a:rPr lang="en-US" dirty="0"/>
              <a:t>Probability of the event occurring</a:t>
            </a:r>
          </a:p>
        </p:txBody>
      </p:sp>
      <p:cxnSp>
        <p:nvCxnSpPr>
          <p:cNvPr id="9" name="Straight Arrow Connector 8">
            <a:extLst>
              <a:ext uri="{FF2B5EF4-FFF2-40B4-BE49-F238E27FC236}">
                <a16:creationId xmlns:a16="http://schemas.microsoft.com/office/drawing/2014/main" id="{B673B4E4-C449-273A-37CA-7CBA44253EC4}"/>
              </a:ext>
            </a:extLst>
          </p:cNvPr>
          <p:cNvCxnSpPr>
            <a:cxnSpLocks/>
          </p:cNvCxnSpPr>
          <p:nvPr/>
        </p:nvCxnSpPr>
        <p:spPr>
          <a:xfrm>
            <a:off x="4191000" y="2286000"/>
            <a:ext cx="22860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ADBA50-1A72-D438-F206-60D18BA2BBEA}"/>
              </a:ext>
            </a:extLst>
          </p:cNvPr>
          <p:cNvSpPr txBox="1"/>
          <p:nvPr/>
        </p:nvSpPr>
        <p:spPr>
          <a:xfrm>
            <a:off x="3048000" y="1314747"/>
            <a:ext cx="4419600" cy="923330"/>
          </a:xfrm>
          <a:prstGeom prst="rect">
            <a:avLst/>
          </a:prstGeom>
          <a:noFill/>
        </p:spPr>
        <p:txBody>
          <a:bodyPr wrap="square" rtlCol="0">
            <a:spAutoFit/>
          </a:bodyPr>
          <a:lstStyle/>
          <a:p>
            <a:r>
              <a:rPr lang="en-US" dirty="0"/>
              <a:t>Often interested in determining the odds ratio for the occurrence of the event based on a variable of interest (i.e., Age, sex, race)</a:t>
            </a:r>
          </a:p>
        </p:txBody>
      </p:sp>
    </p:spTree>
    <p:extLst>
      <p:ext uri="{BB962C8B-B14F-4D97-AF65-F5344CB8AC3E}">
        <p14:creationId xmlns:p14="http://schemas.microsoft.com/office/powerpoint/2010/main" val="1868271691"/>
      </p:ext>
    </p:extLst>
  </p:cSld>
  <p:clrMapOvr>
    <a:masterClrMapping/>
  </p:clrMapOvr>
</p:sld>
</file>

<file path=ppt/theme/theme1.xml><?xml version="1.0" encoding="utf-8"?>
<a:theme xmlns:a="http://schemas.openxmlformats.org/drawingml/2006/main" name="1_EMORY+CHOA_PPT_template">
  <a:themeElements>
    <a:clrScheme name="CHOA">
      <a:dk1>
        <a:sysClr val="windowText" lastClr="000000"/>
      </a:dk1>
      <a:lt1>
        <a:sysClr val="window" lastClr="FFFFFF"/>
      </a:lt1>
      <a:dk2>
        <a:srgbClr val="000000"/>
      </a:dk2>
      <a:lt2>
        <a:srgbClr val="FFFFFF"/>
      </a:lt2>
      <a:accent1>
        <a:srgbClr val="72BF44"/>
      </a:accent1>
      <a:accent2>
        <a:srgbClr val="BD2F92"/>
      </a:accent2>
      <a:accent3>
        <a:srgbClr val="4BBBEB"/>
      </a:accent3>
      <a:accent4>
        <a:srgbClr val="F58220"/>
      </a:accent4>
      <a:accent5>
        <a:srgbClr val="005DA4"/>
      </a:accent5>
      <a:accent6>
        <a:srgbClr val="FFDD00"/>
      </a:accent6>
      <a:hlink>
        <a:srgbClr val="00A94F"/>
      </a:hlink>
      <a:folHlink>
        <a:srgbClr val="4BBBEB"/>
      </a:folHlink>
    </a:clrScheme>
    <a:fontScheme name="CHOA fonts">
      <a:majorFont>
        <a:latin typeface="Arial Rounded MT Bold"/>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2604</TotalTime>
  <Words>4862</Words>
  <Application>Microsoft Office PowerPoint</Application>
  <PresentationFormat>On-screen Show (4:3)</PresentationFormat>
  <Paragraphs>737</Paragraphs>
  <Slides>56</Slides>
  <Notes>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56</vt:i4>
      </vt:variant>
    </vt:vector>
  </HeadingPairs>
  <TitlesOfParts>
    <vt:vector size="70" baseType="lpstr">
      <vt:lpstr>Aptos</vt:lpstr>
      <vt:lpstr>Arial</vt:lpstr>
      <vt:lpstr>Arial Rounded</vt:lpstr>
      <vt:lpstr>Arial Rounded MT Bold</vt:lpstr>
      <vt:lpstr>Calibri</vt:lpstr>
      <vt:lpstr>Cambria Math</vt:lpstr>
      <vt:lpstr>franklin-gothic-urw</vt:lpstr>
      <vt:lpstr>inherit</vt:lpstr>
      <vt:lpstr>interfaceregular</vt:lpstr>
      <vt:lpstr>Open Sans</vt:lpstr>
      <vt:lpstr>Söhne</vt:lpstr>
      <vt:lpstr>SourceSansPro</vt:lpstr>
      <vt:lpstr>1_EMORY+CHOA_PPT_template</vt:lpstr>
      <vt:lpstr>Simple Light</vt:lpstr>
      <vt:lpstr>Building Binary Prediction Models through Regression</vt:lpstr>
      <vt:lpstr>Outline</vt:lpstr>
      <vt:lpstr>Introduction</vt:lpstr>
      <vt:lpstr>A Brief History</vt:lpstr>
      <vt:lpstr>Introduction to Predictive Modeling</vt:lpstr>
      <vt:lpstr>Prediction Models &amp; Algorithms</vt:lpstr>
      <vt:lpstr>Uses for Prediction Models</vt:lpstr>
      <vt:lpstr>Predictive Modeling vs Hypothesis Testing</vt:lpstr>
      <vt:lpstr>Logistic Regression</vt:lpstr>
      <vt:lpstr>Variable Selection</vt:lpstr>
      <vt:lpstr>Terms to Know</vt:lpstr>
      <vt:lpstr>Science Driven &amp; Bivariate Method</vt:lpstr>
      <vt:lpstr>Stepwise Regression</vt:lpstr>
      <vt:lpstr>Stepwise Regression</vt:lpstr>
      <vt:lpstr>Sample  Dataset</vt:lpstr>
      <vt:lpstr>Best Subset</vt:lpstr>
      <vt:lpstr>ols_step_best_subset() example</vt:lpstr>
      <vt:lpstr>Regularization Techniques</vt:lpstr>
      <vt:lpstr>Regularization Techniques</vt:lpstr>
      <vt:lpstr>Training and Validation</vt:lpstr>
      <vt:lpstr>Words to Know</vt:lpstr>
      <vt:lpstr>Words to Know</vt:lpstr>
      <vt:lpstr>Cross-validation (CV)</vt:lpstr>
      <vt:lpstr>Cross-validation General Set-up</vt:lpstr>
      <vt:lpstr>Leave-one-out Cross-validation</vt:lpstr>
      <vt:lpstr>Leave-one-out Cross-validation Results</vt:lpstr>
      <vt:lpstr>K-fold Cross-validation</vt:lpstr>
      <vt:lpstr>Stratified K-fold Cross-validation</vt:lpstr>
      <vt:lpstr>Repeated K-fold Cross-validation</vt:lpstr>
      <vt:lpstr>Choice of CV*</vt:lpstr>
      <vt:lpstr>Bootstrap Validation</vt:lpstr>
      <vt:lpstr>Bootstrap Validation Visualized</vt:lpstr>
      <vt:lpstr>Bootstrap Results</vt:lpstr>
      <vt:lpstr>CV versus Bootstrap</vt:lpstr>
      <vt:lpstr>In Summary</vt:lpstr>
      <vt:lpstr>Interpreting Results</vt:lpstr>
      <vt:lpstr>Our Model</vt:lpstr>
      <vt:lpstr>Making Scores from Coefficients</vt:lpstr>
      <vt:lpstr>Our Threshold</vt:lpstr>
      <vt:lpstr>Diagnostic Accuracy</vt:lpstr>
      <vt:lpstr>Diagnostic Accuracy</vt:lpstr>
      <vt:lpstr>Overall Model Performance </vt:lpstr>
      <vt:lpstr>Overall Model Performance</vt:lpstr>
      <vt:lpstr>Overall Model Performance</vt:lpstr>
      <vt:lpstr>Reporting Results</vt:lpstr>
      <vt:lpstr>TRIPOD</vt:lpstr>
      <vt:lpstr>Common Results to Report</vt:lpstr>
      <vt:lpstr>Special Considerations</vt:lpstr>
      <vt:lpstr>Sample Size</vt:lpstr>
      <vt:lpstr>Sample Size</vt:lpstr>
      <vt:lpstr>Missing Data</vt:lpstr>
      <vt:lpstr>Missing Data (Multiple Imputation)</vt:lpstr>
      <vt:lpstr>Missing Data</vt:lpstr>
      <vt:lpstr>Collinearity</vt:lpstr>
      <vt:lpstr>Things to Keep in Mind</vt:lpstr>
      <vt:lpstr>Questions? Let’s discuss!</vt:lpstr>
    </vt:vector>
  </TitlesOfParts>
  <Company>CHOA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es5995</dc:creator>
  <cp:lastModifiedBy>Westbrook, Adrianna Lynn</cp:lastModifiedBy>
  <cp:revision>148</cp:revision>
  <dcterms:created xsi:type="dcterms:W3CDTF">2018-08-10T13:31:24Z</dcterms:created>
  <dcterms:modified xsi:type="dcterms:W3CDTF">2024-02-29T22:29:56Z</dcterms:modified>
</cp:coreProperties>
</file>